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1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3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4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4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1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6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1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0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3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5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5FCC-DEEB-485A-9953-2B0D0A05ADD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1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B5FCC-DEEB-485A-9953-2B0D0A05ADD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7C85F-3382-4E09-8FCD-838431D44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9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egacy.lib.utexas.edu/maps/islands_oceans_poles/arctic_region_pol_2012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152" y="6311152"/>
            <a:ext cx="9550639" cy="363967"/>
          </a:xfrm>
        </p:spPr>
        <p:txBody>
          <a:bodyPr>
            <a:normAutofit/>
          </a:bodyPr>
          <a:lstStyle/>
          <a:p>
            <a:pPr algn="l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This slide is a supplement to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A Geography of Russia and Its Neighbors, Second Edition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by Mikhail S.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Blinnikov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Copyright © 2021 The Guilford Press.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4087" y="453746"/>
            <a:ext cx="1074733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Chapter 1. Introduction: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Russia and Post-Soviet Northern Eurasia</a:t>
            </a:r>
          </a:p>
          <a:p>
            <a:pPr>
              <a:spcBef>
                <a:spcPts val="900"/>
              </a:spcBef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Garamond 3" pitchFamily="18" charset="0"/>
              </a:rPr>
              <a:t>Definitions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90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FSU – former Soviet Union, 15 republics</a:t>
            </a:r>
          </a:p>
          <a:p>
            <a:pPr>
              <a:spcBef>
                <a:spcPts val="90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CIS – Commonwealth of Independent States (12 out of 15 in 1992, less in use now)</a:t>
            </a:r>
          </a:p>
          <a:p>
            <a:pPr>
              <a:spcBef>
                <a:spcPts val="90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 – Newly Independent States, even less used now</a:t>
            </a:r>
          </a:p>
          <a:p>
            <a:pPr>
              <a:spcBef>
                <a:spcPts val="90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Near Abroad – more or less the same, even less in use now</a:t>
            </a:r>
          </a:p>
          <a:p>
            <a:pPr>
              <a:spcBef>
                <a:spcPts val="90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Northern Eurasia – geographical definition</a:t>
            </a:r>
          </a:p>
          <a:p>
            <a:pPr>
              <a:spcBef>
                <a:spcPts val="90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Siberia – part of Russia east of the Urals and west of the Pacific Coast</a:t>
            </a:r>
          </a:p>
          <a:p>
            <a:pPr>
              <a:spcBef>
                <a:spcPts val="90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 study this region? Let’s think of some good examples!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Unique and turbulent history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(Still) a major political player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An energy giant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Language and culture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Arts and music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Sports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Science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Travel</a:t>
            </a:r>
          </a:p>
        </p:txBody>
      </p:sp>
    </p:spTree>
    <p:extLst>
      <p:ext uri="{BB962C8B-B14F-4D97-AF65-F5344CB8AC3E}">
        <p14:creationId xmlns:p14="http://schemas.microsoft.com/office/powerpoint/2010/main" val="165428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152" y="6311152"/>
            <a:ext cx="9550639" cy="363967"/>
          </a:xfrm>
        </p:spPr>
        <p:txBody>
          <a:bodyPr>
            <a:normAutofit/>
          </a:bodyPr>
          <a:lstStyle/>
          <a:p>
            <a:pPr algn="l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This slide is a supplement to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A Geography of Russia and Its Neighbors, Second Edition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by Mikhail S.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Blinnikov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Copyright © 2021 The Guilford Press.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4087" y="453746"/>
            <a:ext cx="1074733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Garamond 3" pitchFamily="18" charset="0"/>
              </a:rPr>
              <a:t>Russia in the world (2019)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Land and population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USSR covered 1/6th of land in the world with 280 million people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Russia covers about 1/8th of 17 million km</a:t>
            </a:r>
            <a:r>
              <a:rPr lang="en-US" baseline="3000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 with 145 million people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6th </a:t>
            </a:r>
            <a:r>
              <a:rPr lang="en-US" u="sng">
                <a:latin typeface="Times New Roman" panose="02020603050405020304" pitchFamily="18" charset="0"/>
                <a:ea typeface="Calibri" panose="020F0502020204030204" pitchFamily="34" charset="0"/>
              </a:rPr>
              <a:t>largest economy</a:t>
            </a: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 ($1.6 trillion nominal GDP, $4.0 trillion GDP PPP in 2017)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“High-middle” income $27,900 PPP/capita in 2017 (#74)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	Similar to Greece or Turkey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	US $60,000, World average $17,500 PPP/capita</a:t>
            </a:r>
          </a:p>
          <a:p>
            <a:pPr>
              <a:spcBef>
                <a:spcPts val="900"/>
              </a:spcBef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Look at Russia vs. USA on the globe (Fig. 3.1)</a:t>
            </a:r>
          </a:p>
          <a:p>
            <a:pPr marL="342900" marR="0" indent="0">
              <a:spcBef>
                <a:spcPts val="0"/>
              </a:spcBef>
              <a:spcAft>
                <a:spcPts val="0"/>
              </a:spcAft>
            </a:pPr>
            <a:r>
              <a:rPr lang="en-US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Russia is a much more northern country than USA, a lot like Canada</a:t>
            </a:r>
            <a:endParaRPr lang="en-US" sz="3600" b="1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900"/>
              </a:spcBef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Garamond 3" pitchFamily="18" charset="0"/>
              </a:rPr>
              <a:t>By latitude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Murmansk~ Prudhoe Bay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St. Petersburg~ Anchorage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Moscow~ Edmonton, AB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Krasnodar~ Minneapolis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Baku (Azerb)~ Baltimore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Kushka (Turkm)~ Las Vegas</a:t>
            </a:r>
          </a:p>
          <a:p>
            <a:pPr>
              <a:spcBef>
                <a:spcPts val="900"/>
              </a:spcBef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Arctic is very compact. So, we are neighbors!</a:t>
            </a:r>
          </a:p>
          <a:p>
            <a:pPr>
              <a:spcBef>
                <a:spcPts val="900"/>
              </a:spcBef>
            </a:pPr>
            <a:r>
              <a:rPr lang="en-US" u="sng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http://legacy.lib.utexas.edu/maps/islands_oceans_poles/arctic_region_pol_2012.pdf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65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152" y="6311152"/>
            <a:ext cx="9550639" cy="363967"/>
          </a:xfrm>
        </p:spPr>
        <p:txBody>
          <a:bodyPr>
            <a:normAutofit/>
          </a:bodyPr>
          <a:lstStyle/>
          <a:p>
            <a:pPr algn="l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This slide is a supplement to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A Geography of Russia and Its Neighbors, Second Edition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by Mikhail S.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Blinnikov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Copyright © 2021 The Guilford Press.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2334" y="3053669"/>
            <a:ext cx="10747331" cy="3080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Garamond 3" pitchFamily="18" charset="0"/>
              </a:rPr>
              <a:t>Russian land borders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004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Longest in the world: &gt;Canada &gt; China &gt; USA</a:t>
            </a:r>
          </a:p>
          <a:p>
            <a:pPr marL="32004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Borders are 58,562 km (without Crimea)</a:t>
            </a:r>
          </a:p>
          <a:p>
            <a:pPr marL="831850" marR="0">
              <a:spcBef>
                <a:spcPts val="0"/>
              </a:spcBef>
              <a:spcAft>
                <a:spcPts val="4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14,253 km bordering other states and 44,309 km bordering the sea</a:t>
            </a:r>
          </a:p>
          <a:p>
            <a:pPr marL="831850" marR="0">
              <a:spcBef>
                <a:spcPts val="0"/>
              </a:spcBef>
              <a:spcAft>
                <a:spcPts val="4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 countries on land + 2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Garamond 3" pitchFamily="18" charset="0"/>
              </a:rPr>
              <a:t>at sea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North – Arctic Ocean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West – Europe (Norway, Finland, Estonia, Latvia, Lithuania, Poland, Belarus, Ukraine, Georgia, Azerbaijan) Note: Crimea annexation in 2014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9144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South and East – Kazakhstan (33%), Mongolia, China (2 places!), N. Korea,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Garamond 3" pitchFamily="18" charset="0"/>
              </a:rPr>
              <a:t>Japan, United States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Bef>
                <a:spcPts val="90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 more details in book text, Chapter 1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22333" y="566199"/>
          <a:ext cx="8637797" cy="2286000"/>
        </p:xfrm>
        <a:graphic>
          <a:graphicData uri="http://schemas.openxmlformats.org/drawingml/2006/table">
            <a:tbl>
              <a:tblPr firstRow="1" firstCol="1" bandRow="1"/>
              <a:tblGrid>
                <a:gridCol w="4348431">
                  <a:extLst>
                    <a:ext uri="{9D8B030D-6E8A-4147-A177-3AD203B41FA5}">
                      <a16:colId xmlns:a16="http://schemas.microsoft.com/office/drawing/2014/main" val="4199299757"/>
                    </a:ext>
                  </a:extLst>
                </a:gridCol>
                <a:gridCol w="4289366">
                  <a:extLst>
                    <a:ext uri="{9D8B030D-6E8A-4147-A177-3AD203B41FA5}">
                      <a16:colId xmlns:a16="http://schemas.microsoft.com/office/drawing/2014/main" val="23490487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330 million people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9.4 million km</a:t>
                      </a:r>
                      <a:r>
                        <a:rPr lang="en-US" sz="18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states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 GDP PPP $18.6 billion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About 6800 nuclear warheads (2017)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10% of world’s forests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3% of oil reserves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914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Russia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 million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million km</a:t>
                      </a:r>
                      <a:r>
                        <a:rPr lang="en-US" sz="18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 “subjects of federation”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 GDP PPP $3.7 billion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About 7000 nuclear warheads (2017)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25% of world’s forests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914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8% of oil reserves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914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333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17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152" y="6311152"/>
            <a:ext cx="9550639" cy="363967"/>
          </a:xfrm>
        </p:spPr>
        <p:txBody>
          <a:bodyPr>
            <a:normAutofit/>
          </a:bodyPr>
          <a:lstStyle/>
          <a:p>
            <a:pPr algn="l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This slide is a supplement to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A Geography of Russia and Its Neighbors, Second Edition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by Mikhail S.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Blinnikov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Copyright © 2021 The Guilford Press.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50" y="265011"/>
            <a:ext cx="8676132" cy="583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561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560</Words>
  <Application>Microsoft Office PowerPoint</Application>
  <PresentationFormat>Widescreen</PresentationFormat>
  <Paragraphs>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Garamond 3</vt:lpstr>
      <vt:lpstr>Times New Roman</vt:lpstr>
      <vt:lpstr>Office Theme</vt:lpstr>
      <vt:lpstr>This slide is a supplement to A Geography of Russia and Its Neighbors, Second Edition by Mikhail S. Blinnikov. Copyright © 2021 The Guilford Press.</vt:lpstr>
      <vt:lpstr>This slide is a supplement to A Geography of Russia and Its Neighbors, Second Edition by Mikhail S. Blinnikov. Copyright © 2021 The Guilford Press.</vt:lpstr>
      <vt:lpstr>This slide is a supplement to A Geography of Russia and Its Neighbors, Second Edition by Mikhail S. Blinnikov. Copyright © 2021 The Guilford Press.</vt:lpstr>
      <vt:lpstr>This slide is a supplement to A Geography of Russia and Its Neighbors, Second Edition by Mikhail S. Blinnikov. Copyright © 2021 The Guilford Press.</vt:lpstr>
    </vt:vector>
  </TitlesOfParts>
  <Company>Guilford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 2021 by The Guilford Press. All rights reserved.</dc:title>
  <dc:creator>William Meyer II</dc:creator>
  <cp:lastModifiedBy>William Meyer II</cp:lastModifiedBy>
  <cp:revision>9</cp:revision>
  <dcterms:created xsi:type="dcterms:W3CDTF">2020-12-30T18:04:54Z</dcterms:created>
  <dcterms:modified xsi:type="dcterms:W3CDTF">2021-01-19T22:52:55Z</dcterms:modified>
</cp:coreProperties>
</file>