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7. The Soviet Legacy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Soviet system as an alternative to capitalism/imperialism of the West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Soviet Union was born in the October Revolution (some call it revolt) of the Bolsheviks in 1917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Officially proclaimed in 1922 (after Civil War ended)</a:t>
            </a:r>
          </a:p>
          <a:p>
            <a:pPr marL="628650" marR="0">
              <a:spcBef>
                <a:spcPts val="90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Politically – rule of one Communist party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No contested elections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No freedom of speech or religion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Totalitarian ideology (read G. Orwell’s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1984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628650" marR="0">
              <a:spcBef>
                <a:spcPts val="90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Economically – socialism (not communism yet, that was only promised)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Centralized planned economy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Collectivization of agriculture in the 1930s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Heavy industrialization in the 1930s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Welfare state (what does it mean?)</a:t>
            </a:r>
          </a:p>
          <a:p>
            <a:pPr marL="628650" marR="0">
              <a:spcBef>
                <a:spcPts val="90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Sovetization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Based on Russian language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Support for arts and sciences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Global reach – Europe, Cuba, Vietnam, Africa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992642"/>
            <a:ext cx="9536739" cy="50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37" y="942594"/>
            <a:ext cx="7805057" cy="53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9" y="623105"/>
            <a:ext cx="5578460" cy="56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6" y="603448"/>
            <a:ext cx="4985645" cy="57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8" y="722070"/>
            <a:ext cx="8509885" cy="53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8" y="788957"/>
            <a:ext cx="5216747" cy="55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9" y="966561"/>
            <a:ext cx="6516290" cy="53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7" y="216094"/>
            <a:ext cx="2921598" cy="60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1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661814"/>
            <a:ext cx="5719483" cy="56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4" y="672588"/>
            <a:ext cx="6884157" cy="5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 of Joseph Stalin and purges of Party leadership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pillars of Stalinism fully implemented in the 1930s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Collectivization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Industrialization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Cultural Revolution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needed? To compete with the capitalist West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Collectivization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Serfdom abolished in 1861 – but no land given to the peasants to farm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PM Stolypin tried reforms to make real farmers, but got killed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V. Lenin promised land to peasants, but lied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J. Stalin put them all in kolkhozy instead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“Kulaks” exiled to Siberia or died of hunger, known as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Golodomor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(almost 2 million!)</a:t>
            </a:r>
          </a:p>
        </p:txBody>
      </p:sp>
    </p:spTree>
    <p:extLst>
      <p:ext uri="{BB962C8B-B14F-4D97-AF65-F5344CB8AC3E}">
        <p14:creationId xmlns:p14="http://schemas.microsoft.com/office/powerpoint/2010/main" val="28685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Needed to prove to the world that socialism was better than capitalism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Looming possibility of another world war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“Heroes of labor” real or not – </a:t>
            </a: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sovietposters.ru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Large projects in remote areas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Development of the North and Siberia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“Free” prison labor (millions of people!)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Dams, canals, railroads, cities in the Arctic, coal and oil extraction, timber, steel, gold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Isolationism in external affairs, but limited exports/imports allowed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 of the first cars and tractors and entire metallurgy plants purchased from the United States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Grain, timber exported, later oil and gas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 heavy machinery and especially “know-how” imported until the end of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32067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projects of Stalinism (map Figure 7.2)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results of industrialization (table)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Territorial–Industrial Complex (TPK) model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Localization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Integration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Utilization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Most common for steel, fertilizers, petrochemicals, advanced machine building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Examples?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 Sovietization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“Soviet nation” will be based 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Russification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Education, health care, arts, sports – free!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Common military experience</a:t>
            </a:r>
          </a:p>
        </p:txBody>
      </p:sp>
    </p:spTree>
    <p:extLst>
      <p:ext uri="{BB962C8B-B14F-4D97-AF65-F5344CB8AC3E}">
        <p14:creationId xmlns:p14="http://schemas.microsoft.com/office/powerpoint/2010/main" val="2540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no official unemployment and most workers were assigned jobs fresh out of school or college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Atheist state – so religions were suppressed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Communal living encouraged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Concessions to local languages and cultural traditions (newspapers, radio, arts, crafts, sports, etc.) in ethnically non-Russian areas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Who are the residents of Donbass in 2015?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World War II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Most destructive military conflict ever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Worldwide </a:t>
            </a:r>
            <a:r>
              <a:rPr lang="en-US" u="sng">
                <a:latin typeface="Times New Roman" panose="02020603050405020304" pitchFamily="18" charset="0"/>
                <a:ea typeface="Calibri" panose="020F0502020204030204" pitchFamily="34" charset="0"/>
              </a:rPr>
              <a:t>losses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24 million soldiers and 46.7 million civilians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USSR losses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8.8 million soldiers and 15.6 million civilians (still unconfirmed, probably even more)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Germany losses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5.3 million soldiers and 1.4 million civilians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USA losses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405,000 soldiers and 3,000 civilians</a:t>
            </a:r>
          </a:p>
        </p:txBody>
      </p:sp>
    </p:spTree>
    <p:extLst>
      <p:ext uri="{BB962C8B-B14F-4D97-AF65-F5344CB8AC3E}">
        <p14:creationId xmlns:p14="http://schemas.microsoft.com/office/powerpoint/2010/main" val="41722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factories were relocated from West European Russia and Ukraine to the Volga, Siberia and Kazakhstan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Soviets also looted a lot of Germany factories for quality equipment as reparations for the war damage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war Kaliningrad Oblast was gained from Germany in the Baltic Sea region and Sakhalin and 4 Kuril Islands were gained from Japan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the Soviet state (diagram showing three branches of government)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Planned economy (5 year plans) – Gosplan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Slow feedback, no market to regulate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Command-and-(maybe) control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Secrecy, double-speak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Inefficient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Duplicate functions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People chosen for loyalty, not quality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Lack of incentives</a:t>
            </a:r>
          </a:p>
        </p:txBody>
      </p:sp>
    </p:spTree>
    <p:extLst>
      <p:ext uri="{BB962C8B-B14F-4D97-AF65-F5344CB8AC3E}">
        <p14:creationId xmlns:p14="http://schemas.microsoft.com/office/powerpoint/2010/main" val="6001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Nikita Khruschev started many reforms after Stalin died in 1953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Released millions of political prisoners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 agriculture, opened 35 million ha of "virgin lands" in northern Kazakhstan and Siberia to new grain production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Also corn in Kuban and cotton in Uzbekistan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 industry, moved into more consumer-oriented sectors (apartments, appliances, cars)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He improved Soviet diplomatic relations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He visited India, China, Yugoslavia, Europe, even USA! Fell in love with hogs in Iowa and corn and cotton production greatly increased as a result of his visit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Space program started (Sputnik! Gagarin!)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Baykonur launch pad is leased by Russia from Kazakhstan 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6717 km</a:t>
            </a:r>
            <a:r>
              <a:rPr lang="en-US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1955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launches per year on average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 Lands in North Kazakhstan –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Целина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breadbasket</a:t>
            </a:r>
          </a:p>
        </p:txBody>
      </p:sp>
    </p:spTree>
    <p:extLst>
      <p:ext uri="{BB962C8B-B14F-4D97-AF65-F5344CB8AC3E}">
        <p14:creationId xmlns:p14="http://schemas.microsoft.com/office/powerpoint/2010/main" val="1875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technology developed in 1960–1970s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Supersonic jets (Tu–144)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Nuclear icebreakers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Lasik surgery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Electric trains everywhere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 consumer-oriented products such as microwave ovens and basic cars (LADA)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Nomenklatura – Mikhail Voslensky book (1984)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“The secret ruling class of the Soviet society”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About 3% of population were the Communist bureaucratic elite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Power = had all the real power, regular Communist members had none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Phone hierarchy system – status symbol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Perks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Chauffeurs, dachas, “distribution stores”, seaside resorts, cheap and free meals, concerts, trips abroad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Non-hereditary, so recruitment of new people was needed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Clinical Hospital photo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Chaika limo photo</a:t>
            </a:r>
          </a:p>
        </p:txBody>
      </p:sp>
    </p:spTree>
    <p:extLst>
      <p:ext uri="{BB962C8B-B14F-4D97-AF65-F5344CB8AC3E}">
        <p14:creationId xmlns:p14="http://schemas.microsoft.com/office/powerpoint/2010/main" val="180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Sanatoria in Sochi photo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Nice apartments and dachas outside the city photos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Soviet period impact on geography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Strong core – periphery dichotomy maintained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Hierarchy of settlements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Monocities (single factory or a cluster of factories provided most jobs)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Too much heavy industry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Military–industrial complex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Machinery for making more machinery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Few consumer goods and services and of inferior quality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What? No bubble gum? No jeans? No good stereos?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Extensive, not intensive, development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Waste of resources, environmental damage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Departmentalism of the economy (40+ ministries!)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Why did USSR collapse?</a:t>
            </a:r>
          </a:p>
          <a:p>
            <a:pPr>
              <a:spcBef>
                <a:spcPts val="900"/>
              </a:spcBef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Bound by the same chain (1986)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by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Nautilus Pompilius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band highlights the stifling nature of the late Soviet society (</a:t>
            </a: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www.nautilus.ru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9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1551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11</cp:revision>
  <dcterms:created xsi:type="dcterms:W3CDTF">2020-12-30T18:04:54Z</dcterms:created>
  <dcterms:modified xsi:type="dcterms:W3CDTF">2021-01-20T00:13:55Z</dcterms:modified>
</cp:coreProperties>
</file>