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0" r:id="rId6"/>
    <p:sldId id="271" r:id="rId7"/>
    <p:sldId id="272" r:id="rId8"/>
    <p:sldId id="273" r:id="rId9"/>
    <p:sldId id="257" r:id="rId10"/>
    <p:sldId id="258" r:id="rId11"/>
    <p:sldId id="259" r:id="rId12"/>
    <p:sldId id="260" r:id="rId13"/>
    <p:sldId id="261" r:id="rId14"/>
    <p:sldId id="262" r:id="rId15"/>
    <p:sldId id="263"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8" d="100"/>
          <a:sy n="48" d="100"/>
        </p:scale>
        <p:origin x="62"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iea.org/sanke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rosatom.r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708981"/>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Chapter 17. Oil, Gas, and Other Energy Sources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Russian industry composition (chart) – what is the share of fossil fuels?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Russia’s top companies vs. vs. US Fortune 500 companies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Top companies in Russia are mainly energy (oil and gas) and metals production (Gazprom, Rosneft)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Top US companies are IT and medical related, also retail and some manufacturing and energy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Reasons? Vastly different economic profiles of each country</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Fossil fuel-based economy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Oil: Russia is tied with Saudi Arabia as top exporter, #3 producer after Saudi Arabia and USA</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Gas: #2 after USA, supplies Bel, Baltics, Poland, Czech Rep., Germany, Italy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Coal: #6</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Energy = overall mix</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Russia’s energy mix: see for yourself at </a:t>
            </a:r>
            <a:r>
              <a:rPr lang="en-US"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https://www.iea.org/sankey/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17.2</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About 1510 mtoe per year, of which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Gas 606, Oil 558, coal 240, nuclear 54, hydro and other renewables are very low</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88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613" y="666035"/>
            <a:ext cx="3971553" cy="5550521"/>
          </a:xfrm>
          <a:prstGeom prst="rect">
            <a:avLst/>
          </a:prstGeom>
        </p:spPr>
      </p:pic>
    </p:spTree>
    <p:extLst>
      <p:ext uri="{BB962C8B-B14F-4D97-AF65-F5344CB8AC3E}">
        <p14:creationId xmlns:p14="http://schemas.microsoft.com/office/powerpoint/2010/main" val="6166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4" y="2139350"/>
            <a:ext cx="8614109" cy="4092972"/>
          </a:xfrm>
          <a:prstGeom prst="rect">
            <a:avLst/>
          </a:prstGeom>
        </p:spPr>
      </p:pic>
    </p:spTree>
    <p:extLst>
      <p:ext uri="{BB962C8B-B14F-4D97-AF65-F5344CB8AC3E}">
        <p14:creationId xmlns:p14="http://schemas.microsoft.com/office/powerpoint/2010/main" val="213971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157" y="295413"/>
            <a:ext cx="3448385" cy="5936909"/>
          </a:xfrm>
          <a:prstGeom prst="rect">
            <a:avLst/>
          </a:prstGeom>
        </p:spPr>
      </p:pic>
    </p:spTree>
    <p:extLst>
      <p:ext uri="{BB962C8B-B14F-4D97-AF65-F5344CB8AC3E}">
        <p14:creationId xmlns:p14="http://schemas.microsoft.com/office/powerpoint/2010/main" val="45093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358" y="786983"/>
            <a:ext cx="6919752" cy="5445339"/>
          </a:xfrm>
          <a:prstGeom prst="rect">
            <a:avLst/>
          </a:prstGeom>
        </p:spPr>
      </p:pic>
    </p:spTree>
    <p:extLst>
      <p:ext uri="{BB962C8B-B14F-4D97-AF65-F5344CB8AC3E}">
        <p14:creationId xmlns:p14="http://schemas.microsoft.com/office/powerpoint/2010/main" val="283425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392" y="1777521"/>
            <a:ext cx="7958689" cy="4439035"/>
          </a:xfrm>
          <a:prstGeom prst="rect">
            <a:avLst/>
          </a:prstGeom>
        </p:spPr>
      </p:pic>
    </p:spTree>
    <p:extLst>
      <p:ext uri="{BB962C8B-B14F-4D97-AF65-F5344CB8AC3E}">
        <p14:creationId xmlns:p14="http://schemas.microsoft.com/office/powerpoint/2010/main" val="351378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86" y="1619505"/>
            <a:ext cx="8828690" cy="4691647"/>
          </a:xfrm>
          <a:prstGeom prst="rect">
            <a:avLst/>
          </a:prstGeom>
        </p:spPr>
      </p:pic>
    </p:spTree>
    <p:extLst>
      <p:ext uri="{BB962C8B-B14F-4D97-AF65-F5344CB8AC3E}">
        <p14:creationId xmlns:p14="http://schemas.microsoft.com/office/powerpoint/2010/main" val="146242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676" y="751558"/>
            <a:ext cx="3816266" cy="5464998"/>
          </a:xfrm>
          <a:prstGeom prst="rect">
            <a:avLst/>
          </a:prstGeom>
        </p:spPr>
      </p:pic>
    </p:spTree>
    <p:extLst>
      <p:ext uri="{BB962C8B-B14F-4D97-AF65-F5344CB8AC3E}">
        <p14:creationId xmlns:p14="http://schemas.microsoft.com/office/powerpoint/2010/main" val="229783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973" y="1020090"/>
            <a:ext cx="8371489" cy="5196466"/>
          </a:xfrm>
          <a:prstGeom prst="rect">
            <a:avLst/>
          </a:prstGeom>
        </p:spPr>
      </p:pic>
    </p:spTree>
    <p:extLst>
      <p:ext uri="{BB962C8B-B14F-4D97-AF65-F5344CB8AC3E}">
        <p14:creationId xmlns:p14="http://schemas.microsoft.com/office/powerpoint/2010/main" val="39633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262979"/>
          </a:xfrm>
          <a:prstGeom prst="rect">
            <a:avLst/>
          </a:prstGeom>
          <a:noFill/>
        </p:spPr>
        <p:txBody>
          <a:bodyPr wrap="square" rtlCol="0">
            <a:spAutoFit/>
          </a:bodyPr>
          <a:lstStyle/>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About 600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mtoe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exported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Earliest oil fields were developed in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Caspian Sea – 1882</a:t>
            </a:r>
            <a:endParaRPr lang="en-US" sz="3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Volga Basin – 1930s</a:t>
            </a:r>
            <a:endParaRPr lang="en-US" sz="3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West Siberia – 1960s</a:t>
            </a:r>
            <a:endParaRPr lang="en-US" sz="3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rPr>
              <a:t>East Siberia and Sakhalin – 1980s</a:t>
            </a:r>
            <a:endParaRPr lang="en-US" sz="36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kern="0" dirty="0">
                <a:solidFill>
                  <a:srgbClr val="000000"/>
                </a:solidFill>
                <a:latin typeface="Times New Roman" panose="02020603050405020304" pitchFamily="18" charset="0"/>
                <a:ea typeface="Times New Roman" panose="02020603050405020304" pitchFamily="18" charset="0"/>
              </a:rPr>
              <a:t>Most recently attempts to develop Barents Sea reserves and some very distant fields in Eastern Siberia</a:t>
            </a:r>
            <a:endParaRPr lang="en-US" sz="4000" kern="0" dirty="0">
              <a:solidFill>
                <a:srgbClr val="000000"/>
              </a:solidFill>
              <a:latin typeface="Times New Roman" panose="02020603050405020304" pitchFamily="18" charset="0"/>
              <a:ea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Top Russian petroleum companies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err="1">
                <a:solidFill>
                  <a:srgbClr val="000000"/>
                </a:solidFill>
                <a:latin typeface="Times New Roman" panose="02020603050405020304" pitchFamily="18" charset="0"/>
                <a:ea typeface="Calibri" panose="020F0502020204030204" pitchFamily="34" charset="0"/>
              </a:rPr>
              <a:t>Rosneft</a:t>
            </a:r>
            <a:r>
              <a:rPr lang="en-US" dirty="0">
                <a:solidFill>
                  <a:srgbClr val="000000"/>
                </a:solidFill>
                <a:latin typeface="Times New Roman" panose="02020603050405020304" pitchFamily="18" charset="0"/>
                <a:ea typeface="Calibri" panose="020F0502020204030204" pitchFamily="34" charset="0"/>
              </a:rPr>
              <a:t> (took over Yukos of M. Khodorkovsky) and is mainly state-owned</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BP-</a:t>
            </a:r>
            <a:r>
              <a:rPr lang="en-US" dirty="0" err="1">
                <a:solidFill>
                  <a:srgbClr val="000000"/>
                </a:solidFill>
                <a:latin typeface="Times New Roman" panose="02020603050405020304" pitchFamily="18" charset="0"/>
                <a:ea typeface="Calibri" panose="020F0502020204030204" pitchFamily="34" charset="0"/>
              </a:rPr>
              <a:t>TNK</a:t>
            </a:r>
            <a:r>
              <a:rPr lang="en-US" dirty="0">
                <a:solidFill>
                  <a:srgbClr val="000000"/>
                </a:solidFill>
                <a:latin typeface="Times New Roman" panose="02020603050405020304" pitchFamily="18" charset="0"/>
                <a:ea typeface="Calibri" panose="020F0502020204030204" pitchFamily="34" charset="0"/>
              </a:rPr>
              <a:t> – is merging with </a:t>
            </a:r>
            <a:r>
              <a:rPr lang="en-US" dirty="0" err="1">
                <a:solidFill>
                  <a:srgbClr val="000000"/>
                </a:solidFill>
                <a:latin typeface="Times New Roman" panose="02020603050405020304" pitchFamily="18" charset="0"/>
                <a:ea typeface="Calibri" panose="020F0502020204030204" pitchFamily="34" charset="0"/>
              </a:rPr>
              <a:t>Rosneft</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Lukoil (largest private)</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err="1">
                <a:solidFill>
                  <a:srgbClr val="000000"/>
                </a:solidFill>
                <a:latin typeface="Times New Roman" panose="02020603050405020304" pitchFamily="18" charset="0"/>
                <a:ea typeface="Calibri" panose="020F0502020204030204" pitchFamily="34" charset="0"/>
              </a:rPr>
              <a:t>Surgutneftegaz</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err="1">
                <a:solidFill>
                  <a:srgbClr val="000000"/>
                </a:solidFill>
                <a:latin typeface="Times New Roman" panose="02020603050405020304" pitchFamily="18" charset="0"/>
                <a:ea typeface="Calibri" panose="020F0502020204030204" pitchFamily="34" charset="0"/>
              </a:rPr>
              <a:t>Gazpromneft</a:t>
            </a:r>
            <a:r>
              <a:rPr lang="en-US" dirty="0">
                <a:solidFill>
                  <a:srgbClr val="000000"/>
                </a:solidFill>
                <a:latin typeface="Times New Roman" panose="02020603050405020304" pitchFamily="18" charset="0"/>
                <a:ea typeface="Calibri" panose="020F0502020204030204" pitchFamily="34" charset="0"/>
              </a:rPr>
              <a:t> (former </a:t>
            </a:r>
            <a:r>
              <a:rPr lang="en-US" dirty="0" err="1">
                <a:solidFill>
                  <a:srgbClr val="000000"/>
                </a:solidFill>
                <a:latin typeface="Times New Roman" panose="02020603050405020304" pitchFamily="18" charset="0"/>
                <a:ea typeface="Calibri" panose="020F0502020204030204" pitchFamily="34" charset="0"/>
              </a:rPr>
              <a:t>Sibneft</a:t>
            </a:r>
            <a:r>
              <a:rPr lang="en-US" dirty="0">
                <a:solidFill>
                  <a:srgbClr val="000000"/>
                </a:solidFill>
                <a:latin typeface="Times New Roman" panose="02020603050405020304" pitchFamily="18" charset="0"/>
                <a:ea typeface="Calibri" panose="020F0502020204030204" pitchFamily="34" charset="0"/>
              </a:rPr>
              <a:t> of R. </a:t>
            </a:r>
            <a:r>
              <a:rPr lang="en-US" dirty="0" err="1">
                <a:solidFill>
                  <a:srgbClr val="000000"/>
                </a:solidFill>
                <a:latin typeface="Times New Roman" panose="02020603050405020304" pitchFamily="18" charset="0"/>
                <a:ea typeface="Calibri" panose="020F0502020204030204" pitchFamily="34" charset="0"/>
              </a:rPr>
              <a:t>Abramovich</a:t>
            </a:r>
            <a:r>
              <a:rPr lang="en-US" dirty="0">
                <a:solidFill>
                  <a:srgbClr val="000000"/>
                </a:solidFill>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Others include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Tatneft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Bashneft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Slavneft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Russneft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some smaller companies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b="1" dirty="0" err="1">
                <a:solidFill>
                  <a:srgbClr val="000000"/>
                </a:solidFill>
                <a:latin typeface="Times New Roman" panose="02020603050405020304" pitchFamily="18" charset="0"/>
                <a:ea typeface="Times New Roman" panose="02020603050405020304" pitchFamily="18" charset="0"/>
              </a:rPr>
              <a:t>Transneft</a:t>
            </a:r>
            <a:r>
              <a:rPr lang="en-US" b="1" dirty="0">
                <a:solidFill>
                  <a:srgbClr val="000000"/>
                </a:solidFill>
                <a:latin typeface="Times New Roman" panose="02020603050405020304" pitchFamily="18" charset="0"/>
                <a:ea typeface="Times New Roman" panose="02020603050405020304" pitchFamily="18" charset="0"/>
              </a:rPr>
              <a:t> maintains state monopoly on oil pipelines</a:t>
            </a:r>
            <a:endParaRPr lang="en-US" sz="3600" b="1" dirty="0">
              <a:solidFill>
                <a:srgbClr val="000000"/>
              </a:solidFill>
              <a:latin typeface="Times New Roman" panose="02020603050405020304" pitchFamily="18" charset="0"/>
              <a:ea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Also large involvement of ExxonMobil, Shell, BP, and Japanese and Chinese companies in Sakhalin island offshore drilling projects (Sakhalin-1, Sakhalin-2, etc.)</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60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134739"/>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Other countries in FSU with substantial petroleum reserves are Kazakhstan and Azerbaijan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 has about 105 bbs in reserves (Saudi Arabia 181, USA 41)</a:t>
            </a:r>
            <a:endParaRPr lang="en-US">
              <a:latin typeface="Times New Roman" panose="02020603050405020304" pitchFamily="18" charset="0"/>
              <a:ea typeface="Calibri" panose="020F0502020204030204" pitchFamily="34" charset="0"/>
            </a:endParaRPr>
          </a:p>
          <a:p>
            <a:pPr marL="831850" marR="0">
              <a:spcBef>
                <a:spcPts val="0"/>
              </a:spcBef>
              <a:spcAft>
                <a:spcPts val="40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Most in West Siberia, especially Khanty-Mansi AO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Secondary fields in the Lena Basin, Middle Volga and Sakhalin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World uses about 84 mbs per day, or 30 bbs per year!!</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Petroleum peak was feared in mid-2000s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“Hubbert Curve”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American scientist M. King Hubbert proposed in 1950s that conventional oil will run out and that peak can be predicted based on knowledge of new well discoveries (lag of 20–30 years)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Noticed bell shape for oil discoveries and production</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His theory: production depends </a:t>
            </a:r>
            <a:r>
              <a:rPr lang="en-US" i="1">
                <a:solidFill>
                  <a:srgbClr val="000000"/>
                </a:solidFill>
                <a:latin typeface="Times New Roman" panose="02020603050405020304" pitchFamily="18" charset="0"/>
                <a:ea typeface="Calibri" panose="020F0502020204030204" pitchFamily="34" charset="0"/>
                <a:cs typeface="Garamond 3" pitchFamily="18" charset="0"/>
              </a:rPr>
              <a:t>only</a:t>
            </a:r>
            <a:r>
              <a:rPr lang="en-US">
                <a:solidFill>
                  <a:srgbClr val="000000"/>
                </a:solidFill>
                <a:latin typeface="Times New Roman" panose="02020603050405020304" pitchFamily="18" charset="0"/>
                <a:ea typeface="Calibri" panose="020F0502020204030204" pitchFamily="34" charset="0"/>
              </a:rPr>
              <a:t> on the yet unrecovered oil still in the ground P = f(r)</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Flow of oil rises sharply and starts declining when about one half of all the oil is produced</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The peak can be predicted (i) on the shape production curve alone</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Or (ii) on timing of peak in discoveries’ curve + time lag of 20 years</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He correctly predicted peak oil for US in 1970, and worldwide in 2000 (actually delayed by a few years)</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However, since 2010 fracking and deep sea drilling for oil because more significant, and thus the peak oil was postponed </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2530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034968"/>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Surgut – the capital of oil (find good photos)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Nice, very developed city with great infrastructure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Lukoil headquarters in Moscow example of a large modern office building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Gazprom new headquarters called Lakhta tower is now the tallest skyscraper in Europe </a:t>
            </a:r>
            <a:b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St. Petersburg)</a:t>
            </a:r>
            <a:endParaRPr lang="en-US" sz="1400">
              <a:latin typeface="Calibri" panose="020F0502020204030204" pitchFamily="34"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Oil and gas pipelines map – two sectors, Europe and Asia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Natural gas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natural gas is different from petroleum?</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Cannot ship as easily (pressurized pipeline or liquid natural gas via very expensive tankers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Production is concentrated in Yamal (Yamalo-Nenetsky AO)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Shipping from Russia is mainly by huge pipelines, including some underwater in the Black and Baltic Seas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Consumption – much of Russian electricity generation and energy for heavy industry, buses and trucks are commonly using propane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Environmental impacts are less severe than from coal or oil</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314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147563"/>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Natural gas reserves (trillion ft</a:t>
            </a:r>
            <a:r>
              <a:rPr lang="en-US"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2009)</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		1,680,000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Iran		1,046,000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Qatar		899,000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Turkmenistan 	265,000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Saudi Arabia	264,000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USA		245,000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UAE 		214,000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Ls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Venezuela 	176,000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Very uneven distribution, even less so than with oil (only a handful countries dominate)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Russian pipelines vs. western-backed projects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Political issue – e.g., Azerbaijan and Turkey have both oil and gas export capacity bypassing Russia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Nord Stream I and II under the Baltic Sea bypasses Ukraine and is opposed by USA, who wants to sell its own LNG to Europe instead</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Generally, more pro-Russian countries in Europe are biggest natural gas recipients (e.g., Germany, Italy, Slovakia, Hungary, Bulgaria and Serbia)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Discussion</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66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339923"/>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Most petroleum-rich countries suffer from high level of corruption and have low level of democracy (examples?) – Why?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Most countries for which petroleum and natural gas account for &gt;50% of their foreign earnings suffer from “Dutch disease” – structural imbalance in the economy whereby all other industries are greatly underdeveloped. Why is that and what can be done to fix that?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Worldwide coal production (mst, 2009)</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China 3,210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USA 1073</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India 631</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Australia 450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Indonesia 335</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 322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South Africa 257</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60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World total about 7,300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Underground coal mining is one of the 5 deadliest jobs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100s of miners die in Russia and Ukraine every year (Donbass)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Coal is most abundant and dirtiest fossil fuel</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180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708981"/>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Coal</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Donetsk basin in Ukraine and SW Russia (underground mines, old and decrepit)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Pechora basin NE European Russia</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Kuznetsk basin in Central Siberia (biggest currently, open pit and underground)</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Kansk-Achinsk basin in East Siberia(biggest reserves, open pit)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Shipping costs – railroads, ships</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Nuclear energy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 Ukraine, Belarus and Armenia have nuclear powerplants, Lithuania closed theirs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Russian Rosatom (</a:t>
            </a:r>
            <a:r>
              <a:rPr lang="en-US" u="sng">
                <a:solidFill>
                  <a:srgbClr val="0563C1"/>
                </a:solidFill>
                <a:latin typeface="Times New Roman" panose="02020603050405020304" pitchFamily="18" charset="0"/>
                <a:ea typeface="Calibri" panose="020F0502020204030204" pitchFamily="34" charset="0"/>
                <a:hlinkClick r:id="rId2"/>
              </a:rPr>
              <a:t>www.rosatom.ru</a:t>
            </a:r>
            <a:r>
              <a:rPr lang="en-US">
                <a:solidFill>
                  <a:srgbClr val="000000"/>
                </a:solidFill>
                <a:latin typeface="Times New Roman" panose="02020603050405020304" pitchFamily="18" charset="0"/>
                <a:ea typeface="Calibri" panose="020F0502020204030204" pitchFamily="34" charset="0"/>
              </a:rPr>
              <a:t>) is the leading supplier of nuclear energy and technology to make more worldwide with construction sites in &gt;10 countries, 16% of global nuclear market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Full cycle: uranium extraction, enrichment, operation of reactors, disposal of nuclear waste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Big customers: India, Turkey, Iran</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Unique nuclear icebreaker fleet in the Arctic</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Legacy of Chernobyl lives on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Capability to produce military grade uranium and plutonium</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81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331826"/>
            <a:ext cx="10747331" cy="3093154"/>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Renewable energy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Huge, unrealized potential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Could satisfy about 30% of need easily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At present – only 3%, and almost all of that is hydropower</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Wind</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Solar</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Geothermal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Biomass and biofuels</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There is little political incentive to develop these…why?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Ukraine and Kazakhstan are more progressive, than Russia, in bringing renewables into the mix</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85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021" y="1883667"/>
            <a:ext cx="8697309" cy="4348655"/>
          </a:xfrm>
          <a:prstGeom prst="rect">
            <a:avLst/>
          </a:prstGeom>
        </p:spPr>
      </p:pic>
    </p:spTree>
    <p:extLst>
      <p:ext uri="{BB962C8B-B14F-4D97-AF65-F5344CB8AC3E}">
        <p14:creationId xmlns:p14="http://schemas.microsoft.com/office/powerpoint/2010/main" val="364211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1637</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Garamond 3</vt:lpstr>
      <vt:lpstr>Symbol</vt:lpstr>
      <vt:lpstr>Times New Roman</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18</cp:revision>
  <dcterms:created xsi:type="dcterms:W3CDTF">2020-12-30T18:04:54Z</dcterms:created>
  <dcterms:modified xsi:type="dcterms:W3CDTF">2021-01-20T21:26:34Z</dcterms:modified>
</cp:coreProperties>
</file>