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handoutMasterIdLst>
    <p:handoutMasterId r:id="rId50"/>
  </p:handoutMasterIdLst>
  <p:sldIdLst>
    <p:sldId id="256" r:id="rId2"/>
    <p:sldId id="303" r:id="rId3"/>
    <p:sldId id="352" r:id="rId4"/>
    <p:sldId id="353" r:id="rId5"/>
    <p:sldId id="354" r:id="rId6"/>
    <p:sldId id="355" r:id="rId7"/>
    <p:sldId id="356" r:id="rId8"/>
    <p:sldId id="358" r:id="rId9"/>
    <p:sldId id="357" r:id="rId10"/>
    <p:sldId id="359" r:id="rId11"/>
    <p:sldId id="360" r:id="rId12"/>
    <p:sldId id="361" r:id="rId13"/>
    <p:sldId id="362" r:id="rId14"/>
    <p:sldId id="363" r:id="rId15"/>
    <p:sldId id="364" r:id="rId16"/>
    <p:sldId id="365" r:id="rId17"/>
    <p:sldId id="367" r:id="rId18"/>
    <p:sldId id="368" r:id="rId19"/>
    <p:sldId id="369" r:id="rId20"/>
    <p:sldId id="370" r:id="rId21"/>
    <p:sldId id="371" r:id="rId22"/>
    <p:sldId id="372" r:id="rId23"/>
    <p:sldId id="373" r:id="rId24"/>
    <p:sldId id="374" r:id="rId25"/>
    <p:sldId id="375" r:id="rId26"/>
    <p:sldId id="376" r:id="rId27"/>
    <p:sldId id="378" r:id="rId28"/>
    <p:sldId id="379" r:id="rId29"/>
    <p:sldId id="380" r:id="rId30"/>
    <p:sldId id="381" r:id="rId31"/>
    <p:sldId id="382" r:id="rId32"/>
    <p:sldId id="383" r:id="rId33"/>
    <p:sldId id="384" r:id="rId34"/>
    <p:sldId id="385" r:id="rId35"/>
    <p:sldId id="386" r:id="rId36"/>
    <p:sldId id="387" r:id="rId37"/>
    <p:sldId id="388" r:id="rId38"/>
    <p:sldId id="389" r:id="rId39"/>
    <p:sldId id="390" r:id="rId40"/>
    <p:sldId id="391" r:id="rId41"/>
    <p:sldId id="392" r:id="rId42"/>
    <p:sldId id="393" r:id="rId43"/>
    <p:sldId id="394" r:id="rId44"/>
    <p:sldId id="395" r:id="rId45"/>
    <p:sldId id="396" r:id="rId46"/>
    <p:sldId id="397" r:id="rId47"/>
    <p:sldId id="398" r:id="rId4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rice, Larry R" initials="PLR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797" y="3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commentAuthors" Target="commentAuthors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image" Target="../media/image21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image" Target="../media/image12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image" Target="../media/image1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529F11F-86C0-4026-B7DE-C9A849D92278}" type="datetimeFigureOut">
              <a:rPr lang="en-US" smtClean="0"/>
              <a:t>6/22/2016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C96753C-06F1-44DE-82BE-D5ED1B51D0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9088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F3E669B-8587-4E59-8A21-8A50F87E9799}" type="datetimeFigureOut">
              <a:rPr lang="en-US" smtClean="0"/>
              <a:t>6/22/2016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C5D7947-0289-48FA-B516-FAA126F0C55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6283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D7947-0289-48FA-B516-FAA126F0C55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9143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D7947-0289-48FA-B516-FAA126F0C558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18799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D7947-0289-48FA-B516-FAA126F0C558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9985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D7947-0289-48FA-B516-FAA126F0C558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4679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D7947-0289-48FA-B516-FAA126F0C558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08082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D7947-0289-48FA-B516-FAA126F0C558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32482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D7947-0289-48FA-B516-FAA126F0C558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94806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D7947-0289-48FA-B516-FAA126F0C558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2819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D7947-0289-48FA-B516-FAA126F0C558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4993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D7947-0289-48FA-B516-FAA126F0C558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5675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D7947-0289-48FA-B516-FAA126F0C558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60027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D7947-0289-48FA-B516-FAA126F0C55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0815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D7947-0289-48FA-B516-FAA126F0C558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96281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D7947-0289-48FA-B516-FAA126F0C558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11812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D7947-0289-48FA-B516-FAA126F0C558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81412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D7947-0289-48FA-B516-FAA126F0C558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5608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D7947-0289-48FA-B516-FAA126F0C558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87159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D7947-0289-48FA-B516-FAA126F0C558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39836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D7947-0289-48FA-B516-FAA126F0C558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43011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D7947-0289-48FA-B516-FAA126F0C558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09602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D7947-0289-48FA-B516-FAA126F0C558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30610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D7947-0289-48FA-B516-FAA126F0C558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68905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D7947-0289-48FA-B516-FAA126F0C55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00492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D7947-0289-48FA-B516-FAA126F0C558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002314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D7947-0289-48FA-B516-FAA126F0C558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60995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D7947-0289-48FA-B516-FAA126F0C558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13725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D7947-0289-48FA-B516-FAA126F0C558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707872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D7947-0289-48FA-B516-FAA126F0C558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461670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D7947-0289-48FA-B516-FAA126F0C558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83151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D7947-0289-48FA-B516-FAA126F0C558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52810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D7947-0289-48FA-B516-FAA126F0C558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04887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D7947-0289-48FA-B516-FAA126F0C558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5313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D7947-0289-48FA-B516-FAA126F0C558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50004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D7947-0289-48FA-B516-FAA126F0C558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33774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D7947-0289-48FA-B516-FAA126F0C558}" type="slidenum">
              <a:rPr lang="en-US" smtClean="0"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075254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D7947-0289-48FA-B516-FAA126F0C558}" type="slidenum">
              <a:rPr lang="en-US" smtClean="0"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900999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D7947-0289-48FA-B516-FAA126F0C558}" type="slidenum">
              <a:rPr lang="en-US" smtClean="0"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797234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D7947-0289-48FA-B516-FAA126F0C558}" type="slidenum">
              <a:rPr lang="en-US" smtClean="0"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21564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D7947-0289-48FA-B516-FAA126F0C558}" type="slidenum">
              <a:rPr lang="en-US" smtClean="0"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4943133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D7947-0289-48FA-B516-FAA126F0C558}" type="slidenum">
              <a:rPr lang="en-US" smtClean="0"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640614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D7947-0289-48FA-B516-FAA126F0C558}" type="slidenum">
              <a:rPr lang="en-US" smtClean="0"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72211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D7947-0289-48FA-B516-FAA126F0C558}" type="slidenum">
              <a:rPr lang="en-US" smtClean="0"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9466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D7947-0289-48FA-B516-FAA126F0C55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3868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D7947-0289-48FA-B516-FAA126F0C558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19950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D7947-0289-48FA-B516-FAA126F0C558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6312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D7947-0289-48FA-B516-FAA126F0C558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15540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D7947-0289-48FA-B516-FAA126F0C558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4124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9712E-21F0-4250-8057-4E62F0C853B8}" type="datetimeFigureOut">
              <a:rPr lang="en-US" smtClean="0"/>
              <a:t>6/22/2016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95111-C7E2-45CA-84CD-9846867D3F7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8787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9712E-21F0-4250-8057-4E62F0C853B8}" type="datetimeFigureOut">
              <a:rPr lang="en-US" smtClean="0"/>
              <a:t>6/22/2016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95111-C7E2-45CA-84CD-9846867D3F7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0794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9712E-21F0-4250-8057-4E62F0C853B8}" type="datetimeFigureOut">
              <a:rPr lang="en-US" smtClean="0"/>
              <a:t>6/22/2016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95111-C7E2-45CA-84CD-9846867D3F7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639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9712E-21F0-4250-8057-4E62F0C853B8}" type="datetimeFigureOut">
              <a:rPr lang="en-US" smtClean="0"/>
              <a:t>6/22/2016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95111-C7E2-45CA-84CD-9846867D3F7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819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9712E-21F0-4250-8057-4E62F0C853B8}" type="datetimeFigureOut">
              <a:rPr lang="en-US" smtClean="0"/>
              <a:t>6/22/2016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95111-C7E2-45CA-84CD-9846867D3F7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393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9712E-21F0-4250-8057-4E62F0C853B8}" type="datetimeFigureOut">
              <a:rPr lang="en-US" smtClean="0"/>
              <a:t>6/22/2016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95111-C7E2-45CA-84CD-9846867D3F7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192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9712E-21F0-4250-8057-4E62F0C853B8}" type="datetimeFigureOut">
              <a:rPr lang="en-US" smtClean="0"/>
              <a:t>6/22/2016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95111-C7E2-45CA-84CD-9846867D3F7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086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9712E-21F0-4250-8057-4E62F0C853B8}" type="datetimeFigureOut">
              <a:rPr lang="en-US" smtClean="0"/>
              <a:t>6/22/2016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95111-C7E2-45CA-84CD-9846867D3F7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828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9712E-21F0-4250-8057-4E62F0C853B8}" type="datetimeFigureOut">
              <a:rPr lang="en-US" smtClean="0"/>
              <a:t>6/22/2016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95111-C7E2-45CA-84CD-9846867D3F7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737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9712E-21F0-4250-8057-4E62F0C853B8}" type="datetimeFigureOut">
              <a:rPr lang="en-US" smtClean="0"/>
              <a:t>6/22/2016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95111-C7E2-45CA-84CD-9846867D3F7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940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9712E-21F0-4250-8057-4E62F0C853B8}" type="datetimeFigureOut">
              <a:rPr lang="en-US" smtClean="0"/>
              <a:t>6/22/2016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95111-C7E2-45CA-84CD-9846867D3F7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3158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12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9712E-21F0-4250-8057-4E62F0C853B8}" type="datetimeFigureOut">
              <a:rPr lang="en-US" smtClean="0"/>
              <a:t>6/22/2016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95111-C7E2-45CA-84CD-9846867D3F7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0481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package" Target="../embeddings/Microsoft_Word_Document1.docx"/><Relationship Id="rId5" Type="http://schemas.openxmlformats.org/officeDocument/2006/relationships/image" Target="../media/image3.wmf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6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package" Target="../embeddings/Microsoft_Word_Document2.docx"/><Relationship Id="rId5" Type="http://schemas.openxmlformats.org/officeDocument/2006/relationships/image" Target="../media/image5.wmf"/><Relationship Id="rId4" Type="http://schemas.openxmlformats.org/officeDocument/2006/relationships/oleObject" Target="../embeddings/oleObject3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6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package" Target="../embeddings/Microsoft_Word_Document3.docx"/><Relationship Id="rId5" Type="http://schemas.openxmlformats.org/officeDocument/2006/relationships/image" Target="../media/image5.wmf"/><Relationship Id="rId4" Type="http://schemas.openxmlformats.org/officeDocument/2006/relationships/oleObject" Target="../embeddings/oleObject4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notesSlide" Target="../notesSlides/notesSlide26.xml"/><Relationship Id="rId7" Type="http://schemas.openxmlformats.org/officeDocument/2006/relationships/image" Target="../media/image10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9.png"/><Relationship Id="rId5" Type="http://schemas.openxmlformats.org/officeDocument/2006/relationships/image" Target="../media/image8.emf"/><Relationship Id="rId4" Type="http://schemas.openxmlformats.org/officeDocument/2006/relationships/package" Target="../embeddings/Microsoft_Word_Document4.docx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7" Type="http://schemas.openxmlformats.org/officeDocument/2006/relationships/image" Target="../media/image13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package" Target="../embeddings/Microsoft_Word_Document5.docx"/><Relationship Id="rId5" Type="http://schemas.openxmlformats.org/officeDocument/2006/relationships/image" Target="../media/image12.wmf"/><Relationship Id="rId4" Type="http://schemas.openxmlformats.org/officeDocument/2006/relationships/oleObject" Target="../embeddings/oleObject5.bin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notesSlide" Target="../notesSlides/notesSlide29.xml"/><Relationship Id="rId7" Type="http://schemas.openxmlformats.org/officeDocument/2006/relationships/image" Target="../media/image15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package" Target="../embeddings/Microsoft_Word_Document6.docx"/><Relationship Id="rId5" Type="http://schemas.openxmlformats.org/officeDocument/2006/relationships/image" Target="../media/image14.wmf"/><Relationship Id="rId10" Type="http://schemas.openxmlformats.org/officeDocument/2006/relationships/image" Target="../media/image16.emf"/><Relationship Id="rId4" Type="http://schemas.openxmlformats.org/officeDocument/2006/relationships/oleObject" Target="../embeddings/oleObject6.bin"/><Relationship Id="rId9" Type="http://schemas.openxmlformats.org/officeDocument/2006/relationships/package" Target="../embeddings/Microsoft_Word_Document7.docx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8.wmf"/><Relationship Id="rId4" Type="http://schemas.openxmlformats.org/officeDocument/2006/relationships/oleObject" Target="../embeddings/oleObject7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9.wmf"/><Relationship Id="rId4" Type="http://schemas.openxmlformats.org/officeDocument/2006/relationships/oleObject" Target="../embeddings/oleObject8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20.wmf"/><Relationship Id="rId4" Type="http://schemas.openxmlformats.org/officeDocument/2006/relationships/oleObject" Target="../embeddings/oleObject9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20.wmf"/><Relationship Id="rId4" Type="http://schemas.openxmlformats.org/officeDocument/2006/relationships/oleObject" Target="../embeddings/oleObject10.bin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7" Type="http://schemas.openxmlformats.org/officeDocument/2006/relationships/image" Target="../media/image22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package" Target="../embeddings/Microsoft_Word_Document8.docx"/><Relationship Id="rId5" Type="http://schemas.openxmlformats.org/officeDocument/2006/relationships/image" Target="../media/image21.wmf"/><Relationship Id="rId4" Type="http://schemas.openxmlformats.org/officeDocument/2006/relationships/oleObject" Target="../embeddings/oleObject11.bin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7" Type="http://schemas.openxmlformats.org/officeDocument/2006/relationships/image" Target="../media/image27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package" Target="../embeddings/Microsoft_Word_Document9.docx"/><Relationship Id="rId5" Type="http://schemas.openxmlformats.org/officeDocument/2006/relationships/image" Target="../media/image26.emf"/><Relationship Id="rId4" Type="http://schemas.openxmlformats.org/officeDocument/2006/relationships/image" Target="../media/image24.emf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notesSlide" Target="../notesSlides/notesSlide43.xml"/><Relationship Id="rId7" Type="http://schemas.openxmlformats.org/officeDocument/2006/relationships/image" Target="../media/image29.wmf"/><Relationship Id="rId12" Type="http://schemas.openxmlformats.org/officeDocument/2006/relationships/image" Target="../media/image33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13.bin"/><Relationship Id="rId11" Type="http://schemas.openxmlformats.org/officeDocument/2006/relationships/image" Target="../media/image30.wmf"/><Relationship Id="rId5" Type="http://schemas.openxmlformats.org/officeDocument/2006/relationships/image" Target="../media/image28.wmf"/><Relationship Id="rId10" Type="http://schemas.openxmlformats.org/officeDocument/2006/relationships/oleObject" Target="../embeddings/oleObject14.bin"/><Relationship Id="rId4" Type="http://schemas.openxmlformats.org/officeDocument/2006/relationships/oleObject" Target="../embeddings/oleObject12.bin"/><Relationship Id="rId9" Type="http://schemas.openxmlformats.org/officeDocument/2006/relationships/image" Target="../media/image32.e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30.wmf"/><Relationship Id="rId4" Type="http://schemas.openxmlformats.org/officeDocument/2006/relationships/oleObject" Target="../embeddings/oleObject15.bin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3" Type="http://schemas.openxmlformats.org/officeDocument/2006/relationships/notesSlide" Target="../notesSlides/notesSlide46.xml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36.emf"/><Relationship Id="rId5" Type="http://schemas.openxmlformats.org/officeDocument/2006/relationships/image" Target="../media/image34.wmf"/><Relationship Id="rId4" Type="http://schemas.openxmlformats.org/officeDocument/2006/relationships/oleObject" Target="../embeddings/oleObject16.bin"/><Relationship Id="rId9" Type="http://schemas.openxmlformats.org/officeDocument/2006/relationships/image" Target="../media/image37.emf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notesSlide" Target="../notesSlides/notesSlide47.xml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40.emf"/><Relationship Id="rId5" Type="http://schemas.openxmlformats.org/officeDocument/2006/relationships/image" Target="../media/image38.wmf"/><Relationship Id="rId4" Type="http://schemas.openxmlformats.org/officeDocument/2006/relationships/oleObject" Target="../embeddings/oleObject18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438400"/>
            <a:ext cx="7772400" cy="1470025"/>
          </a:xfrm>
        </p:spPr>
        <p:txBody>
          <a:bodyPr>
            <a:noAutofit/>
          </a:bodyPr>
          <a:lstStyle/>
          <a:p>
            <a:r>
              <a:rPr lang="en-US" sz="3400" dirty="0" smtClean="0">
                <a:solidFill>
                  <a:schemeClr val="bg2">
                    <a:lumMod val="10000"/>
                  </a:schemeClr>
                </a:solidFill>
                <a:cs typeface="Arial" panose="020B0604020202020204" pitchFamily="34" charset="0"/>
              </a:rPr>
              <a:t>Generalizability Theory</a:t>
            </a:r>
            <a:endParaRPr lang="en-US" sz="3400" dirty="0">
              <a:solidFill>
                <a:schemeClr val="bg2">
                  <a:lumMod val="1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4191000"/>
            <a:ext cx="6400800" cy="1764224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Arial" panose="020B0604020202020204" pitchFamily="34" charset="0"/>
              </a:rPr>
              <a:t>Larry R. Price, Ph.D.</a:t>
            </a:r>
          </a:p>
          <a:p>
            <a:r>
              <a:rPr lang="en-US" sz="1600" dirty="0">
                <a:solidFill>
                  <a:schemeClr val="bg2">
                    <a:lumMod val="10000"/>
                  </a:schemeClr>
                </a:solidFill>
                <a:cs typeface="Arial" panose="020B0604020202020204" pitchFamily="34" charset="0"/>
              </a:rPr>
              <a:t>© </a:t>
            </a:r>
            <a:r>
              <a:rPr lang="en-US" sz="1600" i="1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Arial" panose="020B0604020202020204" pitchFamily="34" charset="0"/>
              </a:rPr>
              <a:t>Psychometric Methods: Theory into Practice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Arial" panose="020B0604020202020204" pitchFamily="34" charset="0"/>
              </a:rPr>
              <a:t>, 2015</a:t>
            </a:r>
          </a:p>
          <a:p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Arial" panose="020B0604020202020204" pitchFamily="34" charset="0"/>
              </a:rPr>
              <a:t>Guilford Publications, Inc.</a:t>
            </a:r>
            <a:endParaRPr lang="en-US" sz="1600" dirty="0">
              <a:solidFill>
                <a:schemeClr val="bg2">
                  <a:lumMod val="10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7506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Study Conditions or Facets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defRPr/>
            </a:pPr>
            <a:r>
              <a:rPr lang="en-US" sz="3500" dirty="0">
                <a:solidFill>
                  <a:srgbClr val="000000"/>
                </a:solidFill>
              </a:rPr>
              <a:t>T</a:t>
            </a:r>
            <a:r>
              <a:rPr lang="en-US" sz="3500" dirty="0" smtClean="0">
                <a:solidFill>
                  <a:srgbClr val="000000"/>
                </a:solidFill>
              </a:rPr>
              <a:t>he </a:t>
            </a:r>
            <a:r>
              <a:rPr lang="en-US" sz="3500" dirty="0">
                <a:solidFill>
                  <a:srgbClr val="000000"/>
                </a:solidFill>
              </a:rPr>
              <a:t>measurement goals within a particular study may be simple, moderate or </a:t>
            </a:r>
            <a:r>
              <a:rPr lang="en-US" sz="3500" dirty="0" smtClean="0">
                <a:solidFill>
                  <a:srgbClr val="000000"/>
                </a:solidFill>
              </a:rPr>
              <a:t>complex.</a:t>
            </a:r>
          </a:p>
          <a:p>
            <a:pPr>
              <a:lnSpc>
                <a:spcPct val="90000"/>
              </a:lnSpc>
              <a:defRPr/>
            </a:pPr>
            <a:r>
              <a:rPr lang="en-US" sz="3500" dirty="0" smtClean="0">
                <a:solidFill>
                  <a:srgbClr val="000000"/>
                </a:solidFill>
              </a:rPr>
              <a:t>In </a:t>
            </a:r>
            <a:r>
              <a:rPr lang="en-US" sz="3500" dirty="0">
                <a:solidFill>
                  <a:srgbClr val="000000"/>
                </a:solidFill>
              </a:rPr>
              <a:t>a </a:t>
            </a:r>
            <a:r>
              <a:rPr lang="en-US" sz="3500" dirty="0" smtClean="0">
                <a:solidFill>
                  <a:srgbClr val="000000"/>
                </a:solidFill>
              </a:rPr>
              <a:t>G-study, </a:t>
            </a:r>
            <a:r>
              <a:rPr lang="en-US" sz="3500" dirty="0">
                <a:solidFill>
                  <a:srgbClr val="000000"/>
                </a:solidFill>
              </a:rPr>
              <a:t>the </a:t>
            </a:r>
            <a:r>
              <a:rPr lang="en-US" sz="3500" i="1" dirty="0"/>
              <a:t>conditions</a:t>
            </a:r>
            <a:r>
              <a:rPr lang="en-US" sz="3500" dirty="0">
                <a:solidFill>
                  <a:srgbClr val="000000"/>
                </a:solidFill>
              </a:rPr>
              <a:t> being studied are called </a:t>
            </a:r>
            <a:r>
              <a:rPr lang="en-US" sz="3500" i="1" dirty="0"/>
              <a:t>facets</a:t>
            </a:r>
            <a:r>
              <a:rPr lang="en-US" sz="3500" dirty="0">
                <a:solidFill>
                  <a:srgbClr val="000000"/>
                </a:solidFill>
              </a:rPr>
              <a:t>. As an example, the items on a test constitute the </a:t>
            </a:r>
            <a:r>
              <a:rPr lang="en-US" sz="3500" i="1" dirty="0"/>
              <a:t>item facet</a:t>
            </a:r>
            <a:r>
              <a:rPr lang="en-US" sz="3500" dirty="0">
                <a:solidFill>
                  <a:srgbClr val="000000"/>
                </a:solidFill>
              </a:rPr>
              <a:t>; persons or examinees represent the </a:t>
            </a:r>
            <a:r>
              <a:rPr lang="en-US" sz="3500" i="1" dirty="0"/>
              <a:t>person facet</a:t>
            </a:r>
            <a:r>
              <a:rPr lang="en-US" sz="3500" dirty="0">
                <a:solidFill>
                  <a:srgbClr val="000000"/>
                </a:solidFill>
              </a:rPr>
              <a:t>. </a:t>
            </a:r>
            <a:endParaRPr lang="en-US" sz="350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-US" sz="3500" dirty="0" smtClean="0">
                <a:solidFill>
                  <a:srgbClr val="000000"/>
                </a:solidFill>
              </a:rPr>
              <a:t>Another </a:t>
            </a:r>
            <a:r>
              <a:rPr lang="en-US" sz="3500" dirty="0">
                <a:solidFill>
                  <a:srgbClr val="000000"/>
                </a:solidFill>
              </a:rPr>
              <a:t>facet commonly used in a </a:t>
            </a:r>
            <a:r>
              <a:rPr lang="en-US" sz="3500" dirty="0" smtClean="0">
                <a:solidFill>
                  <a:srgbClr val="000000"/>
                </a:solidFill>
              </a:rPr>
              <a:t>G-study </a:t>
            </a:r>
            <a:r>
              <a:rPr lang="en-US" sz="3500" dirty="0">
                <a:solidFill>
                  <a:srgbClr val="000000"/>
                </a:solidFill>
              </a:rPr>
              <a:t>is an </a:t>
            </a:r>
            <a:r>
              <a:rPr lang="en-US" sz="3500" i="1" dirty="0"/>
              <a:t>observer</a:t>
            </a:r>
            <a:r>
              <a:rPr lang="en-US" sz="3500" dirty="0">
                <a:solidFill>
                  <a:srgbClr val="000000"/>
                </a:solidFill>
              </a:rPr>
              <a:t> or </a:t>
            </a:r>
            <a:r>
              <a:rPr lang="en-US" sz="3500" i="1" dirty="0"/>
              <a:t>rater facet</a:t>
            </a:r>
            <a:r>
              <a:rPr lang="en-US" sz="3500" dirty="0">
                <a:solidFill>
                  <a:srgbClr val="000000"/>
                </a:solidFill>
              </a:rPr>
              <a:t>, where observers rate persons on a task (e.g. the quality of a written response to an essay question). </a:t>
            </a:r>
            <a:endParaRPr lang="en-US" sz="350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defRPr/>
            </a:pPr>
            <a:endParaRPr lang="en-US" sz="3000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8116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Single Facet Design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3600" dirty="0">
                <a:solidFill>
                  <a:srgbClr val="000000"/>
                </a:solidFill>
              </a:rPr>
              <a:t>A simple </a:t>
            </a:r>
            <a:r>
              <a:rPr lang="en-US" sz="3600" dirty="0" smtClean="0">
                <a:solidFill>
                  <a:srgbClr val="000000"/>
                </a:solidFill>
              </a:rPr>
              <a:t>G-study </a:t>
            </a:r>
            <a:r>
              <a:rPr lang="en-US" sz="3600" dirty="0"/>
              <a:t>(i.e., a </a:t>
            </a:r>
            <a:r>
              <a:rPr lang="en-US" sz="3600" i="1" dirty="0"/>
              <a:t>one-facet design</a:t>
            </a:r>
            <a:r>
              <a:rPr lang="en-US" sz="3600" dirty="0"/>
              <a:t>) </a:t>
            </a:r>
            <a:r>
              <a:rPr lang="en-US" sz="3600" dirty="0">
                <a:solidFill>
                  <a:srgbClr val="000000"/>
                </a:solidFill>
              </a:rPr>
              <a:t>might include only items and persons as the focus of measurement </a:t>
            </a:r>
            <a:r>
              <a:rPr lang="en-US" sz="3600" dirty="0"/>
              <a:t>(e.g., an </a:t>
            </a:r>
            <a:r>
              <a:rPr lang="en-US" sz="3600" i="1" dirty="0"/>
              <a:t>item</a:t>
            </a:r>
            <a:r>
              <a:rPr lang="en-US" sz="3600" dirty="0"/>
              <a:t> x </a:t>
            </a:r>
            <a:r>
              <a:rPr lang="en-US" sz="3600" i="1" dirty="0"/>
              <a:t>person</a:t>
            </a:r>
            <a:r>
              <a:rPr lang="en-US" sz="3600" dirty="0"/>
              <a:t> design). </a:t>
            </a:r>
            <a:endParaRPr lang="en-US" sz="3600" dirty="0" smtClean="0"/>
          </a:p>
          <a:p>
            <a:pPr>
              <a:lnSpc>
                <a:spcPct val="90000"/>
              </a:lnSpc>
              <a:defRPr/>
            </a:pPr>
            <a:r>
              <a:rPr lang="en-US" sz="3600" dirty="0" smtClean="0">
                <a:solidFill>
                  <a:srgbClr val="000000"/>
                </a:solidFill>
              </a:rPr>
              <a:t>In </a:t>
            </a:r>
            <a:r>
              <a:rPr lang="en-US" sz="3600" dirty="0">
                <a:solidFill>
                  <a:srgbClr val="000000"/>
                </a:solidFill>
              </a:rPr>
              <a:t>this design the single facet is </a:t>
            </a:r>
            <a:r>
              <a:rPr lang="en-US" sz="3600" i="1" dirty="0"/>
              <a:t>items</a:t>
            </a:r>
            <a:r>
              <a:rPr lang="en-US" sz="3600" dirty="0">
                <a:solidFill>
                  <a:srgbClr val="000000"/>
                </a:solidFill>
              </a:rPr>
              <a:t>; all persons respond to all items (the symbol </a:t>
            </a:r>
            <a:r>
              <a:rPr lang="en-US" sz="3600" dirty="0"/>
              <a:t>“x” </a:t>
            </a:r>
            <a:r>
              <a:rPr lang="en-US" sz="3600" dirty="0">
                <a:solidFill>
                  <a:srgbClr val="000000"/>
                </a:solidFill>
              </a:rPr>
              <a:t>represents</a:t>
            </a:r>
            <a:r>
              <a:rPr lang="en-US" sz="3600" dirty="0"/>
              <a:t> “crossed with”).</a:t>
            </a:r>
            <a:endParaRPr lang="en-US" sz="3000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158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Multiple Facet Design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dirty="0">
                <a:solidFill>
                  <a:srgbClr val="000000"/>
                </a:solidFill>
              </a:rPr>
              <a:t>A more complex scenario may include items, persons and observers/raters (i.e., a </a:t>
            </a:r>
            <a:r>
              <a:rPr lang="en-US" i="1" dirty="0"/>
              <a:t>two-facet design</a:t>
            </a:r>
            <a:r>
              <a:rPr lang="en-US" dirty="0" smtClean="0">
                <a:solidFill>
                  <a:srgbClr val="000000"/>
                </a:solidFill>
              </a:rPr>
              <a:t>).</a:t>
            </a:r>
          </a:p>
          <a:p>
            <a:pPr>
              <a:lnSpc>
                <a:spcPct val="90000"/>
              </a:lnSpc>
              <a:defRPr/>
            </a:pPr>
            <a:r>
              <a:rPr lang="en-US" dirty="0" smtClean="0">
                <a:solidFill>
                  <a:srgbClr val="000000"/>
                </a:solidFill>
              </a:rPr>
              <a:t>For example, observers </a:t>
            </a:r>
            <a:r>
              <a:rPr lang="en-US" dirty="0">
                <a:solidFill>
                  <a:srgbClr val="000000"/>
                </a:solidFill>
              </a:rPr>
              <a:t>rating some aspect of </a:t>
            </a:r>
            <a:r>
              <a:rPr lang="en-US" i="1" dirty="0"/>
              <a:t>examinee performance </a:t>
            </a:r>
            <a:r>
              <a:rPr lang="en-US" dirty="0">
                <a:solidFill>
                  <a:srgbClr val="000000"/>
                </a:solidFill>
              </a:rPr>
              <a:t>during testing such as </a:t>
            </a:r>
            <a:endParaRPr lang="en-US" dirty="0" smtClean="0">
              <a:solidFill>
                <a:srgbClr val="000000"/>
              </a:solidFill>
            </a:endParaRPr>
          </a:p>
          <a:p>
            <a:pPr lvl="1">
              <a:lnSpc>
                <a:spcPct val="90000"/>
              </a:lnSpc>
              <a:defRPr/>
            </a:pPr>
            <a:r>
              <a:rPr lang="en-US" dirty="0" smtClean="0">
                <a:solidFill>
                  <a:srgbClr val="000000"/>
                </a:solidFill>
              </a:rPr>
              <a:t>the </a:t>
            </a:r>
            <a:r>
              <a:rPr lang="en-US" i="1" dirty="0"/>
              <a:t>quality</a:t>
            </a:r>
            <a:r>
              <a:rPr lang="en-US" dirty="0">
                <a:solidFill>
                  <a:srgbClr val="000000"/>
                </a:solidFill>
              </a:rPr>
              <a:t> of a written response to an essay </a:t>
            </a:r>
            <a:r>
              <a:rPr lang="en-US" dirty="0" smtClean="0">
                <a:solidFill>
                  <a:srgbClr val="000000"/>
                </a:solidFill>
              </a:rPr>
              <a:t>question.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smtClean="0">
                <a:solidFill>
                  <a:srgbClr val="000000"/>
                </a:solidFill>
              </a:rPr>
              <a:t>their </a:t>
            </a:r>
            <a:r>
              <a:rPr lang="en-US" i="1" dirty="0"/>
              <a:t>level of performance </a:t>
            </a:r>
            <a:r>
              <a:rPr lang="en-US" dirty="0">
                <a:solidFill>
                  <a:srgbClr val="000000"/>
                </a:solidFill>
              </a:rPr>
              <a:t>based on application of a cognitive strategy. </a:t>
            </a:r>
            <a:endParaRPr lang="en-US" sz="2600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5778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851" y="1524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Multiple Facet Design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1532" y="1371600"/>
            <a:ext cx="8229600" cy="4525963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dirty="0">
                <a:solidFill>
                  <a:srgbClr val="000000"/>
                </a:solidFill>
              </a:rPr>
              <a:t>This study yields a </a:t>
            </a:r>
            <a:r>
              <a:rPr lang="en-US" sz="2800" i="1" dirty="0"/>
              <a:t>person x item x rater </a:t>
            </a:r>
            <a:r>
              <a:rPr lang="en-US" sz="2800" dirty="0">
                <a:solidFill>
                  <a:srgbClr val="000000"/>
                </a:solidFill>
              </a:rPr>
              <a:t>design (the symbol “x” represents “crossed with” meaning that </a:t>
            </a:r>
            <a:r>
              <a:rPr lang="en-US" sz="2800" i="1" dirty="0"/>
              <a:t>all persons respond to all items and are rated by all raters</a:t>
            </a:r>
            <a:r>
              <a:rPr lang="en-US" sz="2800" dirty="0">
                <a:solidFill>
                  <a:srgbClr val="000000"/>
                </a:solidFill>
              </a:rPr>
              <a:t>). </a:t>
            </a:r>
            <a:endParaRPr lang="en-US" sz="280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000000"/>
                </a:solidFill>
              </a:rPr>
              <a:t>An </a:t>
            </a:r>
            <a:r>
              <a:rPr lang="en-US" sz="2800" dirty="0">
                <a:solidFill>
                  <a:srgbClr val="000000"/>
                </a:solidFill>
              </a:rPr>
              <a:t>even more complex two-facet design may include items, persons, raters and </a:t>
            </a:r>
            <a:r>
              <a:rPr lang="en-US" sz="2800" i="1" dirty="0"/>
              <a:t>occasions</a:t>
            </a:r>
            <a:r>
              <a:rPr lang="en-US" sz="2800" dirty="0"/>
              <a:t> </a:t>
            </a:r>
            <a:r>
              <a:rPr lang="en-US" sz="2800" dirty="0">
                <a:solidFill>
                  <a:srgbClr val="000000"/>
                </a:solidFill>
              </a:rPr>
              <a:t>as facets of measurement (i.e. creating a person x item x rater: occasion design).</a:t>
            </a:r>
            <a:r>
              <a:rPr lang="en-US" sz="2800" dirty="0"/>
              <a:t> </a:t>
            </a:r>
            <a:endParaRPr lang="en-US" sz="2800" dirty="0" smtClean="0"/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000000"/>
                </a:solidFill>
              </a:rPr>
              <a:t>In </a:t>
            </a:r>
            <a:r>
              <a:rPr lang="en-US" sz="2800" dirty="0">
                <a:solidFill>
                  <a:srgbClr val="000000"/>
                </a:solidFill>
              </a:rPr>
              <a:t>this more complex design, the occasion facet is </a:t>
            </a:r>
            <a:r>
              <a:rPr lang="en-US" sz="2800" i="1" dirty="0"/>
              <a:t>nested</a:t>
            </a:r>
            <a:r>
              <a:rPr lang="en-US" sz="2800" dirty="0"/>
              <a:t> </a:t>
            </a:r>
            <a:r>
              <a:rPr lang="en-US" sz="2800" dirty="0">
                <a:solidFill>
                  <a:srgbClr val="000000"/>
                </a:solidFill>
              </a:rPr>
              <a:t>within the </a:t>
            </a:r>
            <a:r>
              <a:rPr lang="en-US" sz="2800" i="1" dirty="0"/>
              <a:t>rater facet </a:t>
            </a:r>
            <a:r>
              <a:rPr lang="en-US" sz="2800" dirty="0">
                <a:solidFill>
                  <a:srgbClr val="000000"/>
                </a:solidFill>
              </a:rPr>
              <a:t>(i.e. each observer rates performance on more than one occasion or time point; the symbol </a:t>
            </a:r>
            <a:r>
              <a:rPr lang="en-US" sz="2800" dirty="0"/>
              <a:t>“:”</a:t>
            </a:r>
            <a:r>
              <a:rPr lang="en-US" sz="2800" dirty="0">
                <a:solidFill>
                  <a:srgbClr val="000000"/>
                </a:solidFill>
              </a:rPr>
              <a:t> represents the fact that occasions are </a:t>
            </a:r>
            <a:r>
              <a:rPr lang="en-US" sz="2800" i="1" dirty="0"/>
              <a:t>nested within</a:t>
            </a:r>
            <a:r>
              <a:rPr lang="en-US" sz="2800" dirty="0"/>
              <a:t> </a:t>
            </a:r>
            <a:r>
              <a:rPr lang="en-US" sz="2800" dirty="0">
                <a:solidFill>
                  <a:srgbClr val="000000"/>
                </a:solidFill>
              </a:rPr>
              <a:t>raters). </a:t>
            </a:r>
            <a:endParaRPr lang="en-US" sz="2800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0688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851" y="1524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G-Theory and Universe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1532" y="1371600"/>
            <a:ext cx="8229600" cy="4525963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dirty="0">
                <a:solidFill>
                  <a:srgbClr val="000000"/>
                </a:solidFill>
              </a:rPr>
              <a:t>In Generalizability theory a person’s test score or performance rating is a sample from an infinitely large </a:t>
            </a:r>
            <a:r>
              <a:rPr lang="en-US" sz="2800" i="1" dirty="0">
                <a:solidFill>
                  <a:srgbClr val="000000"/>
                </a:solidFill>
              </a:rPr>
              <a:t>universe</a:t>
            </a:r>
            <a:r>
              <a:rPr lang="en-US" sz="2800" b="1" dirty="0">
                <a:solidFill>
                  <a:srgbClr val="000000"/>
                </a:solidFill>
              </a:rPr>
              <a:t> </a:t>
            </a:r>
            <a:r>
              <a:rPr lang="en-US" sz="2800" dirty="0">
                <a:solidFill>
                  <a:srgbClr val="000000"/>
                </a:solidFill>
              </a:rPr>
              <a:t>of scores that represents or indexes a person’s </a:t>
            </a:r>
            <a:r>
              <a:rPr lang="en-US" sz="2800" i="1" dirty="0"/>
              <a:t>true ability</a:t>
            </a:r>
            <a:r>
              <a:rPr lang="en-US" sz="2800" dirty="0">
                <a:solidFill>
                  <a:srgbClr val="000000"/>
                </a:solidFill>
              </a:rPr>
              <a:t>, state of knowledge or performance. </a:t>
            </a:r>
            <a:endParaRPr lang="en-US" sz="280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000000"/>
                </a:solidFill>
              </a:rPr>
              <a:t>A </a:t>
            </a:r>
            <a:r>
              <a:rPr lang="en-US" sz="2800" dirty="0">
                <a:solidFill>
                  <a:srgbClr val="000000"/>
                </a:solidFill>
              </a:rPr>
              <a:t>person’s average score over theoretically infinite number of measurement occasions is their </a:t>
            </a:r>
            <a:r>
              <a:rPr lang="en-US" sz="2800" i="1" dirty="0"/>
              <a:t>universe score</a:t>
            </a:r>
            <a:r>
              <a:rPr lang="en-US" sz="2800" b="1" dirty="0"/>
              <a:t> </a:t>
            </a:r>
            <a:r>
              <a:rPr lang="en-US" sz="2800" dirty="0">
                <a:solidFill>
                  <a:srgbClr val="000000"/>
                </a:solidFill>
              </a:rPr>
              <a:t>(analogous to true score in CTT). </a:t>
            </a:r>
            <a:endParaRPr lang="en-US" sz="280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>
                <a:solidFill>
                  <a:srgbClr val="000000"/>
                </a:solidFill>
              </a:rPr>
              <a:t>A</a:t>
            </a:r>
            <a:r>
              <a:rPr lang="en-US" sz="2800" dirty="0" smtClean="0">
                <a:solidFill>
                  <a:srgbClr val="000000"/>
                </a:solidFill>
              </a:rPr>
              <a:t> </a:t>
            </a:r>
            <a:r>
              <a:rPr lang="en-US" sz="2800" dirty="0">
                <a:solidFill>
                  <a:srgbClr val="000000"/>
                </a:solidFill>
              </a:rPr>
              <a:t>critical issue in Generalizability studies is </a:t>
            </a:r>
            <a:r>
              <a:rPr lang="en-US" sz="2800" i="1" dirty="0"/>
              <a:t>the accuracy of the generalization from sample to universe</a:t>
            </a:r>
            <a:r>
              <a:rPr lang="en-US" sz="2800" dirty="0"/>
              <a:t>.</a:t>
            </a:r>
            <a:endParaRPr lang="en-US" sz="2800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126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851" y="1524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Multifaceted Universe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1532" y="1371600"/>
            <a:ext cx="8229600" cy="4525963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dirty="0">
                <a:solidFill>
                  <a:srgbClr val="000000"/>
                </a:solidFill>
              </a:rPr>
              <a:t>A universe in Generalizability theory may be multifaceted consisting of </a:t>
            </a:r>
            <a:r>
              <a:rPr lang="en-US" sz="2800" i="1" dirty="0"/>
              <a:t>more than one facet </a:t>
            </a:r>
            <a:r>
              <a:rPr lang="en-US" sz="2800" dirty="0">
                <a:solidFill>
                  <a:srgbClr val="000000"/>
                </a:solidFill>
              </a:rPr>
              <a:t>of measurement, testing occasion, test form and observer/rater. </a:t>
            </a:r>
            <a:endParaRPr lang="en-US" sz="280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>
                <a:solidFill>
                  <a:srgbClr val="000000"/>
                </a:solidFill>
              </a:rPr>
              <a:t>The steps of anticipating the relevant conditions </a:t>
            </a:r>
            <a:r>
              <a:rPr lang="en-US" sz="2800" dirty="0" smtClean="0">
                <a:solidFill>
                  <a:srgbClr val="000000"/>
                </a:solidFill>
              </a:rPr>
              <a:t>(facets) of </a:t>
            </a:r>
            <a:r>
              <a:rPr lang="en-US" sz="2800" dirty="0">
                <a:solidFill>
                  <a:srgbClr val="000000"/>
                </a:solidFill>
              </a:rPr>
              <a:t>measurement and sources of variance are the </a:t>
            </a:r>
            <a:r>
              <a:rPr lang="en-US" sz="2800" i="1" dirty="0"/>
              <a:t>focus </a:t>
            </a:r>
            <a:r>
              <a:rPr lang="en-US" sz="2800" dirty="0">
                <a:solidFill>
                  <a:srgbClr val="000000"/>
                </a:solidFill>
              </a:rPr>
              <a:t>of a G-study</a:t>
            </a:r>
            <a:r>
              <a:rPr lang="en-US" sz="2800" dirty="0" smtClean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>
                <a:solidFill>
                  <a:srgbClr val="000000"/>
                </a:solidFill>
              </a:rPr>
              <a:t>The magnitude of the variation within each facet (i.e. known as a </a:t>
            </a:r>
            <a:r>
              <a:rPr lang="en-US" sz="2800" i="1" dirty="0"/>
              <a:t>variance component</a:t>
            </a:r>
            <a:r>
              <a:rPr lang="en-US" sz="2800" dirty="0">
                <a:solidFill>
                  <a:srgbClr val="000000"/>
                </a:solidFill>
              </a:rPr>
              <a:t>)</a:t>
            </a:r>
            <a:r>
              <a:rPr lang="en-US" sz="2800" dirty="0"/>
              <a:t> </a:t>
            </a:r>
            <a:r>
              <a:rPr lang="en-US" sz="2800" dirty="0">
                <a:solidFill>
                  <a:srgbClr val="000000"/>
                </a:solidFill>
              </a:rPr>
              <a:t>is estimated using </a:t>
            </a:r>
            <a:r>
              <a:rPr lang="en-US" sz="2800" i="1" dirty="0">
                <a:solidFill>
                  <a:srgbClr val="000000"/>
                </a:solidFill>
              </a:rPr>
              <a:t>Analysis of Variance </a:t>
            </a:r>
            <a:r>
              <a:rPr lang="en-US" sz="2800" dirty="0">
                <a:solidFill>
                  <a:srgbClr val="000000"/>
                </a:solidFill>
              </a:rPr>
              <a:t>(ANOVA) procedures. </a:t>
            </a:r>
            <a:endParaRPr lang="en-US" sz="280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defRPr/>
            </a:pPr>
            <a:endParaRPr lang="en-US" sz="280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defRPr/>
            </a:pPr>
            <a:endParaRPr lang="en-US" sz="2800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0040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851" y="1524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Summary of G-Theory vs. CTT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1532" y="1371600"/>
            <a:ext cx="8229600" cy="4525963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dirty="0">
                <a:solidFill>
                  <a:srgbClr val="000000"/>
                </a:solidFill>
              </a:rPr>
              <a:t>Generalizability theory extends CTT in </a:t>
            </a:r>
            <a:r>
              <a:rPr lang="en-US" sz="2800" dirty="0" smtClean="0">
                <a:solidFill>
                  <a:srgbClr val="000000"/>
                </a:solidFill>
              </a:rPr>
              <a:t>4 ways: 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200" dirty="0"/>
              <a:t>the procedure estimates the size of each source of error attributable to a specific measurement facet in a single analysis</a:t>
            </a:r>
            <a:r>
              <a:rPr lang="en-US" sz="2200" dirty="0" smtClean="0"/>
              <a:t>.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200" dirty="0" smtClean="0"/>
              <a:t>G-theory </a:t>
            </a:r>
            <a:r>
              <a:rPr lang="en-US" sz="2200" dirty="0"/>
              <a:t>estimates the variance components that quantify the magnitude of error from each source. </a:t>
            </a:r>
            <a:endParaRPr lang="en-US" sz="2200" dirty="0" smtClean="0"/>
          </a:p>
          <a:p>
            <a:pPr lvl="1">
              <a:lnSpc>
                <a:spcPct val="90000"/>
              </a:lnSpc>
              <a:defRPr/>
            </a:pPr>
            <a:r>
              <a:rPr lang="en-US" sz="2200" dirty="0"/>
              <a:t>provides a framework for deriving relative and absolute decisions. </a:t>
            </a:r>
            <a:endParaRPr lang="en-US" sz="2200" dirty="0" smtClean="0"/>
          </a:p>
          <a:p>
            <a:pPr lvl="2">
              <a:lnSpc>
                <a:spcPct val="90000"/>
              </a:lnSpc>
              <a:defRPr/>
            </a:pPr>
            <a:r>
              <a:rPr lang="en-US" sz="1800" i="1" dirty="0" smtClean="0"/>
              <a:t>relative </a:t>
            </a:r>
            <a:r>
              <a:rPr lang="en-US" sz="1800" i="1" dirty="0"/>
              <a:t>decisions </a:t>
            </a:r>
            <a:r>
              <a:rPr lang="en-US" sz="1800" dirty="0"/>
              <a:t>include comparing one person’s score or performance with </a:t>
            </a:r>
            <a:r>
              <a:rPr lang="en-US" sz="1800" dirty="0" smtClean="0"/>
              <a:t>others.</a:t>
            </a:r>
          </a:p>
          <a:p>
            <a:pPr lvl="2">
              <a:lnSpc>
                <a:spcPct val="90000"/>
              </a:lnSpc>
              <a:defRPr/>
            </a:pPr>
            <a:r>
              <a:rPr lang="en-US" sz="1800" i="1" dirty="0"/>
              <a:t>a</a:t>
            </a:r>
            <a:r>
              <a:rPr lang="en-US" sz="1800" i="1" dirty="0" smtClean="0"/>
              <a:t>bsolute </a:t>
            </a:r>
            <a:r>
              <a:rPr lang="en-US" sz="1800" i="1" dirty="0"/>
              <a:t>decisions </a:t>
            </a:r>
            <a:r>
              <a:rPr lang="en-US" sz="1800" dirty="0"/>
              <a:t>focus on the level of performance of an individual regardless of the performance of his/her peers</a:t>
            </a:r>
            <a:r>
              <a:rPr lang="en-US" sz="1800" dirty="0" smtClean="0"/>
              <a:t>.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200" dirty="0"/>
              <a:t>includes a two-part analytic strategy; </a:t>
            </a:r>
            <a:r>
              <a:rPr lang="en-US" sz="2200" i="1" dirty="0"/>
              <a:t>G-studies</a:t>
            </a:r>
            <a:r>
              <a:rPr lang="en-US" sz="2200" dirty="0"/>
              <a:t> and </a:t>
            </a:r>
            <a:r>
              <a:rPr lang="en-US" sz="2200" i="1" dirty="0"/>
              <a:t>D-studies.</a:t>
            </a:r>
            <a:r>
              <a:rPr lang="en-US" sz="2200" dirty="0"/>
              <a:t> </a:t>
            </a:r>
            <a:endParaRPr lang="en-US" sz="220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defRPr/>
            </a:pPr>
            <a:endParaRPr lang="en-US" sz="2800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2636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851" y="1524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Conceptual Overview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1532" y="1371600"/>
            <a:ext cx="8229600" cy="4525963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  <a:defRPr/>
            </a:pPr>
            <a:endParaRPr 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981200" y="2514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5654900"/>
              </p:ext>
            </p:extLst>
          </p:nvPr>
        </p:nvGraphicFramePr>
        <p:xfrm>
          <a:off x="2158257" y="2057400"/>
          <a:ext cx="4756150" cy="357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" name="Visio" r:id="rId4" imgW="5996898" imgH="4510980" progId="Visio.Drawing.11">
                  <p:embed/>
                </p:oleObj>
              </mc:Choice>
              <mc:Fallback>
                <p:oleObj name="Visio" r:id="rId4" imgW="5996898" imgH="4510980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58257" y="2057400"/>
                        <a:ext cx="4756150" cy="3575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8328" y="6083496"/>
            <a:ext cx="5944872" cy="469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562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851" y="1524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Steps in Conducting a G-Study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1532" y="1371600"/>
            <a:ext cx="8229600" cy="5029200"/>
          </a:xfrm>
        </p:spPr>
        <p:txBody>
          <a:bodyPr>
            <a:no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en-US" sz="1800" dirty="0">
                <a:solidFill>
                  <a:srgbClr val="000000"/>
                </a:solidFill>
              </a:rPr>
              <a:t>Decide on the </a:t>
            </a:r>
            <a:r>
              <a:rPr lang="en-US" sz="1800" i="1" dirty="0"/>
              <a:t>goals</a:t>
            </a:r>
            <a:r>
              <a:rPr lang="en-US" sz="1800" dirty="0">
                <a:solidFill>
                  <a:srgbClr val="000000"/>
                </a:solidFill>
              </a:rPr>
              <a:t> of the analysis, including </a:t>
            </a:r>
            <a:r>
              <a:rPr lang="en-US" sz="1800" i="1" dirty="0"/>
              <a:t>score-based decisions </a:t>
            </a:r>
            <a:r>
              <a:rPr lang="en-US" sz="1800" dirty="0">
                <a:solidFill>
                  <a:srgbClr val="000000"/>
                </a:solidFill>
              </a:rPr>
              <a:t>that are to be made (e.g., relative or absolute) if applicable.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1800" dirty="0">
                <a:solidFill>
                  <a:srgbClr val="000000"/>
                </a:solidFill>
              </a:rPr>
              <a:t>Determine the </a:t>
            </a:r>
            <a:r>
              <a:rPr lang="en-US" sz="1800" i="1" dirty="0"/>
              <a:t>universe </a:t>
            </a:r>
            <a:r>
              <a:rPr lang="en-US" sz="1800" dirty="0">
                <a:solidFill>
                  <a:srgbClr val="000000"/>
                </a:solidFill>
              </a:rPr>
              <a:t>of admissible observations.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1800" dirty="0">
                <a:solidFill>
                  <a:srgbClr val="000000"/>
                </a:solidFill>
              </a:rPr>
              <a:t>Select the </a:t>
            </a:r>
            <a:r>
              <a:rPr lang="en-US" sz="1800" i="1" dirty="0"/>
              <a:t>G-Study design </a:t>
            </a:r>
            <a:r>
              <a:rPr lang="en-US" sz="1800" dirty="0">
                <a:solidFill>
                  <a:srgbClr val="000000"/>
                </a:solidFill>
              </a:rPr>
              <a:t>that will provide the </a:t>
            </a:r>
            <a:r>
              <a:rPr lang="en-US" sz="1800" i="1" dirty="0"/>
              <a:t>observed score variance </a:t>
            </a:r>
            <a:r>
              <a:rPr lang="en-US" sz="1800" dirty="0">
                <a:solidFill>
                  <a:srgbClr val="000000"/>
                </a:solidFill>
              </a:rPr>
              <a:t>component estimates to </a:t>
            </a:r>
            <a:r>
              <a:rPr lang="en-US" sz="1800" i="1" dirty="0"/>
              <a:t>generalize</a:t>
            </a:r>
            <a:r>
              <a:rPr lang="en-US" sz="1800" dirty="0">
                <a:solidFill>
                  <a:srgbClr val="000000"/>
                </a:solidFill>
              </a:rPr>
              <a:t> to a </a:t>
            </a:r>
            <a:r>
              <a:rPr lang="en-US" sz="1800" i="1" dirty="0"/>
              <a:t>D-Study</a:t>
            </a:r>
            <a:r>
              <a:rPr lang="en-US" sz="1800" dirty="0">
                <a:solidFill>
                  <a:srgbClr val="000000"/>
                </a:solidFill>
              </a:rPr>
              <a:t>.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1800" dirty="0">
                <a:solidFill>
                  <a:srgbClr val="000000"/>
                </a:solidFill>
              </a:rPr>
              <a:t>Decide on </a:t>
            </a:r>
            <a:r>
              <a:rPr lang="en-US" sz="1800" i="1" dirty="0"/>
              <a:t>random</a:t>
            </a:r>
            <a:r>
              <a:rPr lang="en-US" sz="1800" dirty="0">
                <a:solidFill>
                  <a:srgbClr val="000000"/>
                </a:solidFill>
              </a:rPr>
              <a:t> and </a:t>
            </a:r>
            <a:r>
              <a:rPr lang="en-US" sz="1800" i="1" dirty="0"/>
              <a:t>fixed facets </a:t>
            </a:r>
            <a:r>
              <a:rPr lang="en-US" sz="1800" dirty="0">
                <a:solidFill>
                  <a:srgbClr val="000000"/>
                </a:solidFill>
              </a:rPr>
              <a:t>or conditions of measurement relative to the goal(s) of the D-study.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1800" dirty="0">
                <a:solidFill>
                  <a:srgbClr val="000000"/>
                </a:solidFill>
              </a:rPr>
              <a:t>Collect the data and conduct the G-Study analysis using </a:t>
            </a:r>
            <a:r>
              <a:rPr lang="en-US" sz="1800" dirty="0"/>
              <a:t>ANOVA</a:t>
            </a:r>
            <a:r>
              <a:rPr lang="en-US" sz="1800" dirty="0">
                <a:solidFill>
                  <a:srgbClr val="000000"/>
                </a:solidFill>
              </a:rPr>
              <a:t>.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1800" dirty="0">
                <a:solidFill>
                  <a:srgbClr val="000000"/>
                </a:solidFill>
              </a:rPr>
              <a:t>Calculate the </a:t>
            </a:r>
            <a:r>
              <a:rPr lang="en-US" sz="1800" i="1" dirty="0"/>
              <a:t>variance components </a:t>
            </a:r>
            <a:r>
              <a:rPr lang="en-US" sz="1800" dirty="0">
                <a:solidFill>
                  <a:srgbClr val="000000"/>
                </a:solidFill>
              </a:rPr>
              <a:t>and the generalizability </a:t>
            </a:r>
            <a:r>
              <a:rPr lang="en-US" sz="1800" i="1" dirty="0"/>
              <a:t>(G) coefficient </a:t>
            </a:r>
            <a:r>
              <a:rPr lang="en-US" sz="1800" dirty="0">
                <a:solidFill>
                  <a:srgbClr val="000000"/>
                </a:solidFill>
              </a:rPr>
              <a:t>for the G-Study.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1800" dirty="0">
                <a:solidFill>
                  <a:srgbClr val="000000"/>
                </a:solidFill>
              </a:rPr>
              <a:t>Calculate the proportion of variance for each </a:t>
            </a:r>
            <a:r>
              <a:rPr lang="en-US" sz="1800" i="1" dirty="0"/>
              <a:t>facet</a:t>
            </a:r>
            <a:r>
              <a:rPr lang="en-US" sz="1800" dirty="0">
                <a:solidFill>
                  <a:srgbClr val="000000"/>
                </a:solidFill>
              </a:rPr>
              <a:t> (measurement condition) to provide a </a:t>
            </a:r>
            <a:r>
              <a:rPr lang="en-US" sz="1800" i="1" dirty="0"/>
              <a:t>measure of effect</a:t>
            </a:r>
            <a:r>
              <a:rPr lang="en-US" sz="1800" dirty="0">
                <a:solidFill>
                  <a:srgbClr val="000000"/>
                </a:solidFill>
              </a:rPr>
              <a:t>.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1800" dirty="0">
                <a:solidFill>
                  <a:srgbClr val="000000"/>
                </a:solidFill>
              </a:rPr>
              <a:t>If applicable (e.g., for relative or absolute decisions) calculate the </a:t>
            </a:r>
            <a:r>
              <a:rPr lang="en-US" sz="1800" i="1" dirty="0"/>
              <a:t>standard error of measurement </a:t>
            </a:r>
            <a:r>
              <a:rPr lang="en-US" sz="1800" dirty="0">
                <a:solidFill>
                  <a:srgbClr val="000000"/>
                </a:solidFill>
              </a:rPr>
              <a:t>(SEM) for the G-Study that can be used to derive confidence intervals for scores in a D-study.</a:t>
            </a:r>
          </a:p>
          <a:p>
            <a:pPr marL="457200" lvl="1" indent="0">
              <a:lnSpc>
                <a:spcPct val="90000"/>
              </a:lnSpc>
              <a:buNone/>
              <a:defRPr/>
            </a:pPr>
            <a:r>
              <a:rPr lang="en-US" sz="2000" dirty="0" smtClean="0"/>
              <a:t> </a:t>
            </a:r>
            <a:endParaRPr lang="en-US" sz="200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defRPr/>
            </a:pPr>
            <a:endParaRPr lang="en-US" sz="2800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4241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851" y="1524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The General Linear Equation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1532" y="1371600"/>
            <a:ext cx="8229600" cy="5029200"/>
          </a:xfrm>
        </p:spPr>
        <p:txBody>
          <a:bodyPr>
            <a:noAutofit/>
          </a:bodyPr>
          <a:lstStyle/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00000"/>
                </a:solidFill>
              </a:rPr>
              <a:t>The </a:t>
            </a:r>
            <a:r>
              <a:rPr lang="en-US" sz="2400" i="1" dirty="0"/>
              <a:t>general linear </a:t>
            </a:r>
            <a:r>
              <a:rPr lang="en-US" sz="2400" i="1" dirty="0" smtClean="0"/>
              <a:t>equation </a:t>
            </a:r>
            <a:r>
              <a:rPr lang="en-US" sz="2400" dirty="0" smtClean="0">
                <a:solidFill>
                  <a:srgbClr val="000000"/>
                </a:solidFill>
              </a:rPr>
              <a:t>can </a:t>
            </a:r>
            <a:r>
              <a:rPr lang="en-US" sz="2400" dirty="0">
                <a:solidFill>
                  <a:srgbClr val="000000"/>
                </a:solidFill>
              </a:rPr>
              <a:t>be used to estimate the variance components for a Generalizability theory </a:t>
            </a:r>
            <a:r>
              <a:rPr lang="en-US" sz="2400" dirty="0" smtClean="0">
                <a:solidFill>
                  <a:srgbClr val="000000"/>
                </a:solidFill>
              </a:rPr>
              <a:t>analysis.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srgbClr val="000000"/>
                </a:solidFill>
              </a:rPr>
              <a:t>Using the GLE </a:t>
            </a:r>
            <a:r>
              <a:rPr lang="en-US" sz="2400" dirty="0">
                <a:solidFill>
                  <a:srgbClr val="000000"/>
                </a:solidFill>
              </a:rPr>
              <a:t>is convenient because </a:t>
            </a:r>
            <a:r>
              <a:rPr lang="en-US" sz="2400" dirty="0" smtClean="0">
                <a:solidFill>
                  <a:srgbClr val="000000"/>
                </a:solidFill>
              </a:rPr>
              <a:t>by using </a:t>
            </a:r>
            <a:r>
              <a:rPr lang="en-US" sz="2400" dirty="0">
                <a:solidFill>
                  <a:srgbClr val="000000"/>
                </a:solidFill>
              </a:rPr>
              <a:t>the </a:t>
            </a:r>
            <a:r>
              <a:rPr lang="en-US" sz="2400" i="1" dirty="0"/>
              <a:t>linear, additive model </a:t>
            </a:r>
            <a:r>
              <a:rPr lang="en-US" sz="2400" dirty="0">
                <a:solidFill>
                  <a:srgbClr val="000000"/>
                </a:solidFill>
              </a:rPr>
              <a:t>the individual parts of variation from </a:t>
            </a:r>
            <a:r>
              <a:rPr lang="en-US" sz="2400" i="1" dirty="0"/>
              <a:t>person</a:t>
            </a:r>
            <a:r>
              <a:rPr lang="en-US" sz="2400" dirty="0">
                <a:solidFill>
                  <a:srgbClr val="000000"/>
                </a:solidFill>
              </a:rPr>
              <a:t>, </a:t>
            </a:r>
            <a:r>
              <a:rPr lang="en-US" sz="2400" i="1" dirty="0"/>
              <a:t>items</a:t>
            </a:r>
            <a:r>
              <a:rPr lang="en-US" sz="2400" dirty="0">
                <a:solidFill>
                  <a:srgbClr val="000000"/>
                </a:solidFill>
              </a:rPr>
              <a:t> and </a:t>
            </a:r>
            <a:r>
              <a:rPr lang="en-US" sz="2400" i="1" dirty="0"/>
              <a:t>raters</a:t>
            </a:r>
            <a:r>
              <a:rPr lang="en-US" sz="2400" dirty="0">
                <a:solidFill>
                  <a:srgbClr val="000000"/>
                </a:solidFill>
              </a:rPr>
              <a:t> can be summed to create a measure of total variation; conversely, the total can be </a:t>
            </a:r>
            <a:r>
              <a:rPr lang="en-US" sz="2400" i="1" dirty="0"/>
              <a:t>decomposed</a:t>
            </a:r>
            <a:r>
              <a:rPr lang="en-US" sz="2400" dirty="0">
                <a:solidFill>
                  <a:srgbClr val="000000"/>
                </a:solidFill>
              </a:rPr>
              <a:t> into parts that contribute to the whole. </a:t>
            </a:r>
            <a:endParaRPr lang="en-US" sz="2400" dirty="0" smtClean="0">
              <a:solidFill>
                <a:srgbClr val="000000"/>
              </a:solidFill>
            </a:endParaRPr>
          </a:p>
          <a:p>
            <a:pPr marL="457200" lvl="1" indent="0">
              <a:lnSpc>
                <a:spcPct val="90000"/>
              </a:lnSpc>
              <a:buNone/>
              <a:defRPr/>
            </a:pPr>
            <a:endParaRPr lang="en-US" dirty="0"/>
          </a:p>
          <a:p>
            <a:pPr marL="457200" lvl="1" indent="0">
              <a:lnSpc>
                <a:spcPct val="90000"/>
              </a:lnSpc>
              <a:buNone/>
              <a:defRPr/>
            </a:pPr>
            <a:r>
              <a:rPr lang="en-US" dirty="0" smtClean="0"/>
              <a:t> </a:t>
            </a:r>
            <a:endParaRPr lang="en-US" dirty="0" smtClean="0">
              <a:solidFill>
                <a:srgbClr val="000000"/>
              </a:solidFill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endParaRPr lang="en-US" sz="2800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209800" y="49530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7134302"/>
              </p:ext>
            </p:extLst>
          </p:nvPr>
        </p:nvGraphicFramePr>
        <p:xfrm>
          <a:off x="1219200" y="4248150"/>
          <a:ext cx="377825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5" name="Equation" r:id="rId4" imgW="2057400" imgH="241300" progId="Equation.DSMT4">
                  <p:embed/>
                </p:oleObj>
              </mc:Choice>
              <mc:Fallback>
                <p:oleObj name="Equation" r:id="rId4" imgW="2057400" imgH="2413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4248150"/>
                        <a:ext cx="3778250" cy="4445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1514348"/>
              </p:ext>
            </p:extLst>
          </p:nvPr>
        </p:nvGraphicFramePr>
        <p:xfrm>
          <a:off x="1219200" y="4876800"/>
          <a:ext cx="5283578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6" name="Document" r:id="rId6" imgW="5956042" imgH="2121678" progId="Word.Document.12">
                  <p:embed/>
                </p:oleObj>
              </mc:Choice>
              <mc:Fallback>
                <p:oleObj name="Document" r:id="rId6" imgW="5956042" imgH="212167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219200" y="4876800"/>
                        <a:ext cx="5283578" cy="1981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80259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G-theory vs. Classical Test Theory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000000"/>
                </a:solidFill>
              </a:rPr>
              <a:t>Recall that the </a:t>
            </a:r>
            <a:r>
              <a:rPr lang="en-US" sz="2800" dirty="0">
                <a:solidFill>
                  <a:srgbClr val="000000"/>
                </a:solidFill>
              </a:rPr>
              <a:t>CTT approach to </a:t>
            </a:r>
            <a:r>
              <a:rPr lang="en-US" sz="2800" i="1" dirty="0"/>
              <a:t>reliability</a:t>
            </a:r>
            <a:r>
              <a:rPr lang="en-US" sz="2800" dirty="0">
                <a:solidFill>
                  <a:srgbClr val="000000"/>
                </a:solidFill>
              </a:rPr>
              <a:t> estimation is based on the variation in persons’ (or examinees) </a:t>
            </a:r>
            <a:r>
              <a:rPr lang="en-US" sz="2800" i="1" dirty="0"/>
              <a:t>observed</a:t>
            </a:r>
            <a:r>
              <a:rPr lang="en-US" sz="2800" dirty="0">
                <a:solidFill>
                  <a:srgbClr val="000000"/>
                </a:solidFill>
              </a:rPr>
              <a:t> scores being partitioned into </a:t>
            </a:r>
            <a:r>
              <a:rPr lang="en-US" sz="2800" i="1" dirty="0"/>
              <a:t>true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smtClean="0">
                <a:solidFill>
                  <a:srgbClr val="000000"/>
                </a:solidFill>
              </a:rPr>
              <a:t>and </a:t>
            </a:r>
            <a:r>
              <a:rPr lang="en-US" sz="2800" i="1" dirty="0" smtClean="0"/>
              <a:t>error</a:t>
            </a:r>
            <a:r>
              <a:rPr lang="en-US" sz="2800" dirty="0" smtClean="0">
                <a:solidFill>
                  <a:srgbClr val="000000"/>
                </a:solidFill>
              </a:rPr>
              <a:t> components.  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>
                <a:solidFill>
                  <a:srgbClr val="000000"/>
                </a:solidFill>
              </a:rPr>
              <a:t>The </a:t>
            </a:r>
            <a:r>
              <a:rPr lang="en-US" sz="2800" i="1" dirty="0"/>
              <a:t>true</a:t>
            </a:r>
            <a:r>
              <a:rPr lang="en-US" sz="2800" dirty="0">
                <a:solidFill>
                  <a:srgbClr val="000000"/>
                </a:solidFill>
              </a:rPr>
              <a:t> component is due to true differences among persons and the </a:t>
            </a:r>
            <a:r>
              <a:rPr lang="en-US" sz="2800" i="1" dirty="0"/>
              <a:t>error</a:t>
            </a:r>
            <a:r>
              <a:rPr lang="en-US" sz="2800" dirty="0">
                <a:solidFill>
                  <a:srgbClr val="000000"/>
                </a:solidFill>
              </a:rPr>
              <a:t> part is an aggregate of variation due to </a:t>
            </a:r>
            <a:r>
              <a:rPr lang="en-US" sz="2800" i="1" dirty="0"/>
              <a:t>systemic </a:t>
            </a:r>
            <a:r>
              <a:rPr lang="en-US" sz="2800" dirty="0">
                <a:solidFill>
                  <a:srgbClr val="000000"/>
                </a:solidFill>
              </a:rPr>
              <a:t>and </a:t>
            </a:r>
            <a:r>
              <a:rPr lang="en-US" sz="2800" i="1" dirty="0"/>
              <a:t>random </a:t>
            </a:r>
            <a:r>
              <a:rPr lang="en-US" sz="2800" dirty="0">
                <a:solidFill>
                  <a:srgbClr val="000000"/>
                </a:solidFill>
              </a:rPr>
              <a:t>sources of error</a:t>
            </a:r>
            <a:r>
              <a:rPr lang="en-US" sz="2800" dirty="0" smtClean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>
                <a:solidFill>
                  <a:srgbClr val="000000"/>
                </a:solidFill>
              </a:rPr>
              <a:t>Aggregating systemic and random sources of error in CTT is less than ideal because we </a:t>
            </a:r>
            <a:r>
              <a:rPr lang="en-US" sz="2800" i="1" dirty="0"/>
              <a:t>lose important information </a:t>
            </a:r>
            <a:r>
              <a:rPr lang="en-US" sz="2800" dirty="0">
                <a:solidFill>
                  <a:srgbClr val="000000"/>
                </a:solidFill>
              </a:rPr>
              <a:t>about the source of systematic and/or </a:t>
            </a:r>
            <a:r>
              <a:rPr lang="en-US" sz="2800" i="1" dirty="0"/>
              <a:t>random error </a:t>
            </a:r>
            <a:r>
              <a:rPr lang="en-US" sz="2800" dirty="0">
                <a:solidFill>
                  <a:srgbClr val="000000"/>
                </a:solidFill>
              </a:rPr>
              <a:t>and the impact each has on </a:t>
            </a:r>
            <a:r>
              <a:rPr lang="en-US" sz="2800" i="1" dirty="0"/>
              <a:t>measurement precision. </a:t>
            </a:r>
            <a:endParaRPr lang="en-US" sz="28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7932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851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Deviation Scores for Persons &amp; Items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1532" y="1371600"/>
            <a:ext cx="8229600" cy="5029200"/>
          </a:xfrm>
        </p:spPr>
        <p:txBody>
          <a:bodyPr>
            <a:noAutofit/>
          </a:bodyPr>
          <a:lstStyle/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Next, the </a:t>
            </a:r>
            <a:r>
              <a:rPr lang="en-US" i="1" dirty="0"/>
              <a:t>variance components </a:t>
            </a:r>
            <a:r>
              <a:rPr lang="en-US" dirty="0">
                <a:solidFill>
                  <a:srgbClr val="000000"/>
                </a:solidFill>
              </a:rPr>
              <a:t>must be estimated and therefore we need the deviation scores for </a:t>
            </a:r>
            <a:r>
              <a:rPr lang="en-US" i="1" dirty="0"/>
              <a:t>persons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and </a:t>
            </a:r>
            <a:r>
              <a:rPr lang="en-US" i="1" dirty="0" smtClean="0"/>
              <a:t>items</a:t>
            </a:r>
            <a:r>
              <a:rPr lang="en-US" dirty="0" smtClean="0">
                <a:solidFill>
                  <a:srgbClr val="000000"/>
                </a:solidFill>
              </a:rPr>
              <a:t> from </a:t>
            </a:r>
            <a:r>
              <a:rPr lang="en-US" dirty="0">
                <a:solidFill>
                  <a:srgbClr val="000000"/>
                </a:solidFill>
              </a:rPr>
              <a:t>the grand </a:t>
            </a:r>
            <a:r>
              <a:rPr lang="en-US" dirty="0" smtClean="0">
                <a:solidFill>
                  <a:srgbClr val="000000"/>
                </a:solidFill>
              </a:rPr>
              <a:t>mean. </a:t>
            </a:r>
          </a:p>
          <a:p>
            <a:pPr marL="457200" lvl="1" indent="0">
              <a:lnSpc>
                <a:spcPct val="90000"/>
              </a:lnSpc>
              <a:buNone/>
              <a:defRPr/>
            </a:pPr>
            <a:endParaRPr lang="en-US" dirty="0"/>
          </a:p>
          <a:p>
            <a:pPr marL="457200" lvl="1" indent="0">
              <a:lnSpc>
                <a:spcPct val="90000"/>
              </a:lnSpc>
              <a:buNone/>
              <a:defRPr/>
            </a:pPr>
            <a:r>
              <a:rPr lang="en-US" dirty="0" smtClean="0"/>
              <a:t> </a:t>
            </a:r>
            <a:endParaRPr lang="en-US" dirty="0" smtClean="0">
              <a:solidFill>
                <a:srgbClr val="000000"/>
              </a:solidFill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endParaRPr lang="en-US" sz="2800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209800" y="49530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371599" y="2514599"/>
            <a:ext cx="10268663" cy="748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9397927"/>
              </p:ext>
            </p:extLst>
          </p:nvPr>
        </p:nvGraphicFramePr>
        <p:xfrm>
          <a:off x="1371600" y="2971800"/>
          <a:ext cx="3886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9" name="Equation" r:id="rId4" imgW="2057400" imgH="241300" progId="Equation.DSMT4">
                  <p:embed/>
                </p:oleObj>
              </mc:Choice>
              <mc:Fallback>
                <p:oleObj name="Equation" r:id="rId4" imgW="2057400" imgH="2413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2971800"/>
                        <a:ext cx="3886200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7644429"/>
              </p:ext>
            </p:extLst>
          </p:nvPr>
        </p:nvGraphicFramePr>
        <p:xfrm>
          <a:off x="1295400" y="3581400"/>
          <a:ext cx="5956300" cy="212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0" name="Document" r:id="rId6" imgW="5956042" imgH="2121678" progId="Word.Document.12">
                  <p:embed/>
                </p:oleObj>
              </mc:Choice>
              <mc:Fallback>
                <p:oleObj name="Document" r:id="rId6" imgW="5956042" imgH="212167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295400" y="3581400"/>
                        <a:ext cx="5956300" cy="2120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11099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851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Deviation Scores for Persons &amp; Items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1532" y="1371600"/>
            <a:ext cx="8229600" cy="5029200"/>
          </a:xfrm>
        </p:spPr>
        <p:txBody>
          <a:bodyPr>
            <a:noAutofit/>
          </a:bodyPr>
          <a:lstStyle/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00000"/>
                </a:solidFill>
              </a:rPr>
              <a:t>Next, the </a:t>
            </a:r>
            <a:r>
              <a:rPr lang="en-US" sz="2400" i="1" dirty="0"/>
              <a:t>variance components </a:t>
            </a:r>
            <a:r>
              <a:rPr lang="en-US" sz="2400" dirty="0">
                <a:solidFill>
                  <a:srgbClr val="000000"/>
                </a:solidFill>
              </a:rPr>
              <a:t>must be estimated and therefore we need the deviation scores for </a:t>
            </a:r>
            <a:r>
              <a:rPr lang="en-US" sz="2400" i="1" dirty="0"/>
              <a:t>persons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smtClean="0">
                <a:solidFill>
                  <a:srgbClr val="000000"/>
                </a:solidFill>
              </a:rPr>
              <a:t>and </a:t>
            </a:r>
            <a:r>
              <a:rPr lang="en-US" sz="2400" i="1" dirty="0" smtClean="0"/>
              <a:t>items</a:t>
            </a:r>
            <a:r>
              <a:rPr lang="en-US" sz="2400" dirty="0" smtClean="0">
                <a:solidFill>
                  <a:srgbClr val="000000"/>
                </a:solidFill>
              </a:rPr>
              <a:t> from </a:t>
            </a:r>
            <a:r>
              <a:rPr lang="en-US" sz="2400" dirty="0">
                <a:solidFill>
                  <a:srgbClr val="000000"/>
                </a:solidFill>
              </a:rPr>
              <a:t>the grand </a:t>
            </a:r>
            <a:r>
              <a:rPr lang="en-US" sz="2400" dirty="0" smtClean="0">
                <a:solidFill>
                  <a:srgbClr val="000000"/>
                </a:solidFill>
              </a:rPr>
              <a:t>mean. 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US" dirty="0">
              <a:solidFill>
                <a:srgbClr val="000000"/>
              </a:solidFill>
            </a:endParaRP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US" dirty="0" smtClean="0">
              <a:solidFill>
                <a:srgbClr val="000000"/>
              </a:solidFill>
            </a:endParaRP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US" dirty="0">
              <a:solidFill>
                <a:srgbClr val="000000"/>
              </a:solidFill>
            </a:endParaRP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US" dirty="0" smtClean="0">
              <a:solidFill>
                <a:srgbClr val="000000"/>
              </a:solidFill>
            </a:endParaRPr>
          </a:p>
          <a:p>
            <a:pPr marL="457200" lvl="1" indent="0">
              <a:lnSpc>
                <a:spcPct val="90000"/>
              </a:lnSpc>
              <a:buNone/>
              <a:defRPr/>
            </a:pPr>
            <a:endParaRPr lang="en-US" dirty="0" smtClean="0">
              <a:solidFill>
                <a:srgbClr val="000000"/>
              </a:solidFill>
            </a:endParaRP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srgbClr val="000000"/>
                </a:solidFill>
              </a:rPr>
              <a:t>Using the equation above, we can </a:t>
            </a:r>
            <a:r>
              <a:rPr lang="en-US" sz="2400" dirty="0">
                <a:solidFill>
                  <a:srgbClr val="000000"/>
                </a:solidFill>
              </a:rPr>
              <a:t>obtain an effect for </a:t>
            </a:r>
            <a:r>
              <a:rPr lang="en-US" sz="2400" i="1" dirty="0"/>
              <a:t>persons and items and a residual </a:t>
            </a:r>
            <a:r>
              <a:rPr lang="en-US" sz="2400" dirty="0">
                <a:solidFill>
                  <a:srgbClr val="000000"/>
                </a:solidFill>
              </a:rPr>
              <a:t>(error component) that captures the error of measurement (</a:t>
            </a:r>
            <a:r>
              <a:rPr lang="en-US" sz="2400" i="1" dirty="0"/>
              <a:t>random</a:t>
            </a:r>
            <a:r>
              <a:rPr lang="en-US" sz="2400" dirty="0">
                <a:solidFill>
                  <a:srgbClr val="000000"/>
                </a:solidFill>
              </a:rPr>
              <a:t> and </a:t>
            </a:r>
            <a:r>
              <a:rPr lang="en-US" sz="2400" i="1" dirty="0"/>
              <a:t>systematic</a:t>
            </a:r>
            <a:r>
              <a:rPr lang="en-US" sz="2400" dirty="0">
                <a:solidFill>
                  <a:srgbClr val="000000"/>
                </a:solidFill>
              </a:rPr>
              <a:t> combined).</a:t>
            </a:r>
            <a:endParaRPr lang="en-US" sz="2400" dirty="0" smtClean="0">
              <a:solidFill>
                <a:srgbClr val="000000"/>
              </a:solidFill>
            </a:endParaRPr>
          </a:p>
          <a:p>
            <a:pPr marL="457200" lvl="1" indent="0">
              <a:lnSpc>
                <a:spcPct val="90000"/>
              </a:lnSpc>
              <a:buNone/>
              <a:defRPr/>
            </a:pPr>
            <a:endParaRPr lang="en-US" dirty="0"/>
          </a:p>
          <a:p>
            <a:pPr marL="457200" lvl="1" indent="0">
              <a:lnSpc>
                <a:spcPct val="90000"/>
              </a:lnSpc>
              <a:buNone/>
              <a:defRPr/>
            </a:pPr>
            <a:r>
              <a:rPr lang="en-US" dirty="0" smtClean="0"/>
              <a:t> </a:t>
            </a:r>
            <a:endParaRPr lang="en-US" dirty="0" smtClean="0">
              <a:solidFill>
                <a:srgbClr val="000000"/>
              </a:solidFill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endParaRPr lang="en-US" sz="2800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209800" y="49530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371599" y="2514599"/>
            <a:ext cx="10268663" cy="748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6546180"/>
              </p:ext>
            </p:extLst>
          </p:nvPr>
        </p:nvGraphicFramePr>
        <p:xfrm>
          <a:off x="1222596" y="2554776"/>
          <a:ext cx="3886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8" name="Equation" r:id="rId4" imgW="2057400" imgH="241300" progId="Equation.DSMT4">
                  <p:embed/>
                </p:oleObj>
              </mc:Choice>
              <mc:Fallback>
                <p:oleObj name="Equation" r:id="rId4" imgW="2057400" imgH="2413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2596" y="2554776"/>
                        <a:ext cx="3886200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9666833"/>
              </p:ext>
            </p:extLst>
          </p:nvPr>
        </p:nvGraphicFramePr>
        <p:xfrm>
          <a:off x="1143000" y="3134702"/>
          <a:ext cx="5956300" cy="212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9" name="Document" r:id="rId6" imgW="5956042" imgH="2121678" progId="Word.Document.12">
                  <p:embed/>
                </p:oleObj>
              </mc:Choice>
              <mc:Fallback>
                <p:oleObj name="Document" r:id="rId6" imgW="5956042" imgH="212167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143000" y="3134702"/>
                        <a:ext cx="5956300" cy="2120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04689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851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Example: Design 1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1532" y="1371600"/>
            <a:ext cx="8229600" cy="5029200"/>
          </a:xfrm>
        </p:spPr>
        <p:txBody>
          <a:bodyPr>
            <a:noAutofit/>
          </a:bodyPr>
          <a:lstStyle/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00000"/>
                </a:solidFill>
              </a:rPr>
              <a:t>In Design 1, we use short term memory test 2 in from our </a:t>
            </a:r>
            <a:r>
              <a:rPr lang="en-US" sz="2400" i="1" dirty="0" err="1">
                <a:solidFill>
                  <a:srgbClr val="000000"/>
                </a:solidFill>
              </a:rPr>
              <a:t>GfGc</a:t>
            </a:r>
            <a:r>
              <a:rPr lang="en-US" sz="2400" i="1" dirty="0">
                <a:solidFill>
                  <a:srgbClr val="000000"/>
                </a:solidFill>
              </a:rPr>
              <a:t> </a:t>
            </a:r>
            <a:r>
              <a:rPr lang="en-US" sz="2400" dirty="0">
                <a:solidFill>
                  <a:srgbClr val="000000"/>
                </a:solidFill>
              </a:rPr>
              <a:t>data measuring an auditory component of </a:t>
            </a:r>
            <a:r>
              <a:rPr lang="en-US" sz="2400" dirty="0" smtClean="0">
                <a:solidFill>
                  <a:srgbClr val="000000"/>
                </a:solidFill>
              </a:rPr>
              <a:t>memory.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srgbClr val="000000"/>
                </a:solidFill>
              </a:rPr>
              <a:t>The </a:t>
            </a:r>
            <a:r>
              <a:rPr lang="en-US" sz="2400" dirty="0">
                <a:solidFill>
                  <a:srgbClr val="000000"/>
                </a:solidFill>
              </a:rPr>
              <a:t>range of possible raw scores is 0 points to 3 points possible for each item. </a:t>
            </a:r>
            <a:endParaRPr lang="en-US" sz="2400" dirty="0" smtClean="0">
              <a:solidFill>
                <a:srgbClr val="000000"/>
              </a:solidFill>
            </a:endParaRP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srgbClr val="000000"/>
                </a:solidFill>
              </a:rPr>
              <a:t>We draw a </a:t>
            </a:r>
            <a:r>
              <a:rPr lang="en-US" sz="2400" dirty="0">
                <a:solidFill>
                  <a:srgbClr val="000000"/>
                </a:solidFill>
              </a:rPr>
              <a:t>random sample of </a:t>
            </a:r>
            <a:r>
              <a:rPr lang="en-US" sz="2400" i="1" dirty="0"/>
              <a:t>20 persons </a:t>
            </a:r>
            <a:r>
              <a:rPr lang="en-US" sz="2400" dirty="0">
                <a:solidFill>
                  <a:srgbClr val="000000"/>
                </a:solidFill>
              </a:rPr>
              <a:t>from the </a:t>
            </a:r>
            <a:r>
              <a:rPr lang="en-US" sz="2400" i="1" dirty="0"/>
              <a:t>target universe</a:t>
            </a:r>
            <a:r>
              <a:rPr lang="en-US" sz="2400" dirty="0"/>
              <a:t> of persons; </a:t>
            </a:r>
            <a:r>
              <a:rPr lang="en-US" sz="2400" dirty="0">
                <a:solidFill>
                  <a:srgbClr val="000000"/>
                </a:solidFill>
              </a:rPr>
              <a:t>these data will be used to illustrate Design 1 and the person facet is </a:t>
            </a:r>
            <a:r>
              <a:rPr lang="en-US" sz="2400" i="1" dirty="0"/>
              <a:t>random</a:t>
            </a:r>
            <a:r>
              <a:rPr lang="en-US" sz="2400" i="1" dirty="0" smtClean="0"/>
              <a:t>.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00000"/>
                </a:solidFill>
              </a:rPr>
              <a:t>In Design 1 (and most in most G-studies) persons’ scores are the </a:t>
            </a:r>
            <a:r>
              <a:rPr lang="en-US" sz="2400" i="1" dirty="0"/>
              <a:t>object of measurement. </a:t>
            </a:r>
            <a:endParaRPr lang="en-US" sz="2400" i="1" dirty="0" smtClean="0"/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00000"/>
                </a:solidFill>
              </a:rPr>
              <a:t>In this example and for other designs throughout this chapter we use the </a:t>
            </a:r>
            <a:r>
              <a:rPr lang="en-US" sz="2400" i="1" dirty="0"/>
              <a:t>mean score</a:t>
            </a:r>
            <a:r>
              <a:rPr lang="en-US" sz="2400" dirty="0"/>
              <a:t> a</a:t>
            </a:r>
            <a:r>
              <a:rPr lang="en-US" sz="2400" dirty="0">
                <a:solidFill>
                  <a:srgbClr val="000000"/>
                </a:solidFill>
              </a:rPr>
              <a:t>cross the 10 items for the 20 persons as opposed to the sum or total score mainly for convenience in explaining how a Generalizability theory analysis works.</a:t>
            </a:r>
            <a:r>
              <a:rPr lang="en-US" sz="2400" dirty="0"/>
              <a:t> </a:t>
            </a:r>
            <a:endParaRPr lang="en-US" sz="2400" i="1" dirty="0"/>
          </a:p>
          <a:p>
            <a:pPr marL="457200" lvl="1" indent="0">
              <a:lnSpc>
                <a:spcPct val="90000"/>
              </a:lnSpc>
              <a:buNone/>
              <a:defRPr/>
            </a:pPr>
            <a:r>
              <a:rPr lang="en-US" dirty="0" smtClean="0"/>
              <a:t> </a:t>
            </a:r>
            <a:endParaRPr lang="en-US" dirty="0" smtClean="0">
              <a:solidFill>
                <a:srgbClr val="000000"/>
              </a:solidFill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endParaRPr lang="en-US" sz="2800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209800" y="49530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371599" y="2514599"/>
            <a:ext cx="10268663" cy="748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505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14958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2">
                    <a:lumMod val="10000"/>
                  </a:schemeClr>
                </a:solidFill>
              </a:rPr>
              <a:t>Example: Design 1 Data</a:t>
            </a:r>
            <a:endParaRPr lang="en-US" sz="3600" dirty="0">
              <a:solidFill>
                <a:schemeClr val="bg2">
                  <a:lumMod val="10000"/>
                </a:schemeClr>
              </a:solidFill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1710802"/>
              </p:ext>
            </p:extLst>
          </p:nvPr>
        </p:nvGraphicFramePr>
        <p:xfrm>
          <a:off x="1295400" y="1066800"/>
          <a:ext cx="6248400" cy="4281555"/>
        </p:xfrm>
        <a:graphic>
          <a:graphicData uri="http://schemas.openxmlformats.org/drawingml/2006/table">
            <a:tbl>
              <a:tblPr firstRow="1" firstCol="1" bandRow="1"/>
              <a:tblGrid>
                <a:gridCol w="770653"/>
                <a:gridCol w="188638"/>
                <a:gridCol w="442262"/>
                <a:gridCol w="441688"/>
                <a:gridCol w="441688"/>
                <a:gridCol w="441688"/>
                <a:gridCol w="441688"/>
                <a:gridCol w="441688"/>
                <a:gridCol w="441688"/>
                <a:gridCol w="500317"/>
                <a:gridCol w="417251"/>
                <a:gridCol w="585731"/>
                <a:gridCol w="693420"/>
              </a:tblGrid>
              <a:tr h="1689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Items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8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Person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Person Mean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Person Variance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382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1382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1382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1382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1382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1382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1.43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1382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1.43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1382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1.73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1382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1.73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1382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1.57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1382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1.57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1382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1382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1382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1382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1382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1.57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1382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1382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1382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1.73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1382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1.57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382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Item Mean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0.65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1.34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65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Item Variance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0.64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0.64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209800" y="49530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371599" y="2514599"/>
            <a:ext cx="10268663" cy="748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33400" y="5562600"/>
            <a:ext cx="8077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Design 1 is known as a </a:t>
            </a:r>
            <a:r>
              <a:rPr lang="en-US" sz="1200" i="1" dirty="0">
                <a:latin typeface="Arial" panose="020B0604020202020204" pitchFamily="34" charset="0"/>
                <a:ea typeface="Calibri" panose="020F0502020204030204" pitchFamily="34" charset="0"/>
              </a:rPr>
              <a:t>crossed design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</a:rPr>
              <a:t> because all persons respond to all items. 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Total score expressed as a sum score for correct responses to the </a:t>
            </a:r>
            <a:r>
              <a:rPr lang="en-US" sz="12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10 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items for </a:t>
            </a:r>
            <a:r>
              <a:rPr lang="en-US" sz="12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20 persons 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is also provided in </a:t>
            </a:r>
            <a:r>
              <a:rPr lang="en-US" sz="12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the table. 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In Design 1, we assume that the 10 items on the short term memory test have been developed as </a:t>
            </a:r>
            <a:r>
              <a:rPr lang="en-US" sz="1200" i="1" dirty="0">
                <a:latin typeface="Arial" panose="020B0604020202020204" pitchFamily="34" charset="0"/>
                <a:ea typeface="Calibri" panose="020F0502020204030204" pitchFamily="34" charset="0"/>
              </a:rPr>
              <a:t>one representative set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sz="1200" i="1" dirty="0">
                <a:latin typeface="Arial" panose="020B0604020202020204" pitchFamily="34" charset="0"/>
                <a:ea typeface="Calibri" panose="020F0502020204030204" pitchFamily="34" charset="0"/>
              </a:rPr>
              <a:t>from a universe of possible items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that measures this aspect of memory as posited by the general theory of intelligence. The item facet in this example is considered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sz="1200" i="1" dirty="0">
                <a:latin typeface="Arial" panose="020B0604020202020204" pitchFamily="34" charset="0"/>
                <a:ea typeface="Calibri" panose="020F0502020204030204" pitchFamily="34" charset="0"/>
              </a:rPr>
              <a:t>fixed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(i.e. we are only interested in how the 10 items function for our random sample of persons). 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120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851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Example: Design 1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1532" y="1371600"/>
            <a:ext cx="8229600" cy="5029200"/>
          </a:xfrm>
        </p:spPr>
        <p:txBody>
          <a:bodyPr>
            <a:noAutofit/>
          </a:bodyPr>
          <a:lstStyle/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00000"/>
                </a:solidFill>
              </a:rPr>
              <a:t>In Design 1, we use short term memory test 2 in from our </a:t>
            </a:r>
            <a:r>
              <a:rPr lang="en-US" sz="2400" i="1" dirty="0" err="1">
                <a:solidFill>
                  <a:srgbClr val="000000"/>
                </a:solidFill>
              </a:rPr>
              <a:t>GfGc</a:t>
            </a:r>
            <a:r>
              <a:rPr lang="en-US" sz="2400" i="1" dirty="0">
                <a:solidFill>
                  <a:srgbClr val="000000"/>
                </a:solidFill>
              </a:rPr>
              <a:t> </a:t>
            </a:r>
            <a:r>
              <a:rPr lang="en-US" sz="2400" dirty="0">
                <a:solidFill>
                  <a:srgbClr val="000000"/>
                </a:solidFill>
              </a:rPr>
              <a:t>data measuring an auditory component of </a:t>
            </a:r>
            <a:r>
              <a:rPr lang="en-US" sz="2400" dirty="0" smtClean="0">
                <a:solidFill>
                  <a:srgbClr val="000000"/>
                </a:solidFill>
              </a:rPr>
              <a:t>memory.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srgbClr val="000000"/>
                </a:solidFill>
              </a:rPr>
              <a:t>The </a:t>
            </a:r>
            <a:r>
              <a:rPr lang="en-US" sz="2400" dirty="0">
                <a:solidFill>
                  <a:srgbClr val="000000"/>
                </a:solidFill>
              </a:rPr>
              <a:t>range of possible raw scores is 0 points to 3 points possible for each item. </a:t>
            </a:r>
            <a:endParaRPr lang="en-US" sz="2400" dirty="0" smtClean="0">
              <a:solidFill>
                <a:srgbClr val="000000"/>
              </a:solidFill>
            </a:endParaRP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srgbClr val="000000"/>
                </a:solidFill>
              </a:rPr>
              <a:t>We draw a </a:t>
            </a:r>
            <a:r>
              <a:rPr lang="en-US" sz="2400" dirty="0">
                <a:solidFill>
                  <a:srgbClr val="000000"/>
                </a:solidFill>
              </a:rPr>
              <a:t>random sample of </a:t>
            </a:r>
            <a:r>
              <a:rPr lang="en-US" sz="2400" i="1" dirty="0"/>
              <a:t>20 persons </a:t>
            </a:r>
            <a:r>
              <a:rPr lang="en-US" sz="2400" dirty="0">
                <a:solidFill>
                  <a:srgbClr val="000000"/>
                </a:solidFill>
              </a:rPr>
              <a:t>from the </a:t>
            </a:r>
            <a:r>
              <a:rPr lang="en-US" sz="2400" i="1" dirty="0"/>
              <a:t>target universe</a:t>
            </a:r>
            <a:r>
              <a:rPr lang="en-US" sz="2400" dirty="0"/>
              <a:t> of persons; </a:t>
            </a:r>
            <a:r>
              <a:rPr lang="en-US" sz="2400" dirty="0">
                <a:solidFill>
                  <a:srgbClr val="000000"/>
                </a:solidFill>
              </a:rPr>
              <a:t>these data will be used to illustrate Design 1 and the person facet is </a:t>
            </a:r>
            <a:r>
              <a:rPr lang="en-US" sz="2400" i="1" dirty="0"/>
              <a:t>random</a:t>
            </a:r>
            <a:r>
              <a:rPr lang="en-US" sz="2400" i="1" dirty="0" smtClean="0"/>
              <a:t>.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00000"/>
                </a:solidFill>
              </a:rPr>
              <a:t>In Design 1 (and most in most G-studies) persons’ scores are the </a:t>
            </a:r>
            <a:r>
              <a:rPr lang="en-US" sz="2400" i="1" dirty="0"/>
              <a:t>object of measurement. </a:t>
            </a:r>
            <a:endParaRPr lang="en-US" sz="2400" i="1" dirty="0" smtClean="0"/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00000"/>
                </a:solidFill>
              </a:rPr>
              <a:t>In this example and for other designs throughout this chapter we use the </a:t>
            </a:r>
            <a:r>
              <a:rPr lang="en-US" sz="2400" i="1" dirty="0"/>
              <a:t>mean score</a:t>
            </a:r>
            <a:r>
              <a:rPr lang="en-US" sz="2400" dirty="0"/>
              <a:t> a</a:t>
            </a:r>
            <a:r>
              <a:rPr lang="en-US" sz="2400" dirty="0">
                <a:solidFill>
                  <a:srgbClr val="000000"/>
                </a:solidFill>
              </a:rPr>
              <a:t>cross the 10 items for the 20 persons as opposed to the sum or total score mainly for convenience in explaining how a Generalizability theory analysis works.</a:t>
            </a:r>
            <a:r>
              <a:rPr lang="en-US" sz="2400" dirty="0"/>
              <a:t> </a:t>
            </a:r>
            <a:endParaRPr lang="en-US" sz="2400" i="1" dirty="0"/>
          </a:p>
          <a:p>
            <a:pPr marL="457200" lvl="1" indent="0">
              <a:lnSpc>
                <a:spcPct val="90000"/>
              </a:lnSpc>
              <a:buNone/>
              <a:defRPr/>
            </a:pPr>
            <a:r>
              <a:rPr lang="en-US" dirty="0" smtClean="0"/>
              <a:t> </a:t>
            </a:r>
            <a:endParaRPr lang="en-US" dirty="0" smtClean="0">
              <a:solidFill>
                <a:srgbClr val="000000"/>
              </a:solidFill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endParaRPr lang="en-US" sz="2800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209800" y="49530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371599" y="2514599"/>
            <a:ext cx="10268663" cy="748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4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851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Example: Data Layout &amp; Program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8753342"/>
              </p:ext>
            </p:extLst>
          </p:nvPr>
        </p:nvGraphicFramePr>
        <p:xfrm>
          <a:off x="838200" y="1447800"/>
          <a:ext cx="1260573" cy="5029962"/>
        </p:xfrm>
        <a:graphic>
          <a:graphicData uri="http://schemas.openxmlformats.org/drawingml/2006/table">
            <a:tbl>
              <a:tblPr firstRow="1" firstCol="1" bandRow="1"/>
              <a:tblGrid>
                <a:gridCol w="420191"/>
                <a:gridCol w="420191"/>
                <a:gridCol w="420191"/>
              </a:tblGrid>
              <a:tr h="1226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person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score 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item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6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26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35" marR="436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209800" y="49530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371599" y="2514599"/>
            <a:ext cx="10268663" cy="748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173288"/>
            <a:ext cx="4648200" cy="330789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8087420"/>
              </p:ext>
            </p:extLst>
          </p:nvPr>
        </p:nvGraphicFramePr>
        <p:xfrm>
          <a:off x="3352800" y="3329101"/>
          <a:ext cx="4648200" cy="2549908"/>
        </p:xfrm>
        <a:graphic>
          <a:graphicData uri="http://schemas.openxmlformats.org/drawingml/2006/table">
            <a:tbl>
              <a:tblPr/>
              <a:tblGrid>
                <a:gridCol w="1643874"/>
                <a:gridCol w="736911"/>
                <a:gridCol w="453483"/>
                <a:gridCol w="1813932"/>
              </a:tblGrid>
              <a:tr h="211260">
                <a:tc gridSpan="4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ANOVA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33780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Source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Type I Sum of Squares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Mean Square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1260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Corrected Model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340.555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1.711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1260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Intercept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356.445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356.445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1260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highlight>
                            <a:srgbClr val="C0C0C0"/>
                          </a:highlight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Persons (</a:t>
                      </a:r>
                      <a:r>
                        <a:rPr lang="en-US" sz="900" i="1">
                          <a:solidFill>
                            <a:srgbClr val="000000"/>
                          </a:solidFill>
                          <a:effectLst/>
                          <a:highlight>
                            <a:srgbClr val="C0C0C0"/>
                          </a:highlight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highlight>
                            <a:srgbClr val="C0C0C0"/>
                          </a:highlight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highlight>
                            <a:srgbClr val="C0C0C0"/>
                          </a:highlight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61.455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highlight>
                            <a:srgbClr val="C0C0C0"/>
                          </a:highlight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highlight>
                            <a:srgbClr val="C0C0C0"/>
                          </a:highlight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3.234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1260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highlight>
                            <a:srgbClr val="C0C0C0"/>
                          </a:highlight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Items (</a:t>
                      </a:r>
                      <a:r>
                        <a:rPr lang="en-US" sz="900" i="1">
                          <a:solidFill>
                            <a:srgbClr val="000000"/>
                          </a:solidFill>
                          <a:effectLst/>
                          <a:highlight>
                            <a:srgbClr val="C0C0C0"/>
                          </a:highlight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highlight>
                            <a:srgbClr val="C0C0C0"/>
                          </a:highlight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highlight>
                            <a:srgbClr val="C0C0C0"/>
                          </a:highlight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212.505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highlight>
                            <a:srgbClr val="C0C0C0"/>
                          </a:highlight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highlight>
                            <a:srgbClr val="C0C0C0"/>
                          </a:highlight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23.612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22520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highlight>
                            <a:srgbClr val="C0C0C0"/>
                          </a:highlight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persons * items (</a:t>
                      </a:r>
                      <a:r>
                        <a:rPr lang="en-US" sz="900" i="1">
                          <a:solidFill>
                            <a:srgbClr val="000000"/>
                          </a:solidFill>
                          <a:effectLst/>
                          <a:highlight>
                            <a:srgbClr val="C0C0C0"/>
                          </a:highlight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 x I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highlight>
                            <a:srgbClr val="C0C0C0"/>
                          </a:highlight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; </a:t>
                      </a:r>
                      <a:r>
                        <a:rPr lang="en-US" sz="900" i="1">
                          <a:solidFill>
                            <a:srgbClr val="000000"/>
                          </a:solidFill>
                          <a:effectLst/>
                          <a:highlight>
                            <a:srgbClr val="C0C0C0"/>
                          </a:highlight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highlight>
                            <a:srgbClr val="C0C0C0"/>
                          </a:highlight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highlight>
                            <a:srgbClr val="C0C0C0"/>
                          </a:highlight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66.595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highlight>
                            <a:srgbClr val="C0C0C0"/>
                          </a:highlight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highlight>
                            <a:srgbClr val="C0C0C0"/>
                          </a:highlight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.389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8654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697.000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8654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Corrected Total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340.555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2743200" y="1338682"/>
            <a:ext cx="6191250" cy="1852194"/>
            <a:chOff x="2736" y="738"/>
            <a:chExt cx="2892" cy="1272"/>
          </a:xfrm>
        </p:grpSpPr>
        <p:sp>
          <p:nvSpPr>
            <p:cNvPr id="8" name="AutoShape 3"/>
            <p:cNvSpPr>
              <a:spLocks noChangeAspect="1" noChangeArrowheads="1" noTextEdit="1"/>
            </p:cNvSpPr>
            <p:nvPr/>
          </p:nvSpPr>
          <p:spPr bwMode="auto">
            <a:xfrm>
              <a:off x="2736" y="739"/>
              <a:ext cx="2892" cy="1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Rectangle 5"/>
            <p:cNvSpPr>
              <a:spLocks noChangeArrowheads="1"/>
            </p:cNvSpPr>
            <p:nvPr/>
          </p:nvSpPr>
          <p:spPr bwMode="auto">
            <a:xfrm>
              <a:off x="2736" y="738"/>
              <a:ext cx="636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SPSS Syntax for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ectangle 6"/>
            <p:cNvSpPr>
              <a:spLocks noChangeArrowheads="1"/>
            </p:cNvSpPr>
            <p:nvPr/>
          </p:nvSpPr>
          <p:spPr bwMode="auto">
            <a:xfrm>
              <a:off x="3336" y="738"/>
              <a:ext cx="436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Estimating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Rectangle 7"/>
            <p:cNvSpPr>
              <a:spLocks noChangeArrowheads="1"/>
            </p:cNvSpPr>
            <p:nvPr/>
          </p:nvSpPr>
          <p:spPr bwMode="auto">
            <a:xfrm>
              <a:off x="3736" y="738"/>
              <a:ext cx="815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Variance Components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Rectangle 8"/>
            <p:cNvSpPr>
              <a:spLocks noChangeArrowheads="1"/>
            </p:cNvSpPr>
            <p:nvPr/>
          </p:nvSpPr>
          <p:spPr bwMode="auto">
            <a:xfrm>
              <a:off x="4517" y="738"/>
              <a:ext cx="56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tangle 9"/>
            <p:cNvSpPr>
              <a:spLocks noChangeArrowheads="1"/>
            </p:cNvSpPr>
            <p:nvPr/>
          </p:nvSpPr>
          <p:spPr bwMode="auto">
            <a:xfrm>
              <a:off x="4538" y="738"/>
              <a:ext cx="386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Used in a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Rectangle 10"/>
            <p:cNvSpPr>
              <a:spLocks noChangeArrowheads="1"/>
            </p:cNvSpPr>
            <p:nvPr/>
          </p:nvSpPr>
          <p:spPr bwMode="auto">
            <a:xfrm>
              <a:off x="4888" y="738"/>
              <a:ext cx="9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G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Rectangle 11"/>
            <p:cNvSpPr>
              <a:spLocks noChangeArrowheads="1"/>
            </p:cNvSpPr>
            <p:nvPr/>
          </p:nvSpPr>
          <p:spPr bwMode="auto">
            <a:xfrm>
              <a:off x="4946" y="738"/>
              <a:ext cx="61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tangle 12"/>
            <p:cNvSpPr>
              <a:spLocks noChangeArrowheads="1"/>
            </p:cNvSpPr>
            <p:nvPr/>
          </p:nvSpPr>
          <p:spPr bwMode="auto">
            <a:xfrm>
              <a:off x="4969" y="738"/>
              <a:ext cx="23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study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Rectangle 13"/>
            <p:cNvSpPr>
              <a:spLocks noChangeArrowheads="1"/>
            </p:cNvSpPr>
            <p:nvPr/>
          </p:nvSpPr>
          <p:spPr bwMode="auto">
            <a:xfrm>
              <a:off x="5167" y="741"/>
              <a:ext cx="53" cy="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Rectangle 14"/>
            <p:cNvSpPr>
              <a:spLocks noChangeArrowheads="1"/>
            </p:cNvSpPr>
            <p:nvPr/>
          </p:nvSpPr>
          <p:spPr bwMode="auto">
            <a:xfrm>
              <a:off x="2736" y="1075"/>
              <a:ext cx="1015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UNIANOVA score BY persons items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Rectangle 15"/>
            <p:cNvSpPr>
              <a:spLocks noChangeArrowheads="1"/>
            </p:cNvSpPr>
            <p:nvPr/>
          </p:nvSpPr>
          <p:spPr bwMode="auto">
            <a:xfrm>
              <a:off x="3727" y="1061"/>
              <a:ext cx="53" cy="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Rectangle 16"/>
            <p:cNvSpPr>
              <a:spLocks noChangeArrowheads="1"/>
            </p:cNvSpPr>
            <p:nvPr/>
          </p:nvSpPr>
          <p:spPr bwMode="auto">
            <a:xfrm>
              <a:off x="2736" y="1166"/>
              <a:ext cx="44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Rectangle 17"/>
            <p:cNvSpPr>
              <a:spLocks noChangeArrowheads="1"/>
            </p:cNvSpPr>
            <p:nvPr/>
          </p:nvSpPr>
          <p:spPr bwMode="auto">
            <a:xfrm>
              <a:off x="2753" y="1166"/>
              <a:ext cx="836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/METHOD=SSTYPE(1)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Rectangle 18"/>
            <p:cNvSpPr>
              <a:spLocks noChangeArrowheads="1"/>
            </p:cNvSpPr>
            <p:nvPr/>
          </p:nvSpPr>
          <p:spPr bwMode="auto">
            <a:xfrm>
              <a:off x="3392" y="1152"/>
              <a:ext cx="53" cy="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Rectangle 19"/>
            <p:cNvSpPr>
              <a:spLocks noChangeArrowheads="1"/>
            </p:cNvSpPr>
            <p:nvPr/>
          </p:nvSpPr>
          <p:spPr bwMode="auto">
            <a:xfrm>
              <a:off x="2736" y="1258"/>
              <a:ext cx="61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Rectangle 20"/>
            <p:cNvSpPr>
              <a:spLocks noChangeArrowheads="1"/>
            </p:cNvSpPr>
            <p:nvPr/>
          </p:nvSpPr>
          <p:spPr bwMode="auto">
            <a:xfrm>
              <a:off x="2770" y="1258"/>
              <a:ext cx="696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/INTERCEPT=INCLUDE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Rectangle 21"/>
            <p:cNvSpPr>
              <a:spLocks noChangeArrowheads="1"/>
            </p:cNvSpPr>
            <p:nvPr/>
          </p:nvSpPr>
          <p:spPr bwMode="auto">
            <a:xfrm>
              <a:off x="3443" y="1258"/>
              <a:ext cx="44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Rectangle 22"/>
            <p:cNvSpPr>
              <a:spLocks noChangeArrowheads="1"/>
            </p:cNvSpPr>
            <p:nvPr/>
          </p:nvSpPr>
          <p:spPr bwMode="auto">
            <a:xfrm>
              <a:off x="2736" y="1350"/>
              <a:ext cx="61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Rectangle 23"/>
            <p:cNvSpPr>
              <a:spLocks noChangeArrowheads="1"/>
            </p:cNvSpPr>
            <p:nvPr/>
          </p:nvSpPr>
          <p:spPr bwMode="auto">
            <a:xfrm>
              <a:off x="2770" y="1350"/>
              <a:ext cx="647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/EMMEANS=TABLES(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Rectangle 24"/>
            <p:cNvSpPr>
              <a:spLocks noChangeArrowheads="1"/>
            </p:cNvSpPr>
            <p:nvPr/>
          </p:nvSpPr>
          <p:spPr bwMode="auto">
            <a:xfrm>
              <a:off x="3392" y="1350"/>
              <a:ext cx="332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OVERALL)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Rectangle 25"/>
            <p:cNvSpPr>
              <a:spLocks noChangeArrowheads="1"/>
            </p:cNvSpPr>
            <p:nvPr/>
          </p:nvSpPr>
          <p:spPr bwMode="auto">
            <a:xfrm>
              <a:off x="3697" y="1350"/>
              <a:ext cx="44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Rectangle 26"/>
            <p:cNvSpPr>
              <a:spLocks noChangeArrowheads="1"/>
            </p:cNvSpPr>
            <p:nvPr/>
          </p:nvSpPr>
          <p:spPr bwMode="auto">
            <a:xfrm>
              <a:off x="2736" y="1443"/>
              <a:ext cx="61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Rectangle 27"/>
            <p:cNvSpPr>
              <a:spLocks noChangeArrowheads="1"/>
            </p:cNvSpPr>
            <p:nvPr/>
          </p:nvSpPr>
          <p:spPr bwMode="auto">
            <a:xfrm>
              <a:off x="2770" y="1443"/>
              <a:ext cx="887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/EMMEANS=TABLES(persons)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Rectangle 28"/>
            <p:cNvSpPr>
              <a:spLocks noChangeArrowheads="1"/>
            </p:cNvSpPr>
            <p:nvPr/>
          </p:nvSpPr>
          <p:spPr bwMode="auto">
            <a:xfrm>
              <a:off x="3632" y="1443"/>
              <a:ext cx="44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Rectangle 29"/>
            <p:cNvSpPr>
              <a:spLocks noChangeArrowheads="1"/>
            </p:cNvSpPr>
            <p:nvPr/>
          </p:nvSpPr>
          <p:spPr bwMode="auto">
            <a:xfrm>
              <a:off x="2736" y="1535"/>
              <a:ext cx="61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Rectangle 30"/>
            <p:cNvSpPr>
              <a:spLocks noChangeArrowheads="1"/>
            </p:cNvSpPr>
            <p:nvPr/>
          </p:nvSpPr>
          <p:spPr bwMode="auto">
            <a:xfrm>
              <a:off x="2770" y="1535"/>
              <a:ext cx="815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/EMMEANS=TABLES(items)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Rectangle 31"/>
            <p:cNvSpPr>
              <a:spLocks noChangeArrowheads="1"/>
            </p:cNvSpPr>
            <p:nvPr/>
          </p:nvSpPr>
          <p:spPr bwMode="auto">
            <a:xfrm>
              <a:off x="3560" y="1535"/>
              <a:ext cx="44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Rectangle 32"/>
            <p:cNvSpPr>
              <a:spLocks noChangeArrowheads="1"/>
            </p:cNvSpPr>
            <p:nvPr/>
          </p:nvSpPr>
          <p:spPr bwMode="auto">
            <a:xfrm>
              <a:off x="2736" y="1627"/>
              <a:ext cx="61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Rectangle 33"/>
            <p:cNvSpPr>
              <a:spLocks noChangeArrowheads="1"/>
            </p:cNvSpPr>
            <p:nvPr/>
          </p:nvSpPr>
          <p:spPr bwMode="auto">
            <a:xfrm>
              <a:off x="2770" y="1627"/>
              <a:ext cx="1058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/EMMEANS=TABLES(persons*items)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Rectangle 34"/>
            <p:cNvSpPr>
              <a:spLocks noChangeArrowheads="1"/>
            </p:cNvSpPr>
            <p:nvPr/>
          </p:nvSpPr>
          <p:spPr bwMode="auto">
            <a:xfrm>
              <a:off x="3803" y="1627"/>
              <a:ext cx="44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Rectangle 35"/>
            <p:cNvSpPr>
              <a:spLocks noChangeArrowheads="1"/>
            </p:cNvSpPr>
            <p:nvPr/>
          </p:nvSpPr>
          <p:spPr bwMode="auto">
            <a:xfrm>
              <a:off x="2736" y="1719"/>
              <a:ext cx="61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Rectangle 36"/>
            <p:cNvSpPr>
              <a:spLocks noChangeArrowheads="1"/>
            </p:cNvSpPr>
            <p:nvPr/>
          </p:nvSpPr>
          <p:spPr bwMode="auto">
            <a:xfrm>
              <a:off x="2770" y="1719"/>
              <a:ext cx="67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/PRINT=DESCRIPTIVE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Rectangle 37"/>
            <p:cNvSpPr>
              <a:spLocks noChangeArrowheads="1"/>
            </p:cNvSpPr>
            <p:nvPr/>
          </p:nvSpPr>
          <p:spPr bwMode="auto">
            <a:xfrm>
              <a:off x="3419" y="1719"/>
              <a:ext cx="44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Rectangle 38"/>
            <p:cNvSpPr>
              <a:spLocks noChangeArrowheads="1"/>
            </p:cNvSpPr>
            <p:nvPr/>
          </p:nvSpPr>
          <p:spPr bwMode="auto">
            <a:xfrm>
              <a:off x="2736" y="1811"/>
              <a:ext cx="61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Rectangle 39"/>
            <p:cNvSpPr>
              <a:spLocks noChangeArrowheads="1"/>
            </p:cNvSpPr>
            <p:nvPr/>
          </p:nvSpPr>
          <p:spPr bwMode="auto">
            <a:xfrm>
              <a:off x="2770" y="1811"/>
              <a:ext cx="694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/CRITERIA=ALPHA(.05)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Rectangle 40"/>
            <p:cNvSpPr>
              <a:spLocks noChangeArrowheads="1"/>
            </p:cNvSpPr>
            <p:nvPr/>
          </p:nvSpPr>
          <p:spPr bwMode="auto">
            <a:xfrm>
              <a:off x="3440" y="1811"/>
              <a:ext cx="44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Rectangle 41"/>
            <p:cNvSpPr>
              <a:spLocks noChangeArrowheads="1"/>
            </p:cNvSpPr>
            <p:nvPr/>
          </p:nvSpPr>
          <p:spPr bwMode="auto">
            <a:xfrm>
              <a:off x="2736" y="1903"/>
              <a:ext cx="61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Rectangle 42"/>
            <p:cNvSpPr>
              <a:spLocks noChangeArrowheads="1"/>
            </p:cNvSpPr>
            <p:nvPr/>
          </p:nvSpPr>
          <p:spPr bwMode="auto">
            <a:xfrm>
              <a:off x="2770" y="1903"/>
              <a:ext cx="112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/DESIGN=persons items persons*items.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Rectangle 43"/>
            <p:cNvSpPr>
              <a:spLocks noChangeArrowheads="1"/>
            </p:cNvSpPr>
            <p:nvPr/>
          </p:nvSpPr>
          <p:spPr bwMode="auto">
            <a:xfrm>
              <a:off x="3869" y="1903"/>
              <a:ext cx="44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089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851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Design 1 ANOVA Formulae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209800" y="49530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371599" y="2514599"/>
            <a:ext cx="10268663" cy="748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0258707"/>
              </p:ext>
            </p:extLst>
          </p:nvPr>
        </p:nvGraphicFramePr>
        <p:xfrm>
          <a:off x="576468" y="1524000"/>
          <a:ext cx="4648200" cy="27431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9" name="Document" r:id="rId4" imgW="5956042" imgH="3094519" progId="Word.Document.12">
                  <p:embed/>
                </p:oleObj>
              </mc:Choice>
              <mc:Fallback>
                <p:oleObj name="Document" r:id="rId4" imgW="5956042" imgH="309451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76468" y="1524000"/>
                        <a:ext cx="4648200" cy="27431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39750" y="1524001"/>
            <a:ext cx="6775450" cy="1676399"/>
          </a:xfrm>
        </p:spPr>
        <p:txBody>
          <a:bodyPr/>
          <a:lstStyle/>
          <a:p>
            <a:pPr marL="0" indent="0">
              <a:buNone/>
            </a:pP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01970" y="3962402"/>
            <a:ext cx="3552381" cy="252380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79869" y="3660030"/>
            <a:ext cx="5944872" cy="47865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8135" y="4598754"/>
            <a:ext cx="4853835" cy="2003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123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851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Results/Interpretation: Design 1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1532" y="1371600"/>
            <a:ext cx="8229600" cy="5029200"/>
          </a:xfrm>
        </p:spPr>
        <p:txBody>
          <a:bodyPr>
            <a:noAutofit/>
          </a:bodyPr>
          <a:lstStyle/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srgbClr val="000000"/>
                </a:solidFill>
              </a:rPr>
              <a:t>The results from the ANOVA table reveal </a:t>
            </a:r>
            <a:r>
              <a:rPr lang="en-US" sz="2400" dirty="0">
                <a:solidFill>
                  <a:srgbClr val="000000"/>
                </a:solidFill>
              </a:rPr>
              <a:t>the degree to which each facet affects short term memory by the size of the variance component. </a:t>
            </a:r>
            <a:endParaRPr lang="en-US" sz="2400" dirty="0" smtClean="0">
              <a:solidFill>
                <a:srgbClr val="000000"/>
              </a:solidFill>
            </a:endParaRP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srgbClr val="000000"/>
                </a:solidFill>
              </a:rPr>
              <a:t>However</a:t>
            </a:r>
            <a:r>
              <a:rPr lang="en-US" sz="2400" dirty="0">
                <a:solidFill>
                  <a:srgbClr val="000000"/>
                </a:solidFill>
              </a:rPr>
              <a:t>, interpreting the variance component is difficult because it is depends on the </a:t>
            </a:r>
            <a:r>
              <a:rPr lang="en-US" sz="2400" i="1" dirty="0"/>
              <a:t>size of the effect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000000"/>
                </a:solidFill>
              </a:rPr>
              <a:t>and on the </a:t>
            </a:r>
            <a:r>
              <a:rPr lang="en-US" sz="2400" i="1" dirty="0"/>
              <a:t>scale of measurement</a:t>
            </a:r>
            <a:r>
              <a:rPr lang="en-US" sz="2400" dirty="0">
                <a:solidFill>
                  <a:srgbClr val="000000"/>
                </a:solidFill>
              </a:rPr>
              <a:t>. </a:t>
            </a:r>
            <a:endParaRPr lang="en-US" sz="2400" dirty="0" smtClean="0">
              <a:solidFill>
                <a:srgbClr val="000000"/>
              </a:solidFill>
            </a:endParaRP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srgbClr val="000000"/>
                </a:solidFill>
              </a:rPr>
              <a:t>To </a:t>
            </a:r>
            <a:r>
              <a:rPr lang="en-US" sz="2400" dirty="0">
                <a:solidFill>
                  <a:srgbClr val="000000"/>
                </a:solidFill>
              </a:rPr>
              <a:t>facilitate interpretation, each variance component is </a:t>
            </a:r>
            <a:endParaRPr lang="en-US" sz="2400" dirty="0" smtClean="0">
              <a:solidFill>
                <a:srgbClr val="000000"/>
              </a:solidFill>
            </a:endParaRPr>
          </a:p>
          <a:p>
            <a:pPr lvl="2">
              <a:lnSpc>
                <a:spcPct val="90000"/>
              </a:lnSpc>
              <a:defRPr/>
            </a:pPr>
            <a:r>
              <a:rPr lang="en-US" sz="2000" i="1" dirty="0" smtClean="0"/>
              <a:t>compared </a:t>
            </a:r>
            <a:r>
              <a:rPr lang="en-US" sz="2000" i="1" dirty="0"/>
              <a:t>to the variance component of other variance components in the </a:t>
            </a:r>
            <a:r>
              <a:rPr lang="en-US" sz="2000" i="1" dirty="0" smtClean="0"/>
              <a:t>analysis.</a:t>
            </a:r>
          </a:p>
          <a:p>
            <a:pPr lvl="2">
              <a:lnSpc>
                <a:spcPct val="90000"/>
              </a:lnSpc>
              <a:defRPr/>
            </a:pPr>
            <a:r>
              <a:rPr lang="en-US" sz="2000" i="1" dirty="0" smtClean="0"/>
              <a:t>the </a:t>
            </a:r>
            <a:r>
              <a:rPr lang="en-US" sz="2000" i="1" dirty="0"/>
              <a:t>ratios of variance components are interpreted as the proportion of total variance in the analysis.</a:t>
            </a:r>
            <a:r>
              <a:rPr lang="en-US" i="1" dirty="0" smtClean="0"/>
              <a:t> </a:t>
            </a:r>
          </a:p>
          <a:p>
            <a:pPr marL="0" indent="0">
              <a:lnSpc>
                <a:spcPct val="90000"/>
              </a:lnSpc>
              <a:buNone/>
              <a:defRPr/>
            </a:pPr>
            <a:endParaRPr lang="en-US" sz="2800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209800" y="49530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371599" y="2514599"/>
            <a:ext cx="10268663" cy="748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772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851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Person Variance Component: Design 1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1532" y="1371600"/>
            <a:ext cx="8229600" cy="5029200"/>
          </a:xfrm>
        </p:spPr>
        <p:txBody>
          <a:bodyPr>
            <a:noAutofit/>
          </a:bodyPr>
          <a:lstStyle/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00000"/>
                </a:solidFill>
              </a:rPr>
              <a:t>In many if not most measurement or testing situations, the </a:t>
            </a:r>
            <a:r>
              <a:rPr lang="en-US" sz="2400" i="1" dirty="0"/>
              <a:t>person effect </a:t>
            </a:r>
            <a:r>
              <a:rPr lang="en-US" sz="2400" dirty="0">
                <a:solidFill>
                  <a:srgbClr val="000000"/>
                </a:solidFill>
              </a:rPr>
              <a:t>is of primary interest (i.e. the </a:t>
            </a:r>
            <a:r>
              <a:rPr lang="en-US" sz="2400" i="1" dirty="0"/>
              <a:t>object of measurement</a:t>
            </a:r>
            <a:r>
              <a:rPr lang="en-US" sz="2400" dirty="0">
                <a:solidFill>
                  <a:srgbClr val="000000"/>
                </a:solidFill>
              </a:rPr>
              <a:t>) because we want to know if </a:t>
            </a:r>
            <a:endParaRPr lang="en-US" sz="2400" dirty="0" smtClean="0">
              <a:solidFill>
                <a:srgbClr val="000000"/>
              </a:solidFill>
            </a:endParaRPr>
          </a:p>
          <a:p>
            <a:pPr lvl="2">
              <a:lnSpc>
                <a:spcPct val="90000"/>
              </a:lnSpc>
              <a:defRPr/>
            </a:pPr>
            <a:r>
              <a:rPr lang="en-US" sz="2000" dirty="0" smtClean="0">
                <a:solidFill>
                  <a:srgbClr val="000000"/>
                </a:solidFill>
              </a:rPr>
              <a:t>the </a:t>
            </a:r>
            <a:r>
              <a:rPr lang="en-US" sz="2000" dirty="0">
                <a:solidFill>
                  <a:srgbClr val="000000"/>
                </a:solidFill>
              </a:rPr>
              <a:t>test captures variability among examinees (i.e. individual differences) in terms of their score performance </a:t>
            </a:r>
            <a:r>
              <a:rPr lang="en-US" sz="2000" dirty="0" smtClean="0">
                <a:solidFill>
                  <a:srgbClr val="000000"/>
                </a:solidFill>
              </a:rPr>
              <a:t>and</a:t>
            </a:r>
          </a:p>
          <a:p>
            <a:pPr lvl="2">
              <a:lnSpc>
                <a:spcPct val="90000"/>
              </a:lnSpc>
              <a:defRPr/>
            </a:pPr>
            <a:r>
              <a:rPr lang="en-US" sz="2000" dirty="0" smtClean="0">
                <a:solidFill>
                  <a:srgbClr val="000000"/>
                </a:solidFill>
              </a:rPr>
              <a:t>the </a:t>
            </a:r>
            <a:r>
              <a:rPr lang="en-US" sz="2000" dirty="0">
                <a:solidFill>
                  <a:srgbClr val="000000"/>
                </a:solidFill>
              </a:rPr>
              <a:t>size of the variance components</a:t>
            </a:r>
            <a:r>
              <a:rPr lang="en-US" sz="2000" dirty="0" smtClean="0">
                <a:solidFill>
                  <a:srgbClr val="000000"/>
                </a:solidFill>
              </a:rPr>
              <a:t>.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00000"/>
                </a:solidFill>
              </a:rPr>
              <a:t>The variance component for </a:t>
            </a:r>
            <a:r>
              <a:rPr lang="en-US" sz="2400" i="1" dirty="0"/>
              <a:t>persons</a:t>
            </a:r>
            <a:r>
              <a:rPr lang="en-US" sz="2400" dirty="0">
                <a:solidFill>
                  <a:srgbClr val="000000"/>
                </a:solidFill>
              </a:rPr>
              <a:t> is derived using </a:t>
            </a:r>
            <a:r>
              <a:rPr lang="en-US" sz="2400" dirty="0" smtClean="0">
                <a:solidFill>
                  <a:srgbClr val="000000"/>
                </a:solidFill>
              </a:rPr>
              <a:t>the equation below</a:t>
            </a:r>
          </a:p>
          <a:p>
            <a:pPr marL="457200" lvl="1" indent="0">
              <a:lnSpc>
                <a:spcPct val="90000"/>
              </a:lnSpc>
              <a:buNone/>
              <a:defRPr/>
            </a:pPr>
            <a:endParaRPr lang="en-US" sz="2800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555459" y="943494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371599" y="2514599"/>
            <a:ext cx="10268663" cy="748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345659" y="448194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1997717"/>
              </p:ext>
            </p:extLst>
          </p:nvPr>
        </p:nvGraphicFramePr>
        <p:xfrm>
          <a:off x="1345659" y="4481942"/>
          <a:ext cx="3678842" cy="6996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2" name="Equation" r:id="rId4" imgW="2425700" imgH="457200" progId="Equation.DSMT4">
                  <p:embed/>
                </p:oleObj>
              </mc:Choice>
              <mc:Fallback>
                <p:oleObj name="Equation" r:id="rId4" imgW="2425700" imgH="4572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5659" y="4481942"/>
                        <a:ext cx="3678842" cy="69965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345659" y="507249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8738806"/>
              </p:ext>
            </p:extLst>
          </p:nvPr>
        </p:nvGraphicFramePr>
        <p:xfrm>
          <a:off x="1173958" y="5249879"/>
          <a:ext cx="5956300" cy="159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3" name="Document" r:id="rId6" imgW="5956042" imgH="1596567" progId="Word.Document.12">
                  <p:embed/>
                </p:oleObj>
              </mc:Choice>
              <mc:Fallback>
                <p:oleObj name="Document" r:id="rId6" imgW="5956042" imgH="159656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173958" y="5249879"/>
                        <a:ext cx="5956300" cy="1597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93849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851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Item Variance Component: Design 1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1532" y="1371600"/>
            <a:ext cx="8229600" cy="5029200"/>
          </a:xfrm>
        </p:spPr>
        <p:txBody>
          <a:bodyPr>
            <a:noAutofit/>
          </a:bodyPr>
          <a:lstStyle/>
          <a:p>
            <a:pPr marL="457200" lvl="1" indent="0">
              <a:lnSpc>
                <a:spcPct val="90000"/>
              </a:lnSpc>
              <a:buNone/>
              <a:defRPr/>
            </a:pPr>
            <a:endParaRPr lang="en-US" sz="2800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555459" y="943494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371599" y="2514599"/>
            <a:ext cx="10268663" cy="748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345659" y="448194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345659" y="507249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685799" y="1738743"/>
            <a:ext cx="955122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2983576"/>
              </p:ext>
            </p:extLst>
          </p:nvPr>
        </p:nvGraphicFramePr>
        <p:xfrm>
          <a:off x="685799" y="1738743"/>
          <a:ext cx="3840329" cy="6996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49" name="Equation" r:id="rId4" imgW="2451100" imgH="444500" progId="Equation.DSMT4">
                  <p:embed/>
                </p:oleObj>
              </mc:Choice>
              <mc:Fallback>
                <p:oleObj name="Equation" r:id="rId4" imgW="2451100" imgH="4445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799" y="1738743"/>
                        <a:ext cx="3840329" cy="69965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685799" y="2310243"/>
            <a:ext cx="955122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4797692"/>
              </p:ext>
            </p:extLst>
          </p:nvPr>
        </p:nvGraphicFramePr>
        <p:xfrm>
          <a:off x="685799" y="2581706"/>
          <a:ext cx="5956300" cy="1862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50" name="Document" r:id="rId6" imgW="5956042" imgH="1862542" progId="Word.Document.12">
                  <p:embed/>
                </p:oleObj>
              </mc:Choice>
              <mc:Fallback>
                <p:oleObj name="Document" r:id="rId6" imgW="5956042" imgH="186254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85799" y="2581706"/>
                        <a:ext cx="5956300" cy="1862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3"/>
          <p:cNvSpPr/>
          <p:nvPr/>
        </p:nvSpPr>
        <p:spPr>
          <a:xfrm>
            <a:off x="614332" y="3779557"/>
            <a:ext cx="51006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</a:rPr>
              <a:t>Another way within SPSS to obtain the variance component </a:t>
            </a:r>
            <a:r>
              <a:rPr lang="en-US" b="1" dirty="0" smtClean="0">
                <a:latin typeface="Arial" panose="020B0604020202020204" pitchFamily="34" charset="0"/>
                <a:ea typeface="Calibri" panose="020F0502020204030204" pitchFamily="34" charset="0"/>
              </a:rPr>
              <a:t>estimates is: </a:t>
            </a:r>
            <a:endParaRPr lang="en-US" b="1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2000" y="4615806"/>
            <a:ext cx="5638799" cy="1169196"/>
          </a:xfrm>
          <a:prstGeom prst="rect">
            <a:avLst/>
          </a:prstGeom>
        </p:spPr>
      </p:pic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3398684"/>
              </p:ext>
            </p:extLst>
          </p:nvPr>
        </p:nvGraphicFramePr>
        <p:xfrm>
          <a:off x="6256503" y="3942193"/>
          <a:ext cx="5956300" cy="2406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51" name="Document" r:id="rId9" imgW="5956042" imgH="2406368" progId="Word.Document.12">
                  <p:embed/>
                </p:oleObj>
              </mc:Choice>
              <mc:Fallback>
                <p:oleObj name="Document" r:id="rId9" imgW="5956042" imgH="240636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256503" y="3942193"/>
                        <a:ext cx="5956300" cy="2406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2221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G-theory vs. Classical Test Theory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dirty="0">
                <a:solidFill>
                  <a:srgbClr val="000000"/>
                </a:solidFill>
              </a:rPr>
              <a:t>For example, variation (differences) in item responses arises from </a:t>
            </a:r>
            <a:endParaRPr lang="en-US" sz="2800" dirty="0" smtClean="0">
              <a:solidFill>
                <a:srgbClr val="000000"/>
              </a:solidFill>
            </a:endParaRPr>
          </a:p>
          <a:p>
            <a:pPr lvl="1"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000000"/>
                </a:solidFill>
              </a:rPr>
              <a:t>item difficulty 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000000"/>
                </a:solidFill>
              </a:rPr>
              <a:t>person performance 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000000"/>
                </a:solidFill>
              </a:rPr>
              <a:t>the </a:t>
            </a:r>
            <a:r>
              <a:rPr lang="en-US" sz="2400" dirty="0">
                <a:solidFill>
                  <a:srgbClr val="000000"/>
                </a:solidFill>
              </a:rPr>
              <a:t>interaction between persons and items confounded by other sources of </a:t>
            </a:r>
            <a:r>
              <a:rPr lang="en-US" sz="2400" i="1" dirty="0"/>
              <a:t>systematic</a:t>
            </a:r>
            <a:r>
              <a:rPr lang="en-US" sz="2400" dirty="0">
                <a:solidFill>
                  <a:srgbClr val="000000"/>
                </a:solidFill>
              </a:rPr>
              <a:t> and </a:t>
            </a:r>
            <a:r>
              <a:rPr lang="en-US" sz="2400" i="1" dirty="0"/>
              <a:t>random </a:t>
            </a:r>
            <a:r>
              <a:rPr lang="en-US" sz="2400" i="1" dirty="0" smtClean="0"/>
              <a:t>error</a:t>
            </a:r>
            <a:endParaRPr lang="en-US" sz="240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>
                <a:solidFill>
                  <a:srgbClr val="000000"/>
                </a:solidFill>
              </a:rPr>
              <a:t>Classical test theory provides no systematic way to handle these complexities. </a:t>
            </a:r>
            <a:endParaRPr lang="en-US" sz="280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000000"/>
                </a:solidFill>
              </a:rPr>
              <a:t>Another </a:t>
            </a:r>
            <a:r>
              <a:rPr lang="en-US" sz="2800" dirty="0">
                <a:solidFill>
                  <a:srgbClr val="000000"/>
                </a:solidFill>
              </a:rPr>
              <a:t>example where CTT is inadequate is when examinees are rated by observers on their performance on a task. </a:t>
            </a:r>
            <a:endParaRPr lang="en-US" sz="2800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9194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851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2">
                    <a:lumMod val="10000"/>
                  </a:schemeClr>
                </a:solidFill>
              </a:rPr>
              <a:t>Proportion of Variance (persons): Design 1</a:t>
            </a:r>
            <a:endParaRPr lang="en-US" sz="3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1532" y="1371600"/>
            <a:ext cx="8229600" cy="5029200"/>
          </a:xfrm>
        </p:spPr>
        <p:txBody>
          <a:bodyPr>
            <a:noAutofit/>
          </a:bodyPr>
          <a:lstStyle/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00000"/>
                </a:solidFill>
              </a:rPr>
              <a:t>The </a:t>
            </a:r>
            <a:r>
              <a:rPr lang="en-US" sz="2400" i="1" dirty="0"/>
              <a:t>proportion of variance </a:t>
            </a:r>
            <a:r>
              <a:rPr lang="en-US" sz="2400" dirty="0">
                <a:solidFill>
                  <a:srgbClr val="000000"/>
                </a:solidFill>
              </a:rPr>
              <a:t>provides information about how much each facet </a:t>
            </a:r>
            <a:r>
              <a:rPr lang="en-US" sz="2400" i="1" dirty="0"/>
              <a:t>explains</a:t>
            </a:r>
            <a:r>
              <a:rPr lang="en-US" sz="2400" dirty="0">
                <a:solidFill>
                  <a:srgbClr val="000000"/>
                </a:solidFill>
              </a:rPr>
              <a:t> in the analysis. </a:t>
            </a:r>
            <a:endParaRPr lang="en-US" sz="2400" dirty="0" smtClean="0">
              <a:solidFill>
                <a:srgbClr val="000000"/>
              </a:solidFill>
            </a:endParaRP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srgbClr val="000000"/>
                </a:solidFill>
              </a:rPr>
              <a:t>Using </a:t>
            </a:r>
            <a:r>
              <a:rPr lang="en-US" sz="2400" dirty="0">
                <a:solidFill>
                  <a:srgbClr val="000000"/>
                </a:solidFill>
              </a:rPr>
              <a:t>the proportion of variance is advantageous because it is a </a:t>
            </a:r>
            <a:r>
              <a:rPr lang="en-US" sz="2400" i="1" dirty="0"/>
              <a:t>measure </a:t>
            </a:r>
            <a:r>
              <a:rPr lang="en-US" sz="2400" dirty="0">
                <a:solidFill>
                  <a:srgbClr val="000000"/>
                </a:solidFill>
              </a:rPr>
              <a:t>of </a:t>
            </a:r>
            <a:r>
              <a:rPr lang="en-US" sz="2400" i="1" dirty="0"/>
              <a:t>effect size </a:t>
            </a:r>
            <a:r>
              <a:rPr lang="en-US" sz="2400" dirty="0">
                <a:solidFill>
                  <a:srgbClr val="000000"/>
                </a:solidFill>
              </a:rPr>
              <a:t>expressed in a unit that is comparable across studies (or different designs). </a:t>
            </a:r>
            <a:endParaRPr lang="en-US" sz="2400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555459" y="943494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371599" y="2514599"/>
            <a:ext cx="10268663" cy="748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721047" y="7977673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345659" y="507249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685799" y="1738743"/>
            <a:ext cx="955122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685799" y="2310243"/>
            <a:ext cx="955122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375388" y="3495730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7077886"/>
              </p:ext>
            </p:extLst>
          </p:nvPr>
        </p:nvGraphicFramePr>
        <p:xfrm>
          <a:off x="1143000" y="3509991"/>
          <a:ext cx="7232043" cy="833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4" name="Equation" r:id="rId4" imgW="4216400" imgH="482600" progId="Equation.DSMT4">
                  <p:embed/>
                </p:oleObj>
              </mc:Choice>
              <mc:Fallback>
                <p:oleObj name="Equation" r:id="rId4" imgW="4216400" imgH="4826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3509991"/>
                        <a:ext cx="7232043" cy="8338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1375388" y="4118030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2133600" y="4560399"/>
            <a:ext cx="4572000" cy="15167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200000"/>
              </a:lnSpc>
              <a:spcAft>
                <a:spcPts val="1000"/>
              </a:spcAft>
            </a:pP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see </a:t>
            </a:r>
            <a:r>
              <a:rPr lang="en-US" sz="12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that 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person effect accounts for approximately 16% of the variability in memory scores. In our example the sample size is only 20 persons (very small); the person variability may be much larger with an increased, more realistic sample size.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24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851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2">
                    <a:lumMod val="10000"/>
                  </a:schemeClr>
                </a:solidFill>
              </a:rPr>
              <a:t>Proportion of Variance (items): Design 1</a:t>
            </a:r>
            <a:endParaRPr lang="en-US" sz="3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1532" y="1371600"/>
            <a:ext cx="8229600" cy="5029200"/>
          </a:xfrm>
        </p:spPr>
        <p:txBody>
          <a:bodyPr>
            <a:noAutofit/>
          </a:bodyPr>
          <a:lstStyle/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00000"/>
                </a:solidFill>
              </a:rPr>
              <a:t>The </a:t>
            </a:r>
            <a:r>
              <a:rPr lang="en-US" sz="2400" i="1" dirty="0"/>
              <a:t>proportion of variance </a:t>
            </a:r>
            <a:r>
              <a:rPr lang="en-US" sz="2400" dirty="0">
                <a:solidFill>
                  <a:srgbClr val="000000"/>
                </a:solidFill>
              </a:rPr>
              <a:t>provides information about how much each facet </a:t>
            </a:r>
            <a:r>
              <a:rPr lang="en-US" sz="2400" i="1" dirty="0"/>
              <a:t>explains</a:t>
            </a:r>
            <a:r>
              <a:rPr lang="en-US" sz="2400" dirty="0">
                <a:solidFill>
                  <a:srgbClr val="000000"/>
                </a:solidFill>
              </a:rPr>
              <a:t> in the analysis. </a:t>
            </a:r>
            <a:endParaRPr lang="en-US" sz="2400" dirty="0" smtClean="0">
              <a:solidFill>
                <a:srgbClr val="000000"/>
              </a:solidFill>
            </a:endParaRP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srgbClr val="000000"/>
                </a:solidFill>
              </a:rPr>
              <a:t>Using </a:t>
            </a:r>
            <a:r>
              <a:rPr lang="en-US" sz="2400" dirty="0">
                <a:solidFill>
                  <a:srgbClr val="000000"/>
                </a:solidFill>
              </a:rPr>
              <a:t>the proportion of variance is advantageous because it is a </a:t>
            </a:r>
            <a:r>
              <a:rPr lang="en-US" sz="2400" i="1" dirty="0"/>
              <a:t>measure </a:t>
            </a:r>
            <a:r>
              <a:rPr lang="en-US" sz="2400" dirty="0">
                <a:solidFill>
                  <a:srgbClr val="000000"/>
                </a:solidFill>
              </a:rPr>
              <a:t>of </a:t>
            </a:r>
            <a:r>
              <a:rPr lang="en-US" sz="2400" i="1" dirty="0"/>
              <a:t>effect size </a:t>
            </a:r>
            <a:r>
              <a:rPr lang="en-US" sz="2400" dirty="0">
                <a:solidFill>
                  <a:srgbClr val="000000"/>
                </a:solidFill>
              </a:rPr>
              <a:t>expressed in a unit that is comparable across studies (or different designs). </a:t>
            </a:r>
            <a:endParaRPr lang="en-US" sz="2400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555459" y="943494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371599" y="2514599"/>
            <a:ext cx="10268663" cy="748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721047" y="7977673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990600" y="4775044"/>
            <a:ext cx="7493541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ea typeface="Calibri" panose="020F0502020204030204" pitchFamily="34" charset="0"/>
              </a:rPr>
              <a:t>We see </a:t>
            </a:r>
            <a:r>
              <a:rPr lang="en-US" sz="1600" dirty="0" smtClean="0">
                <a:ea typeface="Calibri" panose="020F0502020204030204" pitchFamily="34" charset="0"/>
              </a:rPr>
              <a:t>that </a:t>
            </a:r>
            <a:r>
              <a:rPr lang="en-US" sz="1600" dirty="0">
                <a:ea typeface="Calibri" panose="020F0502020204030204" pitchFamily="34" charset="0"/>
              </a:rPr>
              <a:t>the item effect accounts for approximately 63% </a:t>
            </a:r>
            <a:endParaRPr lang="en-US" sz="1600" dirty="0" smtClean="0">
              <a:ea typeface="Calibri" panose="020F0502020204030204" pitchFamily="34" charset="0"/>
            </a:endParaRPr>
          </a:p>
          <a:p>
            <a:r>
              <a:rPr lang="en-US" sz="1600" dirty="0" smtClean="0">
                <a:ea typeface="Calibri" panose="020F0502020204030204" pitchFamily="34" charset="0"/>
              </a:rPr>
              <a:t>of </a:t>
            </a:r>
            <a:r>
              <a:rPr lang="en-US" sz="1600" dirty="0">
                <a:ea typeface="Calibri" panose="020F0502020204030204" pitchFamily="34" charset="0"/>
              </a:rPr>
              <a:t>the variability in memory scores (i.e. differences between items is large). </a:t>
            </a:r>
            <a:endParaRPr lang="en-US" sz="1600" dirty="0" smtClean="0">
              <a:ea typeface="Calibri" panose="020F0502020204030204" pitchFamily="34" charset="0"/>
            </a:endParaRPr>
          </a:p>
          <a:p>
            <a:r>
              <a:rPr lang="en-US" sz="1600" dirty="0" smtClean="0">
                <a:ea typeface="Calibri" panose="020F0502020204030204" pitchFamily="34" charset="0"/>
              </a:rPr>
              <a:t>So</a:t>
            </a:r>
            <a:r>
              <a:rPr lang="en-US" sz="1600" dirty="0">
                <a:ea typeface="Calibri" panose="020F0502020204030204" pitchFamily="34" charset="0"/>
              </a:rPr>
              <a:t>, from this information we conclude that the item effect is relatively large </a:t>
            </a:r>
            <a:endParaRPr lang="en-US" sz="1600" dirty="0" smtClean="0">
              <a:ea typeface="Calibri" panose="020F0502020204030204" pitchFamily="34" charset="0"/>
            </a:endParaRPr>
          </a:p>
          <a:p>
            <a:r>
              <a:rPr lang="en-US" sz="1600" dirty="0" smtClean="0">
                <a:ea typeface="Calibri" panose="020F0502020204030204" pitchFamily="34" charset="0"/>
              </a:rPr>
              <a:t>(</a:t>
            </a:r>
            <a:r>
              <a:rPr lang="en-US" sz="1600" dirty="0">
                <a:ea typeface="Calibri" panose="020F0502020204030204" pitchFamily="34" charset="0"/>
              </a:rPr>
              <a:t>i.e. the items vary substantially in terms of their level of difficulty).</a:t>
            </a:r>
            <a:endParaRPr lang="en-US" sz="1600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685799" y="1738743"/>
            <a:ext cx="955122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685799" y="2310243"/>
            <a:ext cx="955122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375388" y="3495730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1375388" y="4118030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345658" y="3703720"/>
            <a:ext cx="963321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4572763"/>
              </p:ext>
            </p:extLst>
          </p:nvPr>
        </p:nvGraphicFramePr>
        <p:xfrm>
          <a:off x="1143000" y="3591091"/>
          <a:ext cx="6209308" cy="7158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7" name="Equation" r:id="rId4" imgW="4089400" imgH="469900" progId="Equation.DSMT4">
                  <p:embed/>
                </p:oleObj>
              </mc:Choice>
              <mc:Fallback>
                <p:oleObj name="Equation" r:id="rId4" imgW="4089400" imgH="4699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3591091"/>
                        <a:ext cx="6209308" cy="71587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1345658" y="4306970"/>
            <a:ext cx="963321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971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851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2">
                    <a:lumMod val="10000"/>
                  </a:schemeClr>
                </a:solidFill>
              </a:rPr>
              <a:t>Proportion of Variance (residual): Design 1</a:t>
            </a:r>
            <a:endParaRPr lang="en-US" sz="3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1532" y="1371600"/>
            <a:ext cx="8229600" cy="5029200"/>
          </a:xfrm>
        </p:spPr>
        <p:txBody>
          <a:bodyPr>
            <a:noAutofit/>
          </a:bodyPr>
          <a:lstStyle/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00000"/>
                </a:solidFill>
              </a:rPr>
              <a:t>The </a:t>
            </a:r>
            <a:r>
              <a:rPr lang="en-US" sz="2400" i="1" dirty="0"/>
              <a:t>proportion of variance </a:t>
            </a:r>
            <a:r>
              <a:rPr lang="en-US" sz="2400" dirty="0">
                <a:solidFill>
                  <a:srgbClr val="000000"/>
                </a:solidFill>
              </a:rPr>
              <a:t>provides information about how much each facet </a:t>
            </a:r>
            <a:r>
              <a:rPr lang="en-US" sz="2400" i="1" dirty="0"/>
              <a:t>explains</a:t>
            </a:r>
            <a:r>
              <a:rPr lang="en-US" sz="2400" dirty="0">
                <a:solidFill>
                  <a:srgbClr val="000000"/>
                </a:solidFill>
              </a:rPr>
              <a:t> in the analysis. </a:t>
            </a:r>
            <a:endParaRPr lang="en-US" sz="2400" dirty="0" smtClean="0">
              <a:solidFill>
                <a:srgbClr val="000000"/>
              </a:solidFill>
            </a:endParaRP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srgbClr val="000000"/>
                </a:solidFill>
              </a:rPr>
              <a:t>Using </a:t>
            </a:r>
            <a:r>
              <a:rPr lang="en-US" sz="2400" dirty="0">
                <a:solidFill>
                  <a:srgbClr val="000000"/>
                </a:solidFill>
              </a:rPr>
              <a:t>the proportion of variance is advantageous because it is a </a:t>
            </a:r>
            <a:r>
              <a:rPr lang="en-US" sz="2400" i="1" dirty="0"/>
              <a:t>measure </a:t>
            </a:r>
            <a:r>
              <a:rPr lang="en-US" sz="2400" dirty="0">
                <a:solidFill>
                  <a:srgbClr val="000000"/>
                </a:solidFill>
              </a:rPr>
              <a:t>of </a:t>
            </a:r>
            <a:r>
              <a:rPr lang="en-US" sz="2400" i="1" dirty="0"/>
              <a:t>effect size </a:t>
            </a:r>
            <a:r>
              <a:rPr lang="en-US" sz="2400" dirty="0">
                <a:solidFill>
                  <a:srgbClr val="000000"/>
                </a:solidFill>
              </a:rPr>
              <a:t>expressed in a unit that is comparable across studies (or different designs). </a:t>
            </a:r>
            <a:endParaRPr lang="en-US" sz="2400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555459" y="943494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371599" y="2514599"/>
            <a:ext cx="10268663" cy="748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721047" y="7977673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685799" y="1738743"/>
            <a:ext cx="955122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685799" y="2310243"/>
            <a:ext cx="955122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375388" y="3495730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1375388" y="4118030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345658" y="3703720"/>
            <a:ext cx="963321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2585673" y="7779602"/>
            <a:ext cx="9697687" cy="52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240015" y="3472631"/>
            <a:ext cx="920519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1660967"/>
              </p:ext>
            </p:extLst>
          </p:nvPr>
        </p:nvGraphicFramePr>
        <p:xfrm>
          <a:off x="1240014" y="3472631"/>
          <a:ext cx="6220053" cy="7183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0" name="Equation" r:id="rId4" imgW="4241800" imgH="469900" progId="Equation.DSMT4">
                  <p:embed/>
                </p:oleObj>
              </mc:Choice>
              <mc:Fallback>
                <p:oleObj name="Equation" r:id="rId4" imgW="4241800" imgH="4699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0014" y="3472631"/>
                        <a:ext cx="6220053" cy="71836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1240015" y="4075881"/>
            <a:ext cx="920519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240014" y="4559591"/>
            <a:ext cx="631706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ea typeface="Calibri" panose="020F0502020204030204" pitchFamily="34" charset="0"/>
              </a:rPr>
              <a:t>We see that the residual variance component is about one-third the size (21%) relative to the item variance component (63%). Also, the variance component for persons (16%) is small relative to the item variance component. The large variance component for items indicates that the items do not discriminate equally and are therefore </a:t>
            </a:r>
            <a:r>
              <a:rPr lang="en-US" sz="1400" i="1" dirty="0">
                <a:ea typeface="Calibri" panose="020F0502020204030204" pitchFamily="34" charset="0"/>
              </a:rPr>
              <a:t>of unequal difficulty across persons</a:t>
            </a:r>
            <a:r>
              <a:rPr lang="en-US" sz="1400" dirty="0">
                <a:ea typeface="Calibri" panose="020F0502020204030204" pitchFamily="34" charset="0"/>
              </a:rPr>
              <a:t>.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89573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851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2">
                    <a:lumMod val="10000"/>
                  </a:schemeClr>
                </a:solidFill>
              </a:rPr>
              <a:t>Proportion of Variance (residual): Design 1</a:t>
            </a:r>
            <a:endParaRPr lang="en-US" sz="3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1532" y="1371600"/>
            <a:ext cx="8229600" cy="5029200"/>
          </a:xfrm>
        </p:spPr>
        <p:txBody>
          <a:bodyPr>
            <a:noAutofit/>
          </a:bodyPr>
          <a:lstStyle/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00000"/>
                </a:solidFill>
              </a:rPr>
              <a:t>The </a:t>
            </a:r>
            <a:r>
              <a:rPr lang="en-US" sz="2400" i="1" dirty="0"/>
              <a:t>proportion of variance </a:t>
            </a:r>
            <a:r>
              <a:rPr lang="en-US" sz="2400" dirty="0">
                <a:solidFill>
                  <a:srgbClr val="000000"/>
                </a:solidFill>
              </a:rPr>
              <a:t>provides information about how much each facet </a:t>
            </a:r>
            <a:r>
              <a:rPr lang="en-US" sz="2400" i="1" dirty="0"/>
              <a:t>explains</a:t>
            </a:r>
            <a:r>
              <a:rPr lang="en-US" sz="2400" dirty="0">
                <a:solidFill>
                  <a:srgbClr val="000000"/>
                </a:solidFill>
              </a:rPr>
              <a:t> in the analysis. </a:t>
            </a:r>
            <a:endParaRPr lang="en-US" sz="2400" dirty="0" smtClean="0">
              <a:solidFill>
                <a:srgbClr val="000000"/>
              </a:solidFill>
            </a:endParaRP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srgbClr val="000000"/>
                </a:solidFill>
              </a:rPr>
              <a:t>Using </a:t>
            </a:r>
            <a:r>
              <a:rPr lang="en-US" sz="2400" dirty="0">
                <a:solidFill>
                  <a:srgbClr val="000000"/>
                </a:solidFill>
              </a:rPr>
              <a:t>the proportion of variance is advantageous because it is a </a:t>
            </a:r>
            <a:r>
              <a:rPr lang="en-US" sz="2400" i="1" dirty="0"/>
              <a:t>measure </a:t>
            </a:r>
            <a:r>
              <a:rPr lang="en-US" sz="2400" dirty="0">
                <a:solidFill>
                  <a:srgbClr val="000000"/>
                </a:solidFill>
              </a:rPr>
              <a:t>of </a:t>
            </a:r>
            <a:r>
              <a:rPr lang="en-US" sz="2400" i="1" dirty="0"/>
              <a:t>effect size </a:t>
            </a:r>
            <a:r>
              <a:rPr lang="en-US" sz="2400" dirty="0">
                <a:solidFill>
                  <a:srgbClr val="000000"/>
                </a:solidFill>
              </a:rPr>
              <a:t>expressed in a unit that is comparable across studies (or different designs). </a:t>
            </a:r>
            <a:endParaRPr lang="en-US" sz="2400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555459" y="943494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371599" y="2514599"/>
            <a:ext cx="10268663" cy="748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721047" y="7977673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685799" y="1738743"/>
            <a:ext cx="955122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685799" y="2310243"/>
            <a:ext cx="955122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375388" y="3495730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1375388" y="4118030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345658" y="3703720"/>
            <a:ext cx="963321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2585673" y="7779602"/>
            <a:ext cx="9697687" cy="52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240015" y="3472631"/>
            <a:ext cx="920519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1660967"/>
              </p:ext>
            </p:extLst>
          </p:nvPr>
        </p:nvGraphicFramePr>
        <p:xfrm>
          <a:off x="1240014" y="3472631"/>
          <a:ext cx="6220053" cy="7183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1" name="Equation" r:id="rId4" imgW="4241800" imgH="469900" progId="Equation.DSMT4">
                  <p:embed/>
                </p:oleObj>
              </mc:Choice>
              <mc:Fallback>
                <p:oleObj name="Equation" r:id="rId4" imgW="4241800" imgH="4699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0014" y="3472631"/>
                        <a:ext cx="6220053" cy="71836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1240015" y="4075881"/>
            <a:ext cx="920519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240014" y="4559591"/>
            <a:ext cx="631706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ea typeface="Calibri" panose="020F0502020204030204" pitchFamily="34" charset="0"/>
              </a:rPr>
              <a:t>We see that the residual variance component is about one-third the size (21%) relative to the item variance component (63%). Also, the variance component for persons (16%) is small relative to the item variance component. The large variance component for items indicates that the items do not discriminate equally and are therefore </a:t>
            </a:r>
            <a:r>
              <a:rPr lang="en-US" sz="1400" i="1" dirty="0">
                <a:ea typeface="Calibri" panose="020F0502020204030204" pitchFamily="34" charset="0"/>
              </a:rPr>
              <a:t>of unequal difficulty across persons</a:t>
            </a:r>
            <a:r>
              <a:rPr lang="en-US" sz="1400" dirty="0">
                <a:ea typeface="Calibri" panose="020F0502020204030204" pitchFamily="34" charset="0"/>
              </a:rPr>
              <a:t>.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376453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851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2">
                    <a:lumMod val="10000"/>
                  </a:schemeClr>
                </a:solidFill>
              </a:rPr>
              <a:t>G-Coefficient: Design 1</a:t>
            </a:r>
            <a:endParaRPr lang="en-US" sz="3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1532" y="1371600"/>
            <a:ext cx="8229600" cy="5029200"/>
          </a:xfrm>
        </p:spPr>
        <p:txBody>
          <a:bodyPr>
            <a:noAutofit/>
          </a:bodyPr>
          <a:lstStyle/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The final statistic that is calculated in a Generalizability theory analysis is the </a:t>
            </a:r>
            <a:r>
              <a:rPr lang="en-US" i="1" dirty="0"/>
              <a:t>coefficient of </a:t>
            </a:r>
            <a:r>
              <a:rPr lang="en-US" i="1" dirty="0" smtClean="0"/>
              <a:t>Generalizability (G coefficient)</a:t>
            </a:r>
            <a:r>
              <a:rPr lang="en-US" dirty="0" smtClean="0">
                <a:solidFill>
                  <a:srgbClr val="000000"/>
                </a:solidFill>
              </a:rPr>
              <a:t>. 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</a:rPr>
              <a:t>Under certain conditions, the </a:t>
            </a:r>
            <a:r>
              <a:rPr lang="en-US" dirty="0" smtClean="0">
                <a:solidFill>
                  <a:srgbClr val="000000"/>
                </a:solidFill>
              </a:rPr>
              <a:t>G-coefficient </a:t>
            </a:r>
            <a:r>
              <a:rPr lang="en-US" dirty="0">
                <a:solidFill>
                  <a:srgbClr val="000000"/>
                </a:solidFill>
              </a:rPr>
              <a:t>is synonymous with the </a:t>
            </a:r>
            <a:r>
              <a:rPr lang="en-US" i="1" dirty="0"/>
              <a:t>reliability coefficient</a:t>
            </a:r>
            <a:r>
              <a:rPr lang="en-US" dirty="0"/>
              <a:t> </a:t>
            </a:r>
            <a:r>
              <a:rPr lang="en-US" dirty="0">
                <a:solidFill>
                  <a:srgbClr val="000000"/>
                </a:solidFill>
              </a:rPr>
              <a:t>in CTT. </a:t>
            </a:r>
            <a:endParaRPr lang="en-US" dirty="0" smtClean="0">
              <a:solidFill>
                <a:srgbClr val="000000"/>
              </a:solidFill>
            </a:endParaRP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</a:rPr>
              <a:t>For </a:t>
            </a:r>
            <a:r>
              <a:rPr lang="en-US" dirty="0">
                <a:solidFill>
                  <a:srgbClr val="000000"/>
                </a:solidFill>
              </a:rPr>
              <a:t>example, in a </a:t>
            </a:r>
            <a:r>
              <a:rPr lang="en-US" i="1" dirty="0"/>
              <a:t>single-facet crossed design when the measurement facet </a:t>
            </a:r>
            <a:r>
              <a:rPr lang="en-US" i="1" dirty="0">
                <a:solidFill>
                  <a:srgbClr val="000000"/>
                </a:solidFill>
              </a:rPr>
              <a:t>(</a:t>
            </a:r>
            <a:r>
              <a:rPr lang="en-US" dirty="0">
                <a:solidFill>
                  <a:srgbClr val="000000"/>
                </a:solidFill>
              </a:rPr>
              <a:t>e.g.</a:t>
            </a:r>
            <a:r>
              <a:rPr lang="en-US" i="1" dirty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items in our example</a:t>
            </a:r>
            <a:r>
              <a:rPr lang="en-US" i="1" dirty="0">
                <a:solidFill>
                  <a:srgbClr val="000000"/>
                </a:solidFill>
              </a:rPr>
              <a:t>) is </a:t>
            </a:r>
            <a:r>
              <a:rPr lang="en-US" i="1" dirty="0"/>
              <a:t>fixed</a:t>
            </a:r>
            <a:r>
              <a:rPr lang="en-US" dirty="0">
                <a:solidFill>
                  <a:srgbClr val="000000"/>
                </a:solidFill>
              </a:rPr>
              <a:t> and each person has one item response to each item, the </a:t>
            </a:r>
            <a:r>
              <a:rPr lang="en-US" dirty="0" smtClean="0">
                <a:solidFill>
                  <a:srgbClr val="000000"/>
                </a:solidFill>
              </a:rPr>
              <a:t>G-coefficient </a:t>
            </a:r>
            <a:r>
              <a:rPr lang="en-US" dirty="0">
                <a:solidFill>
                  <a:srgbClr val="000000"/>
                </a:solidFill>
              </a:rPr>
              <a:t>is analogous to the reliability coefficient derived in CTT.</a:t>
            </a:r>
            <a:endParaRPr lang="en-US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555459" y="943494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371599" y="2514599"/>
            <a:ext cx="10268663" cy="748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721047" y="7977673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685799" y="1738743"/>
            <a:ext cx="955122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685799" y="2310243"/>
            <a:ext cx="955122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375388" y="3495730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1375388" y="4118030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345658" y="3703720"/>
            <a:ext cx="963321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2585673" y="7779602"/>
            <a:ext cx="9697687" cy="52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240015" y="3472631"/>
            <a:ext cx="920519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1240015" y="4075881"/>
            <a:ext cx="920519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759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851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2">
                    <a:lumMod val="10000"/>
                  </a:schemeClr>
                </a:solidFill>
              </a:rPr>
              <a:t>G-Coefficient: Design 1</a:t>
            </a:r>
            <a:endParaRPr lang="en-US" sz="3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1532" y="1371600"/>
            <a:ext cx="8229600" cy="5029200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In CTT, under the assumption of </a:t>
            </a:r>
            <a:r>
              <a:rPr lang="en-US" sz="2800" i="1" dirty="0"/>
              <a:t>strictly parallel</a:t>
            </a:r>
            <a:r>
              <a:rPr lang="en-US" sz="2800" b="1" i="1" dirty="0"/>
              <a:t> </a:t>
            </a:r>
            <a:r>
              <a:rPr lang="en-US" sz="2800" i="1" dirty="0"/>
              <a:t>tests</a:t>
            </a:r>
            <a:r>
              <a:rPr lang="en-US" sz="2800" b="1" dirty="0">
                <a:solidFill>
                  <a:srgbClr val="000000"/>
                </a:solidFill>
              </a:rPr>
              <a:t>, </a:t>
            </a:r>
            <a:r>
              <a:rPr lang="en-US" sz="2800" dirty="0">
                <a:solidFill>
                  <a:srgbClr val="000000"/>
                </a:solidFill>
              </a:rPr>
              <a:t>recall that </a:t>
            </a:r>
            <a:r>
              <a:rPr lang="en-US" sz="2800" i="1" dirty="0"/>
              <a:t>item </a:t>
            </a:r>
            <a:r>
              <a:rPr lang="en-US" sz="2800" i="1" dirty="0" smtClean="0"/>
              <a:t>means and variances </a:t>
            </a:r>
            <a:r>
              <a:rPr lang="en-US" sz="2800" dirty="0" smtClean="0">
                <a:solidFill>
                  <a:srgbClr val="000000"/>
                </a:solidFill>
              </a:rPr>
              <a:t>are </a:t>
            </a:r>
            <a:r>
              <a:rPr lang="en-US" sz="2800" dirty="0">
                <a:solidFill>
                  <a:srgbClr val="000000"/>
                </a:solidFill>
              </a:rPr>
              <a:t>equal for two parallel </a:t>
            </a:r>
            <a:r>
              <a:rPr lang="en-US" sz="2800" dirty="0" smtClean="0">
                <a:solidFill>
                  <a:srgbClr val="000000"/>
                </a:solidFill>
              </a:rPr>
              <a:t>tests.</a:t>
            </a:r>
          </a:p>
          <a:p>
            <a:r>
              <a:rPr lang="en-US" sz="2800" dirty="0" smtClean="0">
                <a:solidFill>
                  <a:srgbClr val="000000"/>
                </a:solidFill>
              </a:rPr>
              <a:t>In </a:t>
            </a:r>
            <a:r>
              <a:rPr lang="en-US" sz="2800" dirty="0">
                <a:solidFill>
                  <a:srgbClr val="000000"/>
                </a:solidFill>
              </a:rPr>
              <a:t>the </a:t>
            </a:r>
            <a:r>
              <a:rPr lang="en-US" sz="2800" dirty="0" smtClean="0">
                <a:solidFill>
                  <a:srgbClr val="000000"/>
                </a:solidFill>
              </a:rPr>
              <a:t>language </a:t>
            </a:r>
            <a:r>
              <a:rPr lang="en-US" sz="2800" dirty="0">
                <a:solidFill>
                  <a:srgbClr val="000000"/>
                </a:solidFill>
              </a:rPr>
              <a:t>of Generalizability theory, the result of this assumption means that the </a:t>
            </a:r>
            <a:r>
              <a:rPr lang="en-US" sz="2800" i="1" dirty="0"/>
              <a:t>item effect </a:t>
            </a:r>
            <a:r>
              <a:rPr lang="en-US" sz="2800" dirty="0">
                <a:solidFill>
                  <a:srgbClr val="000000"/>
                </a:solidFill>
              </a:rPr>
              <a:t>or </a:t>
            </a:r>
            <a:r>
              <a:rPr lang="en-US" sz="2800" i="1" dirty="0"/>
              <a:t>variance component is zero</a:t>
            </a:r>
            <a:r>
              <a:rPr lang="en-US" sz="2800" dirty="0">
                <a:solidFill>
                  <a:srgbClr val="000000"/>
                </a:solidFill>
              </a:rPr>
              <a:t>. </a:t>
            </a:r>
            <a:endParaRPr lang="en-US" sz="2800" dirty="0" smtClean="0">
              <a:solidFill>
                <a:srgbClr val="000000"/>
              </a:solidFill>
            </a:endParaRPr>
          </a:p>
          <a:p>
            <a:r>
              <a:rPr lang="en-US" sz="2800" i="1" dirty="0" smtClean="0"/>
              <a:t>Since </a:t>
            </a:r>
            <a:r>
              <a:rPr lang="en-US" sz="2800" i="1" dirty="0"/>
              <a:t>the item effect is zero under the strictly parallel assumptions of CTT the analysis resolves to the individual differences among persons.</a:t>
            </a:r>
            <a:r>
              <a:rPr lang="en-US" sz="2800" dirty="0"/>
              <a:t> </a:t>
            </a:r>
            <a:endParaRPr lang="en-US" sz="2800" dirty="0" smtClean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555459" y="943494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371599" y="2514599"/>
            <a:ext cx="10268663" cy="748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721047" y="7977673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685799" y="1738743"/>
            <a:ext cx="955122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685799" y="2310243"/>
            <a:ext cx="955122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375388" y="3495730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1375388" y="4118030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345658" y="3703720"/>
            <a:ext cx="963321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2585673" y="7779602"/>
            <a:ext cx="9697687" cy="52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240015" y="3472631"/>
            <a:ext cx="920519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1240015" y="4075881"/>
            <a:ext cx="920519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937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851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2">
                    <a:lumMod val="10000"/>
                  </a:schemeClr>
                </a:solidFill>
              </a:rPr>
              <a:t>G-Coefficient: Design 1</a:t>
            </a:r>
            <a:endParaRPr lang="en-US" sz="3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1532" y="1371600"/>
            <a:ext cx="8229600" cy="5029200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Finally</a:t>
            </a:r>
            <a:r>
              <a:rPr lang="en-US" sz="2800" dirty="0">
                <a:solidFill>
                  <a:srgbClr val="000000"/>
                </a:solidFill>
              </a:rPr>
              <a:t>, since items are considered of equal difficulty, in the right hand side of the denominator </a:t>
            </a:r>
            <a:r>
              <a:rPr lang="en-US" sz="2800" dirty="0" smtClean="0">
                <a:solidFill>
                  <a:srgbClr val="000000"/>
                </a:solidFill>
              </a:rPr>
              <a:t>(in the equation below) </a:t>
            </a:r>
            <a:r>
              <a:rPr lang="en-US" sz="2800" dirty="0">
                <a:solidFill>
                  <a:srgbClr val="000000"/>
                </a:solidFill>
              </a:rPr>
              <a:t>the error (.389) is divided or averaged by the number of </a:t>
            </a:r>
            <a:r>
              <a:rPr lang="en-US" sz="2800" dirty="0" smtClean="0">
                <a:solidFill>
                  <a:srgbClr val="000000"/>
                </a:solidFill>
              </a:rPr>
              <a:t>items</a:t>
            </a:r>
          </a:p>
          <a:p>
            <a:pPr marL="0" indent="0">
              <a:buNone/>
            </a:pP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555459" y="943494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371599" y="2514599"/>
            <a:ext cx="10268663" cy="748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721047" y="7977673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685799" y="1738743"/>
            <a:ext cx="955122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685799" y="2310243"/>
            <a:ext cx="955122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375388" y="3495730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1375388" y="4118030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345658" y="3703720"/>
            <a:ext cx="963321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2585673" y="7779602"/>
            <a:ext cx="9697687" cy="52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240015" y="3472631"/>
            <a:ext cx="920519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1240015" y="4075881"/>
            <a:ext cx="920519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838199" y="3680656"/>
            <a:ext cx="1059872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2168241"/>
              </p:ext>
            </p:extLst>
          </p:nvPr>
        </p:nvGraphicFramePr>
        <p:xfrm>
          <a:off x="838199" y="3680656"/>
          <a:ext cx="5286295" cy="10437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0" name="Equation" r:id="rId4" imgW="3492500" imgH="685800" progId="Equation.DSMT4">
                  <p:embed/>
                </p:oleObj>
              </mc:Choice>
              <mc:Fallback>
                <p:oleObj name="Equation" r:id="rId4" imgW="3492500" imgH="6858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199" y="3680656"/>
                        <a:ext cx="5286295" cy="104374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838199" y="4563306"/>
            <a:ext cx="1059872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8981085"/>
              </p:ext>
            </p:extLst>
          </p:nvPr>
        </p:nvGraphicFramePr>
        <p:xfrm>
          <a:off x="762000" y="4764620"/>
          <a:ext cx="5956300" cy="2103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1" name="Document" r:id="rId6" imgW="5956042" imgH="2103682" progId="Word.Document.12">
                  <p:embed/>
                </p:oleObj>
              </mc:Choice>
              <mc:Fallback>
                <p:oleObj name="Document" r:id="rId6" imgW="5956042" imgH="21036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62000" y="4764620"/>
                        <a:ext cx="5956300" cy="21034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50524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851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2">
                    <a:lumMod val="10000"/>
                  </a:schemeClr>
                </a:solidFill>
              </a:rPr>
              <a:t>G-Study: Design 2</a:t>
            </a:r>
            <a:endParaRPr lang="en-US" sz="3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1532" y="1371600"/>
            <a:ext cx="8229600" cy="5029200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In Design 2, the example research design again involves conducting a G-study and using the results to plan a D-study. </a:t>
            </a:r>
            <a:endParaRPr lang="en-US" sz="2800" dirty="0" smtClean="0">
              <a:solidFill>
                <a:srgbClr val="000000"/>
              </a:solidFill>
            </a:endParaRPr>
          </a:p>
          <a:p>
            <a:r>
              <a:rPr lang="en-US" sz="2800" dirty="0">
                <a:solidFill>
                  <a:srgbClr val="000000"/>
                </a:solidFill>
              </a:rPr>
              <a:t>Design 2 is highly versatile because we can use the variance components estimated form ANOVA to plan a variety of D-study scenarios where </a:t>
            </a:r>
            <a:r>
              <a:rPr lang="en-US" sz="2800" i="1" dirty="0"/>
              <a:t>ratings</a:t>
            </a:r>
            <a:r>
              <a:rPr lang="en-US" sz="2800" dirty="0">
                <a:solidFill>
                  <a:srgbClr val="000000"/>
                </a:solidFill>
              </a:rPr>
              <a:t> are used</a:t>
            </a:r>
            <a:r>
              <a:rPr lang="en-US" sz="2800" dirty="0" smtClean="0">
                <a:solidFill>
                  <a:srgbClr val="000000"/>
                </a:solidFill>
              </a:rPr>
              <a:t>.</a:t>
            </a:r>
          </a:p>
          <a:p>
            <a:r>
              <a:rPr lang="en-US" sz="2800" dirty="0">
                <a:solidFill>
                  <a:srgbClr val="000000"/>
                </a:solidFill>
              </a:rPr>
              <a:t>Our example for design 2 is based on </a:t>
            </a:r>
            <a:r>
              <a:rPr lang="en-US" sz="2800" i="1" dirty="0"/>
              <a:t>ratings of person performance </a:t>
            </a:r>
            <a:r>
              <a:rPr lang="en-US" sz="2800" dirty="0">
                <a:solidFill>
                  <a:srgbClr val="000000"/>
                </a:solidFill>
              </a:rPr>
              <a:t>on an item from subtest 2 on the </a:t>
            </a:r>
            <a:r>
              <a:rPr lang="en-US" sz="2800" i="1" dirty="0"/>
              <a:t>auditory component of short-term memory</a:t>
            </a:r>
            <a:r>
              <a:rPr lang="en-US" sz="2800" dirty="0">
                <a:solidFill>
                  <a:srgbClr val="000000"/>
                </a:solidFill>
              </a:rPr>
              <a:t>.</a:t>
            </a:r>
            <a:endParaRPr 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555459" y="943494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371599" y="2514599"/>
            <a:ext cx="10268663" cy="748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721047" y="7977673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685799" y="1738743"/>
            <a:ext cx="955122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685799" y="2310243"/>
            <a:ext cx="955122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375388" y="3495730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1375388" y="4118030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345658" y="3703720"/>
            <a:ext cx="963321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2585673" y="7779602"/>
            <a:ext cx="9697687" cy="52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240015" y="3472631"/>
            <a:ext cx="920519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1240015" y="4075881"/>
            <a:ext cx="920519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611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851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2">
                    <a:lumMod val="10000"/>
                  </a:schemeClr>
                </a:solidFill>
              </a:rPr>
              <a:t>G-Study: Design 2</a:t>
            </a:r>
            <a:endParaRPr lang="en-US" sz="3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1532" y="1371600"/>
            <a:ext cx="8229600" cy="5029200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T</a:t>
            </a:r>
            <a:r>
              <a:rPr lang="en-US" sz="2800" dirty="0" smtClean="0">
                <a:solidFill>
                  <a:srgbClr val="000000"/>
                </a:solidFill>
              </a:rPr>
              <a:t>here </a:t>
            </a:r>
            <a:r>
              <a:rPr lang="en-US" sz="2800" dirty="0">
                <a:solidFill>
                  <a:srgbClr val="000000"/>
                </a:solidFill>
              </a:rPr>
              <a:t>are 3 </a:t>
            </a:r>
            <a:r>
              <a:rPr lang="en-US" sz="2800" i="1" dirty="0"/>
              <a:t>different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i="1" dirty="0"/>
              <a:t>observers</a:t>
            </a:r>
            <a:r>
              <a:rPr lang="en-US" sz="2800" dirty="0">
                <a:solidFill>
                  <a:srgbClr val="000000"/>
                </a:solidFill>
              </a:rPr>
              <a:t> (</a:t>
            </a:r>
            <a:r>
              <a:rPr lang="en-US" sz="2800" i="1" dirty="0"/>
              <a:t>raters</a:t>
            </a:r>
            <a:r>
              <a:rPr lang="en-US" sz="2800" dirty="0">
                <a:solidFill>
                  <a:srgbClr val="000000"/>
                </a:solidFill>
              </a:rPr>
              <a:t>) providing ratings on each of the 20 persons for </a:t>
            </a:r>
            <a:r>
              <a:rPr lang="en-US" sz="2800" i="1" dirty="0"/>
              <a:t>item number one</a:t>
            </a:r>
            <a:r>
              <a:rPr lang="en-US" sz="2800" dirty="0">
                <a:solidFill>
                  <a:srgbClr val="000000"/>
                </a:solidFill>
              </a:rPr>
              <a:t>. </a:t>
            </a:r>
            <a:endParaRPr lang="en-US" sz="2800" dirty="0" smtClean="0">
              <a:solidFill>
                <a:srgbClr val="000000"/>
              </a:solidFill>
            </a:endParaRPr>
          </a:p>
          <a:p>
            <a:r>
              <a:rPr lang="en-US" sz="2800" dirty="0" smtClean="0">
                <a:solidFill>
                  <a:srgbClr val="000000"/>
                </a:solidFill>
              </a:rPr>
              <a:t>Notice </a:t>
            </a:r>
            <a:r>
              <a:rPr lang="en-US" sz="2800" dirty="0">
                <a:solidFill>
                  <a:srgbClr val="000000"/>
                </a:solidFill>
              </a:rPr>
              <a:t>that this is a </a:t>
            </a:r>
            <a:r>
              <a:rPr lang="en-US" sz="2800" i="1" dirty="0"/>
              <a:t>crossed</a:t>
            </a:r>
            <a:r>
              <a:rPr lang="en-US" sz="2800" dirty="0">
                <a:solidFill>
                  <a:srgbClr val="000000"/>
                </a:solidFill>
              </a:rPr>
              <a:t> design because </a:t>
            </a:r>
            <a:r>
              <a:rPr lang="en-US" sz="2800" i="1" dirty="0"/>
              <a:t>all persons are rated by all raters</a:t>
            </a:r>
            <a:r>
              <a:rPr lang="en-US" sz="2800" dirty="0">
                <a:solidFill>
                  <a:srgbClr val="000000"/>
                </a:solidFill>
              </a:rPr>
              <a:t>. </a:t>
            </a:r>
            <a:endParaRPr lang="en-US" sz="2800" dirty="0" smtClean="0">
              <a:solidFill>
                <a:srgbClr val="000000"/>
              </a:solidFill>
            </a:endParaRPr>
          </a:p>
          <a:p>
            <a:r>
              <a:rPr lang="en-US" sz="2800" dirty="0" smtClean="0">
                <a:solidFill>
                  <a:srgbClr val="000000"/>
                </a:solidFill>
              </a:rPr>
              <a:t>The </a:t>
            </a:r>
            <a:r>
              <a:rPr lang="en-US" sz="2800" dirty="0">
                <a:solidFill>
                  <a:srgbClr val="000000"/>
                </a:solidFill>
              </a:rPr>
              <a:t>ratings are based on a 10-point scale with 1=low to 10=high. </a:t>
            </a:r>
            <a:endParaRPr lang="en-US" sz="2800" dirty="0" smtClean="0">
              <a:solidFill>
                <a:srgbClr val="000000"/>
              </a:solidFill>
            </a:endParaRPr>
          </a:p>
          <a:p>
            <a:r>
              <a:rPr lang="en-US" sz="2800" dirty="0" smtClean="0">
                <a:solidFill>
                  <a:srgbClr val="000000"/>
                </a:solidFill>
              </a:rPr>
              <a:t>The </a:t>
            </a:r>
            <a:r>
              <a:rPr lang="en-US" sz="2800" dirty="0">
                <a:solidFill>
                  <a:srgbClr val="000000"/>
                </a:solidFill>
              </a:rPr>
              <a:t>ANOVA is used to estimate the necessary statistics for estimating the variance components in the G- and D-studies.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555459" y="943494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371599" y="2514599"/>
            <a:ext cx="10268663" cy="748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721047" y="7977673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685799" y="1738743"/>
            <a:ext cx="955122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685799" y="2310243"/>
            <a:ext cx="955122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375388" y="3495730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1375388" y="4118030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345658" y="3703720"/>
            <a:ext cx="963321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2585673" y="7779602"/>
            <a:ext cx="9697687" cy="52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240015" y="3472631"/>
            <a:ext cx="920519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1240015" y="4075881"/>
            <a:ext cx="920519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2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851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2">
                    <a:lumMod val="10000"/>
                  </a:schemeClr>
                </a:solidFill>
              </a:rPr>
              <a:t>G-Study: Design 2 Data</a:t>
            </a:r>
            <a:endParaRPr lang="en-US" sz="3600" dirty="0">
              <a:solidFill>
                <a:schemeClr val="bg2">
                  <a:lumMod val="10000"/>
                </a:scheme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971675" y="1465961"/>
          <a:ext cx="5130800" cy="4840478"/>
        </p:xfrm>
        <a:graphic>
          <a:graphicData uri="http://schemas.openxmlformats.org/drawingml/2006/table">
            <a:tbl>
              <a:tblPr firstRow="1" firstCol="1" bandRow="1"/>
              <a:tblGrid>
                <a:gridCol w="863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1968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person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item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rater 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rater 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rater 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1100" i="1" baseline="-25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pI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2.33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0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mean rating for 3 raters for each person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6.33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2.67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5.33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4.33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4.67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6.33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5.33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3.67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4.67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4.33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Average (</a:t>
                      </a:r>
                      <a:r>
                        <a:rPr lang="en-US" sz="11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X</a:t>
                      </a:r>
                      <a:r>
                        <a:rPr lang="en-US" sz="1100" i="1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Pi</a:t>
                      </a: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5.45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3.45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4.75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4.55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(X</a:t>
                      </a:r>
                      <a:r>
                        <a:rPr lang="en-US" sz="1100" i="1" baseline="-25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pI</a:t>
                      </a:r>
                      <a:r>
                        <a:rPr lang="en-US" sz="11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4650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mean ratings for 20 persons for each rater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Grand mean for ratings and persons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555459" y="943494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371599" y="2514599"/>
            <a:ext cx="10268663" cy="748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721047" y="7977673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685799" y="1738743"/>
            <a:ext cx="955122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685799" y="2310243"/>
            <a:ext cx="955122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375388" y="3495730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1375388" y="4118030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345658" y="3703720"/>
            <a:ext cx="963321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2585673" y="7779602"/>
            <a:ext cx="9697687" cy="52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240015" y="3472631"/>
            <a:ext cx="920519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1240015" y="4075881"/>
            <a:ext cx="920519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955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G-theory vs. Classical Test Theory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defRPr/>
            </a:pPr>
            <a:r>
              <a:rPr lang="en-US" sz="3000" dirty="0">
                <a:solidFill>
                  <a:srgbClr val="000000"/>
                </a:solidFill>
              </a:rPr>
              <a:t>Typically, this type of measurement involves </a:t>
            </a:r>
            <a:r>
              <a:rPr lang="en-US" sz="3000" i="1" dirty="0"/>
              <a:t>multiple raters </a:t>
            </a:r>
            <a:r>
              <a:rPr lang="en-US" sz="3000" dirty="0">
                <a:solidFill>
                  <a:srgbClr val="000000"/>
                </a:solidFill>
              </a:rPr>
              <a:t>on </a:t>
            </a:r>
            <a:r>
              <a:rPr lang="en-US" sz="3000" dirty="0" smtClean="0">
                <a:solidFill>
                  <a:srgbClr val="000000"/>
                </a:solidFill>
              </a:rPr>
              <a:t>a single </a:t>
            </a:r>
            <a:r>
              <a:rPr lang="en-US" sz="3000" dirty="0">
                <a:solidFill>
                  <a:srgbClr val="000000"/>
                </a:solidFill>
              </a:rPr>
              <a:t>task or multiple tasks. </a:t>
            </a:r>
            <a:endParaRPr lang="en-US" sz="3000" dirty="0" smtClean="0">
              <a:solidFill>
                <a:srgbClr val="000000"/>
              </a:solidFill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-US" sz="3000" dirty="0" smtClean="0">
                <a:solidFill>
                  <a:srgbClr val="000000"/>
                </a:solidFill>
              </a:rPr>
              <a:t>As </a:t>
            </a:r>
            <a:r>
              <a:rPr lang="en-US" sz="3000" dirty="0">
                <a:solidFill>
                  <a:srgbClr val="000000"/>
                </a:solidFill>
              </a:rPr>
              <a:t>an example, consider the case where test items are used to assess </a:t>
            </a:r>
            <a:r>
              <a:rPr lang="en-US" sz="3000" i="1" dirty="0"/>
              <a:t>level of performance </a:t>
            </a:r>
            <a:r>
              <a:rPr lang="en-US" sz="3000" dirty="0">
                <a:solidFill>
                  <a:srgbClr val="000000"/>
                </a:solidFill>
              </a:rPr>
              <a:t>on a written or </a:t>
            </a:r>
            <a:r>
              <a:rPr lang="en-US" sz="3000" dirty="0" smtClean="0">
                <a:solidFill>
                  <a:srgbClr val="000000"/>
                </a:solidFill>
              </a:rPr>
              <a:t>a </a:t>
            </a:r>
            <a:r>
              <a:rPr lang="en-US" sz="3000" i="1" dirty="0" smtClean="0"/>
              <a:t>constructed </a:t>
            </a:r>
            <a:r>
              <a:rPr lang="en-US" sz="3000" i="1" dirty="0"/>
              <a:t>response </a:t>
            </a:r>
            <a:r>
              <a:rPr lang="en-US" sz="3000" dirty="0">
                <a:solidFill>
                  <a:srgbClr val="000000"/>
                </a:solidFill>
              </a:rPr>
              <a:t>is assessed using a quality-based </a:t>
            </a:r>
            <a:r>
              <a:rPr lang="en-US" sz="3000" i="1" dirty="0"/>
              <a:t>rating scale</a:t>
            </a:r>
            <a:r>
              <a:rPr lang="en-US" sz="3000" dirty="0">
                <a:solidFill>
                  <a:srgbClr val="000000"/>
                </a:solidFill>
              </a:rPr>
              <a:t>. </a:t>
            </a:r>
            <a:endParaRPr lang="en-US" sz="3000" dirty="0" smtClean="0">
              <a:solidFill>
                <a:srgbClr val="000000"/>
              </a:solidFill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endParaRPr lang="en-US" sz="300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-US" sz="3000" dirty="0" smtClean="0">
                <a:solidFill>
                  <a:srgbClr val="000000"/>
                </a:solidFill>
              </a:rPr>
              <a:t>In </a:t>
            </a:r>
            <a:r>
              <a:rPr lang="en-US" sz="3000" dirty="0">
                <a:solidFill>
                  <a:srgbClr val="000000"/>
                </a:solidFill>
              </a:rPr>
              <a:t>this case, it is the quality of the written response that is being assessed. </a:t>
            </a:r>
            <a:endParaRPr lang="en-US" sz="3000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067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851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2">
                    <a:lumMod val="10000"/>
                  </a:schemeClr>
                </a:solidFill>
              </a:rPr>
              <a:t>G-Study: Design 2</a:t>
            </a:r>
            <a:endParaRPr lang="en-US" sz="3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1532" y="1371600"/>
            <a:ext cx="8229600" cy="5029200"/>
          </a:xfrm>
        </p:spPr>
        <p:txBody>
          <a:bodyPr>
            <a:noAutofit/>
          </a:bodyPr>
          <a:lstStyle/>
          <a:p>
            <a:r>
              <a:rPr lang="en-US" sz="2800" dirty="0"/>
              <a:t>The variance components we need from the data in </a:t>
            </a:r>
            <a:r>
              <a:rPr lang="en-US" sz="2800" dirty="0" smtClean="0"/>
              <a:t>this </a:t>
            </a:r>
            <a:r>
              <a:rPr lang="en-US" sz="2800" dirty="0"/>
              <a:t>analysis are:</a:t>
            </a:r>
          </a:p>
          <a:p>
            <a:pPr marL="0" indent="0">
              <a:buNone/>
            </a:pP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555459" y="943494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371599" y="2514599"/>
            <a:ext cx="10268663" cy="748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721047" y="7977673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685799" y="1738743"/>
            <a:ext cx="955122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685799" y="2310243"/>
            <a:ext cx="955122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375388" y="3495730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1375388" y="4118030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345658" y="3703720"/>
            <a:ext cx="963321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2585673" y="7779602"/>
            <a:ext cx="9697687" cy="52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240015" y="3472631"/>
            <a:ext cx="920519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1240015" y="4075881"/>
            <a:ext cx="920519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590" y="2550518"/>
            <a:ext cx="6197010" cy="2707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315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851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2">
                    <a:lumMod val="10000"/>
                  </a:schemeClr>
                </a:solidFill>
              </a:rPr>
              <a:t>G-Study: Design 2</a:t>
            </a:r>
            <a:endParaRPr lang="en-US" sz="3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1532" y="1371600"/>
            <a:ext cx="8229600" cy="5029200"/>
          </a:xfrm>
        </p:spPr>
        <p:txBody>
          <a:bodyPr>
            <a:noAutofit/>
          </a:bodyPr>
          <a:lstStyle/>
          <a:p>
            <a:r>
              <a:rPr lang="en-US" sz="2800" dirty="0"/>
              <a:t>The following SPSS program provides the mean square statistics we need for calculating the variance components. </a:t>
            </a:r>
            <a:endParaRPr lang="en-US" sz="2800" dirty="0" smtClean="0"/>
          </a:p>
          <a:p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555459" y="943494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371599" y="2514599"/>
            <a:ext cx="10268663" cy="748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721047" y="7977673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685799" y="1738743"/>
            <a:ext cx="955122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685799" y="2310243"/>
            <a:ext cx="955122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375388" y="3495730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1375388" y="4118030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345658" y="3703720"/>
            <a:ext cx="963321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2585673" y="7779602"/>
            <a:ext cx="9697687" cy="52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240015" y="3472631"/>
            <a:ext cx="920519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1240015" y="4075881"/>
            <a:ext cx="920519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7696" y="2884660"/>
            <a:ext cx="5944872" cy="221644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3197" y="4568284"/>
            <a:ext cx="4227120" cy="202583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00825" y="4345953"/>
            <a:ext cx="5944872" cy="314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656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851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2">
                    <a:lumMod val="10000"/>
                  </a:schemeClr>
                </a:solidFill>
              </a:rPr>
              <a:t>G-Study: Design 2</a:t>
            </a:r>
            <a:endParaRPr lang="en-US" sz="3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1532" y="1371600"/>
            <a:ext cx="8229600" cy="5029200"/>
          </a:xfrm>
        </p:spPr>
        <p:txBody>
          <a:bodyPr>
            <a:noAutofit/>
          </a:bodyPr>
          <a:lstStyle/>
          <a:p>
            <a:r>
              <a:rPr lang="en-US" sz="2800" dirty="0"/>
              <a:t>The following SPSS program provides the mean square statistics we need for calculating the variance components. </a:t>
            </a:r>
            <a:endParaRPr lang="en-US" sz="2800" dirty="0" smtClean="0"/>
          </a:p>
          <a:p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555459" y="943494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371599" y="2514599"/>
            <a:ext cx="10268663" cy="748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721047" y="7977673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685799" y="1738743"/>
            <a:ext cx="955122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685799" y="2310243"/>
            <a:ext cx="955122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375388" y="3495730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1375388" y="4118030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345658" y="3703720"/>
            <a:ext cx="963321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2585673" y="7779602"/>
            <a:ext cx="9697687" cy="52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240015" y="3472631"/>
            <a:ext cx="920519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1240015" y="4075881"/>
            <a:ext cx="920519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7696" y="2884660"/>
            <a:ext cx="5944872" cy="221644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00825" y="4345953"/>
            <a:ext cx="5944872" cy="314021"/>
          </a:xfrm>
          <a:prstGeom prst="rect">
            <a:avLst/>
          </a:prstGeom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0468490"/>
              </p:ext>
            </p:extLst>
          </p:nvPr>
        </p:nvGraphicFramePr>
        <p:xfrm>
          <a:off x="4189397" y="4625792"/>
          <a:ext cx="5956300" cy="202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4" name="Document" r:id="rId6" imgW="5956042" imgH="2024502" progId="Word.Document.12">
                  <p:embed/>
                </p:oleObj>
              </mc:Choice>
              <mc:Fallback>
                <p:oleObj name="Document" r:id="rId6" imgW="5956042" imgH="202450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189397" y="4625792"/>
                        <a:ext cx="5956300" cy="2024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7532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851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2">
                    <a:lumMod val="10000"/>
                  </a:schemeClr>
                </a:solidFill>
              </a:rPr>
              <a:t>G-Study: Design 2</a:t>
            </a:r>
            <a:endParaRPr lang="en-US" sz="3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1532" y="1371600"/>
            <a:ext cx="8229600" cy="5029200"/>
          </a:xfrm>
        </p:spPr>
        <p:txBody>
          <a:bodyPr>
            <a:noAutofit/>
          </a:bodyPr>
          <a:lstStyle/>
          <a:p>
            <a:r>
              <a:rPr lang="en-US" sz="2400" dirty="0"/>
              <a:t>Next, the variance components are calculated using Mean Squares </a:t>
            </a:r>
            <a:r>
              <a:rPr lang="en-US" sz="2400" dirty="0" smtClean="0"/>
              <a:t>(MS) from </a:t>
            </a:r>
            <a:r>
              <a:rPr lang="en-US" sz="2400" dirty="0"/>
              <a:t>the ANOVA results. </a:t>
            </a:r>
            <a:endParaRPr lang="en-US" sz="2400" dirty="0" smtClean="0"/>
          </a:p>
          <a:p>
            <a:r>
              <a:rPr lang="en-US" sz="2400" dirty="0" smtClean="0"/>
              <a:t>The </a:t>
            </a:r>
            <a:r>
              <a:rPr lang="en-US" sz="2400" dirty="0"/>
              <a:t>variance component estimate for persons is provided in </a:t>
            </a:r>
            <a:r>
              <a:rPr lang="en-US" sz="2400" dirty="0" smtClean="0"/>
              <a:t>the first equation and </a:t>
            </a:r>
            <a:r>
              <a:rPr lang="en-US" sz="2400" dirty="0"/>
              <a:t>for raters </a:t>
            </a:r>
            <a:r>
              <a:rPr lang="en-US" sz="2400" dirty="0" smtClean="0"/>
              <a:t>in the second.</a:t>
            </a:r>
          </a:p>
          <a:p>
            <a:endParaRPr lang="en-US" sz="2400" dirty="0">
              <a:solidFill>
                <a:srgbClr val="000000"/>
              </a:solidFill>
            </a:endParaRPr>
          </a:p>
          <a:p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555459" y="943494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371599" y="2514599"/>
            <a:ext cx="10268663" cy="748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721047" y="7977673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685799" y="1738743"/>
            <a:ext cx="955122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685799" y="2310243"/>
            <a:ext cx="955122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375388" y="3495730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1375388" y="4118030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345658" y="3703720"/>
            <a:ext cx="963321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2585673" y="7779602"/>
            <a:ext cx="9697687" cy="52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240015" y="3472631"/>
            <a:ext cx="920519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1240015" y="4075881"/>
            <a:ext cx="920519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2749272" y="2977186"/>
            <a:ext cx="10861753" cy="599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6918393"/>
              </p:ext>
            </p:extLst>
          </p:nvPr>
        </p:nvGraphicFramePr>
        <p:xfrm>
          <a:off x="838200" y="3818357"/>
          <a:ext cx="3945695" cy="5993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7" name="Equation" r:id="rId4" imgW="3009900" imgH="457200" progId="Equation.DSMT4">
                  <p:embed/>
                </p:oleObj>
              </mc:Choice>
              <mc:Fallback>
                <p:oleObj name="Equation" r:id="rId4" imgW="3009900" imgH="4572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3818357"/>
                        <a:ext cx="3945695" cy="59934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2286000" y="4827510"/>
            <a:ext cx="9863674" cy="597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1874679"/>
              </p:ext>
            </p:extLst>
          </p:nvPr>
        </p:nvGraphicFramePr>
        <p:xfrm>
          <a:off x="762000" y="5533151"/>
          <a:ext cx="4250924" cy="5811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8" name="Equation" r:id="rId6" imgW="3251200" imgH="444500" progId="Equation.DSMT4">
                  <p:embed/>
                </p:oleObj>
              </mc:Choice>
              <mc:Fallback>
                <p:oleObj name="Equation" r:id="rId6" imgW="3251200" imgH="4445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5533151"/>
                        <a:ext cx="4250924" cy="58118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2" name="Picture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86401" y="3389932"/>
            <a:ext cx="5944872" cy="33078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92887" y="4947413"/>
            <a:ext cx="5944872" cy="352131"/>
          </a:xfrm>
          <a:prstGeom prst="rect">
            <a:avLst/>
          </a:prstGeom>
        </p:spPr>
      </p:pic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6043744"/>
              </p:ext>
            </p:extLst>
          </p:nvPr>
        </p:nvGraphicFramePr>
        <p:xfrm>
          <a:off x="6406757" y="5523995"/>
          <a:ext cx="1724955" cy="3486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9" name="Equation" r:id="rId10" imgW="1193800" imgH="241300" progId="Equation.DSMT4">
                  <p:embed/>
                </p:oleObj>
              </mc:Choice>
              <mc:Fallback>
                <p:oleObj name="Equation" r:id="rId10" imgW="1193800" imgH="2413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6757" y="5523995"/>
                        <a:ext cx="1724955" cy="34866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5" name="Picture 2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019800" y="4967131"/>
            <a:ext cx="5944872" cy="33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518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851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2">
                    <a:lumMod val="10000"/>
                  </a:schemeClr>
                </a:solidFill>
              </a:rPr>
              <a:t>G-Study: Design 2</a:t>
            </a:r>
            <a:endParaRPr lang="en-US" sz="3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1532" y="1371600"/>
            <a:ext cx="8229600" cy="5029200"/>
          </a:xfrm>
        </p:spPr>
        <p:txBody>
          <a:bodyPr>
            <a:noAutofit/>
          </a:bodyPr>
          <a:lstStyle/>
          <a:p>
            <a:r>
              <a:rPr lang="en-US" sz="2800" dirty="0"/>
              <a:t>Next, the variance </a:t>
            </a:r>
            <a:r>
              <a:rPr lang="en-US" sz="2800" dirty="0" smtClean="0"/>
              <a:t>component for the residual is </a:t>
            </a:r>
          </a:p>
          <a:p>
            <a:pPr marL="0" indent="0">
              <a:buNone/>
            </a:pPr>
            <a:endParaRPr lang="en-US" sz="24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555459" y="943494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371599" y="2514599"/>
            <a:ext cx="10268663" cy="748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721047" y="7977673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685799" y="1738743"/>
            <a:ext cx="955122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685799" y="2310243"/>
            <a:ext cx="955122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375388" y="3495730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1375388" y="4118030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345658" y="3703720"/>
            <a:ext cx="963321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2585673" y="7779602"/>
            <a:ext cx="9697687" cy="52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240015" y="3472631"/>
            <a:ext cx="920519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1240015" y="4075881"/>
            <a:ext cx="920519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5334945" y="4870273"/>
            <a:ext cx="18072536" cy="1320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2286000" y="4827510"/>
            <a:ext cx="9863674" cy="597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585673" y="1859080"/>
            <a:ext cx="15214420" cy="100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3440420"/>
              </p:ext>
            </p:extLst>
          </p:nvPr>
        </p:nvGraphicFramePr>
        <p:xfrm>
          <a:off x="848761" y="2181153"/>
          <a:ext cx="2214927" cy="4476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7" name="Equation" r:id="rId4" imgW="1193800" imgH="241300" progId="Equation.DSMT4">
                  <p:embed/>
                </p:oleObj>
              </mc:Choice>
              <mc:Fallback>
                <p:oleObj name="Equation" r:id="rId4" imgW="1193800" imgH="2413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8761" y="2181153"/>
                        <a:ext cx="2214927" cy="44769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72202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851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2">
                    <a:lumMod val="10000"/>
                  </a:schemeClr>
                </a:solidFill>
              </a:rPr>
              <a:t>Using the G-Study to inform a D-Study</a:t>
            </a:r>
            <a:endParaRPr lang="en-US" sz="3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1532" y="1371600"/>
            <a:ext cx="8229600" cy="5029200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To illustrate how the generalizability coefficient obtained in our G-study can be used within a D-study, let’s assume that the raters used in our G-study are </a:t>
            </a:r>
            <a:r>
              <a:rPr lang="en-US" sz="2800" i="1" dirty="0"/>
              <a:t>representative of the raters in the universe of </a:t>
            </a:r>
            <a:r>
              <a:rPr lang="en-US" sz="2800" i="1" dirty="0" smtClean="0"/>
              <a:t>generalization</a:t>
            </a:r>
            <a:r>
              <a:rPr lang="en-US" sz="2800" i="1" dirty="0" smtClean="0">
                <a:solidFill>
                  <a:srgbClr val="000000"/>
                </a:solidFill>
              </a:rPr>
              <a:t>.</a:t>
            </a:r>
          </a:p>
          <a:p>
            <a:r>
              <a:rPr lang="en-US" sz="2800" dirty="0">
                <a:solidFill>
                  <a:srgbClr val="000000"/>
                </a:solidFill>
              </a:rPr>
              <a:t>Under this assumption, our best estimate is the average observed score variance for all the raters in the universe. </a:t>
            </a:r>
            <a:endParaRPr lang="en-US" sz="2800" dirty="0" smtClean="0">
              <a:solidFill>
                <a:srgbClr val="000000"/>
              </a:solidFill>
            </a:endParaRPr>
          </a:p>
          <a:p>
            <a:r>
              <a:rPr lang="en-US" sz="2800" dirty="0">
                <a:solidFill>
                  <a:srgbClr val="000000"/>
                </a:solidFill>
              </a:rPr>
              <a:t>Since we are willing to assume that our raters are representative of the universe of raters we can estimate the coefficient of </a:t>
            </a:r>
            <a:r>
              <a:rPr lang="en-US" sz="2800" dirty="0" smtClean="0">
                <a:solidFill>
                  <a:srgbClr val="000000"/>
                </a:solidFill>
              </a:rPr>
              <a:t>generalizability.</a:t>
            </a:r>
            <a:endParaRPr lang="en-US" sz="28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555459" y="943494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371599" y="2514599"/>
            <a:ext cx="10268663" cy="748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721047" y="7977673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685799" y="1738743"/>
            <a:ext cx="955122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685799" y="2310243"/>
            <a:ext cx="955122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375388" y="3495730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1375388" y="4118030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345658" y="3703720"/>
            <a:ext cx="963321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2585673" y="7779602"/>
            <a:ext cx="9697687" cy="52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240015" y="3472631"/>
            <a:ext cx="920519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1240015" y="4075881"/>
            <a:ext cx="920519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5334945" y="4870273"/>
            <a:ext cx="18072536" cy="1320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2286000" y="4827510"/>
            <a:ext cx="9863674" cy="597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585673" y="1859080"/>
            <a:ext cx="15214420" cy="100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556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851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2">
                    <a:lumMod val="10000"/>
                  </a:schemeClr>
                </a:solidFill>
              </a:rPr>
              <a:t>Using the G-Study to inform a D-Study</a:t>
            </a:r>
            <a:endParaRPr lang="en-US" sz="3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1532" y="1371600"/>
            <a:ext cx="8229600" cy="5029200"/>
          </a:xfrm>
        </p:spPr>
        <p:txBody>
          <a:bodyPr>
            <a:noAutofit/>
          </a:bodyPr>
          <a:lstStyle/>
          <a:p>
            <a:r>
              <a:rPr lang="en-US" sz="2800" i="1" dirty="0"/>
              <a:t>An important point here is that raters are not usually randomly sampled from all possible raters in the universe of generalization</a:t>
            </a:r>
            <a:r>
              <a:rPr lang="en-US" sz="2800" dirty="0"/>
              <a:t>; leading to one difficulty with this design. </a:t>
            </a:r>
            <a:endParaRPr lang="en-US" sz="2800" dirty="0" smtClean="0"/>
          </a:p>
          <a:p>
            <a:endParaRPr lang="en-US" sz="2800" dirty="0"/>
          </a:p>
          <a:p>
            <a:pPr marL="0" indent="0">
              <a:buNone/>
            </a:pP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555459" y="943494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371599" y="2514599"/>
            <a:ext cx="10268663" cy="748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721047" y="7977673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685799" y="1738743"/>
            <a:ext cx="955122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685799" y="2310243"/>
            <a:ext cx="955122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375388" y="3495730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1375388" y="4118030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345658" y="3703720"/>
            <a:ext cx="963321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2585673" y="7779602"/>
            <a:ext cx="9697687" cy="52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240015" y="3472631"/>
            <a:ext cx="920519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1240015" y="4075881"/>
            <a:ext cx="920519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5334945" y="4870273"/>
            <a:ext cx="18072536" cy="1320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2286000" y="4827510"/>
            <a:ext cx="9863674" cy="597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585673" y="1859080"/>
            <a:ext cx="15214420" cy="100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838200" y="2945329"/>
            <a:ext cx="11637818" cy="637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5956941"/>
              </p:ext>
            </p:extLst>
          </p:nvPr>
        </p:nvGraphicFramePr>
        <p:xfrm>
          <a:off x="838199" y="3402529"/>
          <a:ext cx="3508513" cy="6733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7" name="Equation" r:id="rId4" imgW="2514600" imgH="482600" progId="Equation.DSMT4">
                  <p:embed/>
                </p:oleObj>
              </mc:Choice>
              <mc:Fallback>
                <p:oleObj name="Equation" r:id="rId4" imgW="2514600" imgH="4826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199" y="3402529"/>
                        <a:ext cx="3508513" cy="67335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9767" y="4252979"/>
            <a:ext cx="5944872" cy="934442"/>
          </a:xfrm>
          <a:prstGeom prst="rect">
            <a:avLst/>
          </a:prstGeom>
        </p:spPr>
      </p:pic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853584" y="4887654"/>
            <a:ext cx="10814366" cy="614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1185610"/>
              </p:ext>
            </p:extLst>
          </p:nvPr>
        </p:nvGraphicFramePr>
        <p:xfrm>
          <a:off x="853584" y="5344853"/>
          <a:ext cx="3412755" cy="6549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8" name="Equation" r:id="rId7" imgW="2514600" imgH="482600" progId="Equation.DSMT4">
                  <p:embed/>
                </p:oleObj>
              </mc:Choice>
              <mc:Fallback>
                <p:oleObj name="Equation" r:id="rId7" imgW="2514600" imgH="4826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3584" y="5344853"/>
                        <a:ext cx="3412755" cy="65497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4" name="Picture 2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3042" y="6070605"/>
            <a:ext cx="5756358" cy="532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38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851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2">
                    <a:lumMod val="10000"/>
                  </a:schemeClr>
                </a:solidFill>
              </a:rPr>
              <a:t>Using the G-Study to inform a D-Study</a:t>
            </a:r>
            <a:endParaRPr lang="en-US" sz="3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1532" y="1371600"/>
            <a:ext cx="8229600" cy="5029200"/>
          </a:xfrm>
        </p:spPr>
        <p:txBody>
          <a:bodyPr>
            <a:noAutofit/>
          </a:bodyPr>
          <a:lstStyle/>
          <a:p>
            <a:r>
              <a:rPr lang="en-US" sz="2400" dirty="0"/>
              <a:t>In G-theory studies the proportion of variance provides a measure of effect size that is comparable across studies. The proportion of variance is reported for each facet in a study. For example, the proportion of variance for persons is</a:t>
            </a:r>
          </a:p>
          <a:p>
            <a:pPr marL="0" indent="0">
              <a:buNone/>
            </a:pP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555459" y="943494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371599" y="2514599"/>
            <a:ext cx="10268663" cy="748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721047" y="7977673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685799" y="1738743"/>
            <a:ext cx="955122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685799" y="2310243"/>
            <a:ext cx="955122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2231137" y="6702930"/>
            <a:ext cx="10604646" cy="52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1375388" y="4118030"/>
            <a:ext cx="100627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345658" y="3703720"/>
            <a:ext cx="963321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2585673" y="7779602"/>
            <a:ext cx="9697687" cy="52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240015" y="3472631"/>
            <a:ext cx="920519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1240015" y="4075881"/>
            <a:ext cx="920519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5334945" y="4870273"/>
            <a:ext cx="18072536" cy="1320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2286000" y="4827510"/>
            <a:ext cx="9863674" cy="597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585673" y="1859080"/>
            <a:ext cx="15214420" cy="100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838200" y="2945329"/>
            <a:ext cx="11637818" cy="637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853584" y="4887654"/>
            <a:ext cx="10814366" cy="614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" name="Rectangle 2"/>
          <p:cNvSpPr>
            <a:spLocks noChangeArrowheads="1"/>
          </p:cNvSpPr>
          <p:nvPr/>
        </p:nvSpPr>
        <p:spPr bwMode="auto">
          <a:xfrm>
            <a:off x="855749" y="3207199"/>
            <a:ext cx="963643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2459054"/>
              </p:ext>
            </p:extLst>
          </p:nvPr>
        </p:nvGraphicFramePr>
        <p:xfrm>
          <a:off x="855749" y="3207199"/>
          <a:ext cx="6094826" cy="711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5" name="Equation" r:id="rId4" imgW="4165600" imgH="482600" progId="Equation.DSMT4">
                  <p:embed/>
                </p:oleObj>
              </mc:Choice>
              <mc:Fallback>
                <p:oleObj name="Equation" r:id="rId4" imgW="4165600" imgH="4826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5749" y="3207199"/>
                        <a:ext cx="6094826" cy="7110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855749" y="3829499"/>
            <a:ext cx="963643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0726" y="4095858"/>
            <a:ext cx="5944872" cy="532007"/>
          </a:xfrm>
          <a:prstGeom prst="rect">
            <a:avLst/>
          </a:prstGeom>
        </p:spPr>
      </p:pic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838199" y="4634217"/>
            <a:ext cx="1025370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5402473"/>
              </p:ext>
            </p:extLst>
          </p:nvPr>
        </p:nvGraphicFramePr>
        <p:xfrm>
          <a:off x="838199" y="4634217"/>
          <a:ext cx="6033371" cy="6955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6" name="Equation" r:id="rId7" imgW="4089400" imgH="469900" progId="Equation.DSMT4">
                  <p:embed/>
                </p:oleObj>
              </mc:Choice>
              <mc:Fallback>
                <p:oleObj name="Equation" r:id="rId7" imgW="4089400" imgH="4699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199" y="4634217"/>
                        <a:ext cx="6033371" cy="69559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Rectangle 6"/>
          <p:cNvSpPr>
            <a:spLocks noChangeArrowheads="1"/>
          </p:cNvSpPr>
          <p:nvPr/>
        </p:nvSpPr>
        <p:spPr bwMode="auto">
          <a:xfrm>
            <a:off x="764431" y="5426931"/>
            <a:ext cx="754380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1000"/>
              </a:spcAft>
            </a:pPr>
            <a:r>
              <a:rPr lang="en-US" sz="12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We see from the equation that the rater effect accounts for approximately 32% of the variability in memory score performance ratings. From this information we conclude that the rater effect is relatively small (i.e. raters account for or capture a small amount of variability among the raters). Another way of interpreting this finding is that the raters are relatively similar or consistent in their ratings. </a:t>
            </a:r>
            <a:endParaRPr lang="en-US" sz="1200" dirty="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2667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The Generalizability or G-Study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i="1" dirty="0"/>
              <a:t>Generalizability theory </a:t>
            </a:r>
            <a:r>
              <a:rPr lang="en-US" sz="2800" dirty="0">
                <a:solidFill>
                  <a:srgbClr val="000000"/>
                </a:solidFill>
              </a:rPr>
              <a:t>extends CTT (Cronbach, et al., 1972; Brennan, 2010) by providing a framework for increasing measurement precision by estimating different sources of error unique to particular testing or measurement conditions. </a:t>
            </a:r>
            <a:endParaRPr lang="en-US" sz="280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>
                <a:solidFill>
                  <a:srgbClr val="000000"/>
                </a:solidFill>
              </a:rPr>
              <a:t>The primary goal of using Generalizability theory is to provide a framework for increasing the </a:t>
            </a:r>
            <a:r>
              <a:rPr lang="en-US" sz="2800" i="1" dirty="0"/>
              <a:t>dependability</a:t>
            </a:r>
            <a:r>
              <a:rPr lang="en-US" sz="2800" dirty="0"/>
              <a:t> </a:t>
            </a:r>
            <a:r>
              <a:rPr lang="en-US" sz="2800" dirty="0">
                <a:solidFill>
                  <a:srgbClr val="000000"/>
                </a:solidFill>
              </a:rPr>
              <a:t>of measurements. </a:t>
            </a:r>
            <a:endParaRPr lang="en-US" sz="280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>
                <a:solidFill>
                  <a:srgbClr val="000000"/>
                </a:solidFill>
              </a:rPr>
              <a:t>Dependability of measurement is increased by using information acquired from a </a:t>
            </a:r>
            <a:r>
              <a:rPr lang="en-US" sz="2800" i="1" dirty="0"/>
              <a:t>generalizability study </a:t>
            </a:r>
            <a:r>
              <a:rPr lang="en-US" sz="2800" dirty="0"/>
              <a:t>(G-study) </a:t>
            </a:r>
            <a:r>
              <a:rPr lang="en-US" sz="2800" dirty="0">
                <a:solidFill>
                  <a:srgbClr val="000000"/>
                </a:solidFill>
              </a:rPr>
              <a:t>to reduce or eliminate unwanted sources of error in future measurement procedures. </a:t>
            </a:r>
            <a:endParaRPr lang="en-US" sz="3000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1273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The Decision or D-Study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dirty="0">
                <a:solidFill>
                  <a:srgbClr val="000000"/>
                </a:solidFill>
              </a:rPr>
              <a:t>Information obtained from a G-study is used to guide a </a:t>
            </a:r>
            <a:r>
              <a:rPr lang="en-US" sz="2800" i="1" dirty="0"/>
              <a:t>Decision</a:t>
            </a:r>
            <a:r>
              <a:rPr lang="en-US" sz="2800" dirty="0"/>
              <a:t> </a:t>
            </a:r>
            <a:r>
              <a:rPr lang="en-US" sz="2800" dirty="0">
                <a:solidFill>
                  <a:srgbClr val="000000"/>
                </a:solidFill>
              </a:rPr>
              <a:t>or</a:t>
            </a:r>
            <a:r>
              <a:rPr lang="en-US" sz="2800" dirty="0"/>
              <a:t> </a:t>
            </a:r>
            <a:r>
              <a:rPr lang="en-US" sz="2800" i="1" dirty="0"/>
              <a:t>D-study. </a:t>
            </a:r>
            <a:r>
              <a:rPr lang="en-US" sz="2800" i="1" dirty="0" smtClean="0">
                <a:solidFill>
                  <a:srgbClr val="000000"/>
                </a:solidFill>
              </a:rPr>
              <a:t> 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000000"/>
                </a:solidFill>
              </a:rPr>
              <a:t>In fact, the </a:t>
            </a:r>
            <a:r>
              <a:rPr lang="en-US" sz="2800" dirty="0">
                <a:solidFill>
                  <a:srgbClr val="000000"/>
                </a:solidFill>
              </a:rPr>
              <a:t>purpose of a </a:t>
            </a:r>
            <a:r>
              <a:rPr lang="en-US" sz="2800" dirty="0"/>
              <a:t>D-study </a:t>
            </a:r>
            <a:r>
              <a:rPr lang="en-US" sz="2800" dirty="0">
                <a:solidFill>
                  <a:srgbClr val="000000"/>
                </a:solidFill>
              </a:rPr>
              <a:t>is to make sample-based decisions based on improved </a:t>
            </a:r>
            <a:r>
              <a:rPr lang="en-US" sz="2800" i="1" dirty="0"/>
              <a:t>dependability of measurement </a:t>
            </a:r>
            <a:r>
              <a:rPr lang="en-US" sz="2800" dirty="0">
                <a:solidFill>
                  <a:srgbClr val="000000"/>
                </a:solidFill>
              </a:rPr>
              <a:t>rather than generalize to populations</a:t>
            </a:r>
            <a:r>
              <a:rPr lang="en-US" sz="2800" dirty="0" smtClean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000000"/>
                </a:solidFill>
              </a:rPr>
              <a:t>For </a:t>
            </a:r>
            <a:r>
              <a:rPr lang="en-US" sz="2800" dirty="0">
                <a:solidFill>
                  <a:srgbClr val="000000"/>
                </a:solidFill>
              </a:rPr>
              <a:t>example consider the following two examples where different </a:t>
            </a:r>
            <a:r>
              <a:rPr lang="en-US" sz="2800" i="1" dirty="0"/>
              <a:t>conditions</a:t>
            </a:r>
            <a:r>
              <a:rPr lang="en-US" sz="2800" dirty="0">
                <a:solidFill>
                  <a:srgbClr val="000000"/>
                </a:solidFill>
              </a:rPr>
              <a:t> (a.k.a. </a:t>
            </a:r>
            <a:r>
              <a:rPr lang="en-US" sz="2800" i="1" dirty="0"/>
              <a:t>facets</a:t>
            </a:r>
            <a:r>
              <a:rPr lang="en-US" sz="2800" b="1" dirty="0">
                <a:solidFill>
                  <a:srgbClr val="000000"/>
                </a:solidFill>
              </a:rPr>
              <a:t> </a:t>
            </a:r>
            <a:r>
              <a:rPr lang="en-US" sz="2800" dirty="0">
                <a:solidFill>
                  <a:srgbClr val="000000"/>
                </a:solidFill>
              </a:rPr>
              <a:t>in the language of Generalizability theory) of the measurement process are of interest.</a:t>
            </a:r>
            <a:endParaRPr lang="en-US" sz="3000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7599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Multiple Raters of Quality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dirty="0">
                <a:solidFill>
                  <a:srgbClr val="000000"/>
                </a:solidFill>
              </a:rPr>
              <a:t>First, we want to ensure that the level of difficulty of the test items falls within a certain range (i.e. not excessively difficult and not excessively easy</a:t>
            </a:r>
            <a:r>
              <a:rPr lang="en-US" sz="2800" dirty="0" smtClean="0">
                <a:solidFill>
                  <a:srgbClr val="000000"/>
                </a:solidFill>
              </a:rPr>
              <a:t>).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000000"/>
                </a:solidFill>
              </a:rPr>
              <a:t>Alternatively</a:t>
            </a:r>
            <a:r>
              <a:rPr lang="en-US" sz="2800" dirty="0">
                <a:solidFill>
                  <a:srgbClr val="000000"/>
                </a:solidFill>
              </a:rPr>
              <a:t>, we may want to ensure ratings of writing quality meet a desired level of </a:t>
            </a:r>
            <a:r>
              <a:rPr lang="en-US" sz="2800" i="1" dirty="0"/>
              <a:t>reliability</a:t>
            </a:r>
            <a:r>
              <a:rPr lang="en-US" sz="2800" dirty="0"/>
              <a:t> </a:t>
            </a:r>
            <a:r>
              <a:rPr lang="en-US" sz="2800" dirty="0">
                <a:solidFill>
                  <a:srgbClr val="000000"/>
                </a:solidFill>
              </a:rPr>
              <a:t>(</a:t>
            </a:r>
            <a:r>
              <a:rPr lang="en-US" sz="2800" dirty="0" err="1">
                <a:solidFill>
                  <a:srgbClr val="000000"/>
                </a:solidFill>
              </a:rPr>
              <a:t>a.k.a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i="1" dirty="0"/>
              <a:t>dependability in Generalizability theory</a:t>
            </a:r>
            <a:r>
              <a:rPr lang="en-US" sz="2800" dirty="0">
                <a:solidFill>
                  <a:srgbClr val="000000"/>
                </a:solidFill>
              </a:rPr>
              <a:t>) when using multiple raters. </a:t>
            </a:r>
            <a:endParaRPr lang="en-US" sz="280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000000"/>
                </a:solidFill>
              </a:rPr>
              <a:t>For </a:t>
            </a:r>
            <a:r>
              <a:rPr lang="en-US" sz="2800" dirty="0">
                <a:solidFill>
                  <a:srgbClr val="000000"/>
                </a:solidFill>
              </a:rPr>
              <a:t>example, we may want to know </a:t>
            </a:r>
            <a:r>
              <a:rPr lang="en-US" sz="2800" i="1" dirty="0"/>
              <a:t>how many raters </a:t>
            </a:r>
            <a:r>
              <a:rPr lang="en-US" sz="2800" dirty="0">
                <a:solidFill>
                  <a:srgbClr val="000000"/>
                </a:solidFill>
              </a:rPr>
              <a:t>are necessary to obtain an acceptable level of </a:t>
            </a:r>
            <a:r>
              <a:rPr lang="en-US" sz="2800" i="1" dirty="0"/>
              <a:t>dependability in the ratings</a:t>
            </a:r>
            <a:r>
              <a:rPr lang="en-US" sz="2800" dirty="0">
                <a:solidFill>
                  <a:srgbClr val="000000"/>
                </a:solidFill>
              </a:rPr>
              <a:t>.</a:t>
            </a:r>
            <a:endParaRPr lang="en-US" sz="3000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4375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From G-Studies to D-Studies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000000"/>
                </a:solidFill>
              </a:rPr>
              <a:t>In </a:t>
            </a:r>
            <a:r>
              <a:rPr lang="en-US" sz="2800" dirty="0">
                <a:solidFill>
                  <a:srgbClr val="000000"/>
                </a:solidFill>
              </a:rPr>
              <a:t>a</a:t>
            </a:r>
            <a:r>
              <a:rPr lang="en-US" sz="2800" dirty="0"/>
              <a:t> </a:t>
            </a:r>
            <a:r>
              <a:rPr lang="en-US" sz="2800" i="1" dirty="0"/>
              <a:t>Decision</a:t>
            </a:r>
            <a:r>
              <a:rPr lang="en-US" sz="2800" dirty="0"/>
              <a:t> or </a:t>
            </a:r>
            <a:r>
              <a:rPr lang="en-US" sz="2800" i="1" dirty="0"/>
              <a:t>D-study</a:t>
            </a:r>
            <a:r>
              <a:rPr lang="en-US" sz="2800" dirty="0"/>
              <a:t>, </a:t>
            </a:r>
            <a:r>
              <a:rPr lang="en-US" sz="2800" dirty="0">
                <a:solidFill>
                  <a:srgbClr val="000000"/>
                </a:solidFill>
              </a:rPr>
              <a:t>the measurement conditions are considered a random sample from the broader set of conditions from the universe of conditions that </a:t>
            </a:r>
            <a:r>
              <a:rPr lang="en-US" sz="2800" dirty="0" smtClean="0">
                <a:solidFill>
                  <a:srgbClr val="000000"/>
                </a:solidFill>
              </a:rPr>
              <a:t>were employed </a:t>
            </a:r>
            <a:r>
              <a:rPr lang="en-US" sz="2800" dirty="0">
                <a:solidFill>
                  <a:srgbClr val="000000"/>
                </a:solidFill>
              </a:rPr>
              <a:t>in the Generalizability study that preceded it. </a:t>
            </a:r>
            <a:endParaRPr lang="en-US" sz="280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000000"/>
                </a:solidFill>
              </a:rPr>
              <a:t>To </a:t>
            </a:r>
            <a:r>
              <a:rPr lang="en-US" sz="2800" dirty="0">
                <a:solidFill>
                  <a:srgbClr val="000000"/>
                </a:solidFill>
              </a:rPr>
              <a:t>this end, </a:t>
            </a:r>
            <a:r>
              <a:rPr lang="en-US" sz="2800" i="1" dirty="0"/>
              <a:t>dependability</a:t>
            </a:r>
            <a:r>
              <a:rPr lang="en-US" sz="2800" dirty="0">
                <a:solidFill>
                  <a:srgbClr val="000000"/>
                </a:solidFill>
              </a:rPr>
              <a:t> in Generalizability theory is </a:t>
            </a:r>
            <a:r>
              <a:rPr lang="en-US" sz="2800" i="1" dirty="0"/>
              <a:t>analogous to reliability </a:t>
            </a:r>
            <a:r>
              <a:rPr lang="en-US" sz="2800" dirty="0">
                <a:solidFill>
                  <a:srgbClr val="000000"/>
                </a:solidFill>
              </a:rPr>
              <a:t>in CTT. </a:t>
            </a:r>
            <a:endParaRPr lang="en-US" sz="280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>
                <a:solidFill>
                  <a:srgbClr val="000000"/>
                </a:solidFill>
              </a:rPr>
              <a:t>In Generalizability studies, dependability of measurement is expressed as a </a:t>
            </a:r>
            <a:r>
              <a:rPr lang="en-US" sz="2800" i="1" dirty="0"/>
              <a:t>generalizability coefficient</a:t>
            </a:r>
            <a:r>
              <a:rPr lang="en-US" sz="2800" dirty="0"/>
              <a:t> (</a:t>
            </a:r>
            <a:r>
              <a:rPr lang="en-US" sz="2800" i="1" dirty="0"/>
              <a:t>G coefficient</a:t>
            </a:r>
            <a:r>
              <a:rPr lang="en-US" sz="2800" dirty="0"/>
              <a:t>) </a:t>
            </a:r>
            <a:r>
              <a:rPr lang="en-US" sz="2800" dirty="0">
                <a:solidFill>
                  <a:srgbClr val="000000"/>
                </a:solidFill>
              </a:rPr>
              <a:t>and is synonymous with the estimate of reliability coefficient </a:t>
            </a:r>
            <a:r>
              <a:rPr lang="en-US" sz="2800" dirty="0" smtClean="0">
                <a:solidFill>
                  <a:srgbClr val="000000"/>
                </a:solidFill>
              </a:rPr>
              <a:t>alpha - </a:t>
            </a:r>
            <a:r>
              <a:rPr lang="en-US" sz="2800" i="1" dirty="0" smtClean="0"/>
              <a:t>under </a:t>
            </a:r>
            <a:r>
              <a:rPr lang="en-US" sz="2800" i="1" dirty="0"/>
              <a:t>certain measurement circumstances</a:t>
            </a:r>
            <a:r>
              <a:rPr lang="en-US" sz="2800" dirty="0"/>
              <a:t>. </a:t>
            </a:r>
            <a:endParaRPr lang="en-US" sz="3000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959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G-Studies and Coefficient Alpha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3600" dirty="0">
                <a:solidFill>
                  <a:srgbClr val="000000"/>
                </a:solidFill>
              </a:rPr>
              <a:t>For example, in the situation where a sample of persons responds to a set of test items on a single occasion applying Generalizability theory analysis can yield the same results as </a:t>
            </a:r>
            <a:r>
              <a:rPr lang="en-US" sz="3600" dirty="0" smtClean="0">
                <a:solidFill>
                  <a:srgbClr val="000000"/>
                </a:solidFill>
              </a:rPr>
              <a:t>those </a:t>
            </a:r>
            <a:r>
              <a:rPr lang="en-US" sz="3600" dirty="0">
                <a:solidFill>
                  <a:srgbClr val="000000"/>
                </a:solidFill>
              </a:rPr>
              <a:t>of coefficient alpha</a:t>
            </a:r>
            <a:r>
              <a:rPr lang="en-US" sz="3600" dirty="0" smtClean="0">
                <a:solidFill>
                  <a:srgbClr val="000000"/>
                </a:solidFill>
              </a:rPr>
              <a:t>.</a:t>
            </a:r>
          </a:p>
          <a:p>
            <a:pPr marL="0" indent="0">
              <a:lnSpc>
                <a:spcPct val="90000"/>
              </a:lnSpc>
              <a:buNone/>
              <a:defRPr/>
            </a:pPr>
            <a:endParaRPr lang="en-US" sz="280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defRPr/>
            </a:pPr>
            <a:endParaRPr lang="en-US" sz="3000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4798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FFFF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16348</TotalTime>
  <Words>4057</Words>
  <Application>Microsoft Office PowerPoint</Application>
  <PresentationFormat>On-screen Show (4:3)</PresentationFormat>
  <Paragraphs>870</Paragraphs>
  <Slides>47</Slides>
  <Notes>47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47</vt:i4>
      </vt:variant>
    </vt:vector>
  </HeadingPairs>
  <TitlesOfParts>
    <vt:vector size="54" baseType="lpstr">
      <vt:lpstr>Arial</vt:lpstr>
      <vt:lpstr>Calibri</vt:lpstr>
      <vt:lpstr>Times New Roman</vt:lpstr>
      <vt:lpstr>Office Theme</vt:lpstr>
      <vt:lpstr>Visio</vt:lpstr>
      <vt:lpstr>Equation</vt:lpstr>
      <vt:lpstr>Document</vt:lpstr>
      <vt:lpstr>Generalizability Theory</vt:lpstr>
      <vt:lpstr>G-theory vs. Classical Test Theory</vt:lpstr>
      <vt:lpstr>G-theory vs. Classical Test Theory</vt:lpstr>
      <vt:lpstr>G-theory vs. Classical Test Theory</vt:lpstr>
      <vt:lpstr>The Generalizability or G-Study</vt:lpstr>
      <vt:lpstr>The Decision or D-Study</vt:lpstr>
      <vt:lpstr>Multiple Raters of Quality</vt:lpstr>
      <vt:lpstr>From G-Studies to D-Studies</vt:lpstr>
      <vt:lpstr>G-Studies and Coefficient Alpha</vt:lpstr>
      <vt:lpstr>Study Conditions or Facets</vt:lpstr>
      <vt:lpstr>Single Facet Design</vt:lpstr>
      <vt:lpstr>Multiple Facet Design</vt:lpstr>
      <vt:lpstr>Multiple Facet Design</vt:lpstr>
      <vt:lpstr>G-Theory and Universe</vt:lpstr>
      <vt:lpstr>Multifaceted Universe</vt:lpstr>
      <vt:lpstr>Summary of G-Theory vs. CTT</vt:lpstr>
      <vt:lpstr>Conceptual Overview</vt:lpstr>
      <vt:lpstr>Steps in Conducting a G-Study</vt:lpstr>
      <vt:lpstr>The General Linear Equation</vt:lpstr>
      <vt:lpstr>Deviation Scores for Persons &amp; Items</vt:lpstr>
      <vt:lpstr>Deviation Scores for Persons &amp; Items</vt:lpstr>
      <vt:lpstr>Example: Design 1</vt:lpstr>
      <vt:lpstr>Example: Design 1 Data</vt:lpstr>
      <vt:lpstr>Example: Design 1</vt:lpstr>
      <vt:lpstr>Example: Data Layout &amp; Program</vt:lpstr>
      <vt:lpstr>Design 1 ANOVA Formulae</vt:lpstr>
      <vt:lpstr>Results/Interpretation: Design 1</vt:lpstr>
      <vt:lpstr>Person Variance Component: Design 1</vt:lpstr>
      <vt:lpstr>Item Variance Component: Design 1</vt:lpstr>
      <vt:lpstr>Proportion of Variance (persons): Design 1</vt:lpstr>
      <vt:lpstr>Proportion of Variance (items): Design 1</vt:lpstr>
      <vt:lpstr>Proportion of Variance (residual): Design 1</vt:lpstr>
      <vt:lpstr>Proportion of Variance (residual): Design 1</vt:lpstr>
      <vt:lpstr>G-Coefficient: Design 1</vt:lpstr>
      <vt:lpstr>G-Coefficient: Design 1</vt:lpstr>
      <vt:lpstr>G-Coefficient: Design 1</vt:lpstr>
      <vt:lpstr>G-Study: Design 2</vt:lpstr>
      <vt:lpstr>G-Study: Design 2</vt:lpstr>
      <vt:lpstr>G-Study: Design 2 Data</vt:lpstr>
      <vt:lpstr>G-Study: Design 2</vt:lpstr>
      <vt:lpstr>G-Study: Design 2</vt:lpstr>
      <vt:lpstr>G-Study: Design 2</vt:lpstr>
      <vt:lpstr>G-Study: Design 2</vt:lpstr>
      <vt:lpstr>G-Study: Design 2</vt:lpstr>
      <vt:lpstr>Using the G-Study to inform a D-Study</vt:lpstr>
      <vt:lpstr>Using the G-Study to inform a D-Study</vt:lpstr>
      <vt:lpstr>Using the G-Study to inform a D-Study</vt:lpstr>
    </vt:vector>
  </TitlesOfParts>
  <Company>Texas State University-San Marcos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Nonrecursive</dc:title>
  <dc:creator>Larry Price</dc:creator>
  <cp:lastModifiedBy>Price, Larry R</cp:lastModifiedBy>
  <cp:revision>343</cp:revision>
  <cp:lastPrinted>2015-04-15T02:06:41Z</cp:lastPrinted>
  <dcterms:created xsi:type="dcterms:W3CDTF">2014-03-24T21:42:48Z</dcterms:created>
  <dcterms:modified xsi:type="dcterms:W3CDTF">2016-06-22T17:20:38Z</dcterms:modified>
</cp:coreProperties>
</file>