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259" r:id="rId4"/>
    <p:sldId id="260" r:id="rId5"/>
    <p:sldId id="261" r:id="rId6"/>
    <p:sldId id="294" r:id="rId7"/>
    <p:sldId id="295" r:id="rId8"/>
    <p:sldId id="297" r:id="rId9"/>
    <p:sldId id="299" r:id="rId10"/>
    <p:sldId id="298" r:id="rId11"/>
    <p:sldId id="300" r:id="rId12"/>
    <p:sldId id="296" r:id="rId13"/>
    <p:sldId id="301" r:id="rId14"/>
    <p:sldId id="302" r:id="rId15"/>
    <p:sldId id="303" r:id="rId16"/>
    <p:sldId id="305" r:id="rId17"/>
    <p:sldId id="306" r:id="rId18"/>
    <p:sldId id="304" r:id="rId19"/>
    <p:sldId id="307" r:id="rId20"/>
    <p:sldId id="308" r:id="rId21"/>
    <p:sldId id="262" r:id="rId22"/>
    <p:sldId id="309" r:id="rId23"/>
    <p:sldId id="310" r:id="rId24"/>
    <p:sldId id="311" r:id="rId25"/>
    <p:sldId id="312" r:id="rId26"/>
    <p:sldId id="313" r:id="rId27"/>
    <p:sldId id="314" r:id="rId28"/>
    <p:sldId id="315" r:id="rId29"/>
    <p:sldId id="316" r:id="rId30"/>
    <p:sldId id="317" r:id="rId31"/>
    <p:sldId id="319" r:id="rId32"/>
    <p:sldId id="320" r:id="rId33"/>
    <p:sldId id="321" r:id="rId34"/>
    <p:sldId id="322" r:id="rId35"/>
    <p:sldId id="323" r:id="rId36"/>
    <p:sldId id="324" r:id="rId37"/>
    <p:sldId id="325" r:id="rId38"/>
    <p:sldId id="326" r:id="rId39"/>
    <p:sldId id="327" r:id="rId40"/>
    <p:sldId id="328" r:id="rId41"/>
    <p:sldId id="329" r:id="rId42"/>
    <p:sldId id="335" r:id="rId43"/>
    <p:sldId id="334" r:id="rId44"/>
    <p:sldId id="330" r:id="rId45"/>
    <p:sldId id="331" r:id="rId46"/>
    <p:sldId id="332" r:id="rId47"/>
    <p:sldId id="333" r:id="rId4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4" autoAdjust="0"/>
    <p:restoredTop sz="94660"/>
  </p:normalViewPr>
  <p:slideViewPr>
    <p:cSldViewPr snapToGrid="0">
      <p:cViewPr>
        <p:scale>
          <a:sx n="90" d="100"/>
          <a:sy n="90" d="100"/>
        </p:scale>
        <p:origin x="60" y="660"/>
      </p:cViewPr>
      <p:guideLst>
        <p:guide orient="horz" pos="2160"/>
        <p:guide pos="3840"/>
      </p:guideLst>
    </p:cSldViewPr>
  </p:slideViewPr>
  <p:notesTextViewPr>
    <p:cViewPr>
      <p:scale>
        <a:sx n="1" d="1"/>
        <a:sy n="1" d="1"/>
      </p:scale>
      <p:origin x="0" y="0"/>
    </p:cViewPr>
  </p:notesTextViewPr>
  <p:sorterViewPr>
    <p:cViewPr>
      <p:scale>
        <a:sx n="100" d="100"/>
        <a:sy n="100" d="100"/>
      </p:scale>
      <p:origin x="0" y="243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dirty="0"/>
              <a:t>6/7/2016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dirty="0"/>
              <a:t>6/7/2016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dirty="0"/>
              <a:t>6/7/2016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dirty="0"/>
              <a:t>6/7/2016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dirty="0"/>
              <a:t>6/7/2016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dirty="0"/>
              <a:t>6/7/2016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dirty="0"/>
              <a:t>6/7/2016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dirty="0"/>
              <a:t>6/7/2016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94136C-8742-45B2-AF27-D93DF72833A9}" type="datetimeFigureOut">
              <a:rPr lang="en-US" dirty="0"/>
              <a:t>6/7/2016</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2ABBEA6-7C60-4B02-AE87-00D78D8422AF}" type="datetimeFigureOut">
              <a:rPr lang="en-US" dirty="0"/>
              <a:t>6/7/2016</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dirty="0"/>
              <a:t>6/7/2016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8624D31-43A5-475A-80CF-332C9F6DCF35}" type="datetimeFigureOut">
              <a:rPr lang="en-US" dirty="0"/>
              <a:t>6/7/2016</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package" Target="../embeddings/Microsoft_Word_Document1.docx"/></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2.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5.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slideLayout" Target="../slideLayouts/slideLayout6.xml"/><Relationship Id="rId1" Type="http://schemas.openxmlformats.org/officeDocument/2006/relationships/vmlDrawing" Target="../drawings/vmlDrawing3.vml"/><Relationship Id="rId5" Type="http://schemas.openxmlformats.org/officeDocument/2006/relationships/image" Target="../media/image17.emf"/><Relationship Id="rId4" Type="http://schemas.openxmlformats.org/officeDocument/2006/relationships/oleObject" Target="../embeddings/oleObject1.bin"/></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Validity</a:t>
            </a:r>
            <a:endParaRPr lang="en-US" dirty="0"/>
          </a:p>
        </p:txBody>
      </p:sp>
      <p:sp>
        <p:nvSpPr>
          <p:cNvPr id="3" name="Subtitle 2"/>
          <p:cNvSpPr>
            <a:spLocks noGrp="1"/>
          </p:cNvSpPr>
          <p:nvPr>
            <p:ph type="subTitle" idx="1"/>
          </p:nvPr>
        </p:nvSpPr>
        <p:spPr/>
        <p:txBody>
          <a:bodyPr>
            <a:normAutofit fontScale="92500" lnSpcReduction="10000"/>
          </a:bodyPr>
          <a:lstStyle/>
          <a:p>
            <a:r>
              <a:rPr lang="en-US" b="1" dirty="0" smtClean="0">
                <a:solidFill>
                  <a:schemeClr val="accent2"/>
                </a:solidFill>
              </a:rPr>
              <a:t>Statistical aspects of the validation process</a:t>
            </a:r>
          </a:p>
          <a:p>
            <a:r>
              <a:rPr lang="en-US" sz="1800" i="1" dirty="0" smtClean="0">
                <a:solidFill>
                  <a:schemeClr val="accent2"/>
                </a:solidFill>
                <a:latin typeface="Arial" panose="020B0604020202020204" pitchFamily="34" charset="0"/>
                <a:cs typeface="Arial" panose="020B0604020202020204" pitchFamily="34" charset="0"/>
              </a:rPr>
              <a:t>©</a:t>
            </a:r>
            <a:r>
              <a:rPr lang="en-US" sz="1800" i="1" cap="none" dirty="0" smtClean="0">
                <a:solidFill>
                  <a:schemeClr val="accent2"/>
                </a:solidFill>
                <a:latin typeface="Arial" panose="020B0604020202020204" pitchFamily="34" charset="0"/>
                <a:cs typeface="Arial" panose="020B0604020202020204" pitchFamily="34" charset="0"/>
              </a:rPr>
              <a:t>Psychometric Methods: Theory into Practice</a:t>
            </a:r>
          </a:p>
          <a:p>
            <a:r>
              <a:rPr lang="en-US" sz="1800" i="1" cap="none" dirty="0" smtClean="0">
                <a:solidFill>
                  <a:schemeClr val="accent2"/>
                </a:solidFill>
                <a:latin typeface="Arial" panose="020B0604020202020204" pitchFamily="34" charset="0"/>
                <a:cs typeface="Arial" panose="020B0604020202020204" pitchFamily="34" charset="0"/>
              </a:rPr>
              <a:t>Larry R. Price, Ph.D</a:t>
            </a:r>
            <a:r>
              <a:rPr lang="en-US" sz="1800" i="1" dirty="0" smtClean="0">
                <a:solidFill>
                  <a:schemeClr val="accent2"/>
                </a:solidFill>
                <a:latin typeface="Arial" panose="020B0604020202020204" pitchFamily="34" charset="0"/>
                <a:cs typeface="Arial" panose="020B0604020202020204" pitchFamily="34" charset="0"/>
              </a:rPr>
              <a:t>.</a:t>
            </a:r>
            <a:endParaRPr lang="en-US" sz="1800" i="1" dirty="0">
              <a:solidFill>
                <a:schemeClr val="accent2"/>
              </a:solidFill>
            </a:endParaRPr>
          </a:p>
        </p:txBody>
      </p:sp>
    </p:spTree>
    <p:extLst>
      <p:ext uri="{BB962C8B-B14F-4D97-AF65-F5344CB8AC3E}">
        <p14:creationId xmlns:p14="http://schemas.microsoft.com/office/powerpoint/2010/main" val="3941906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Discriminant Analysis</a:t>
            </a:r>
            <a:endParaRPr lang="en-US" dirty="0"/>
          </a:p>
        </p:txBody>
      </p:sp>
      <p:sp>
        <p:nvSpPr>
          <p:cNvPr id="3" name="Content Placeholder 2"/>
          <p:cNvSpPr>
            <a:spLocks noGrp="1"/>
          </p:cNvSpPr>
          <p:nvPr>
            <p:ph idx="1"/>
          </p:nvPr>
        </p:nvSpPr>
        <p:spPr/>
        <p:txBody>
          <a:bodyPr>
            <a:normAutofit fontScale="92500"/>
          </a:bodyPr>
          <a:lstStyle/>
          <a:p>
            <a:pPr>
              <a:buFont typeface="Wingdings" panose="05000000000000000000" pitchFamily="2" charset="2"/>
              <a:buChar char="§"/>
            </a:pPr>
            <a:r>
              <a:rPr lang="en-US" sz="2800" i="1" dirty="0">
                <a:solidFill>
                  <a:schemeClr val="accent2"/>
                </a:solidFill>
              </a:rPr>
              <a:t>Valid positives </a:t>
            </a:r>
            <a:r>
              <a:rPr lang="en-US" sz="2800" dirty="0"/>
              <a:t>and their percentages </a:t>
            </a:r>
            <a:r>
              <a:rPr lang="en-US" sz="2800" dirty="0" smtClean="0"/>
              <a:t>are </a:t>
            </a:r>
            <a:r>
              <a:rPr lang="en-US" sz="2800" dirty="0"/>
              <a:t>those examinees who were predicted to matriculate and did matriculate (i.e. VP summarized as 492 (97.4%). </a:t>
            </a:r>
            <a:endParaRPr lang="en-US" sz="2800" dirty="0" smtClean="0"/>
          </a:p>
          <a:p>
            <a:pPr>
              <a:buFont typeface="Wingdings" panose="05000000000000000000" pitchFamily="2" charset="2"/>
              <a:buChar char="§"/>
            </a:pPr>
            <a:r>
              <a:rPr lang="en-US" sz="2800" i="1" dirty="0" smtClean="0">
                <a:solidFill>
                  <a:schemeClr val="accent2"/>
                </a:solidFill>
              </a:rPr>
              <a:t>Valid </a:t>
            </a:r>
            <a:r>
              <a:rPr lang="en-US" sz="2800" i="1" dirty="0">
                <a:solidFill>
                  <a:schemeClr val="accent2"/>
                </a:solidFill>
              </a:rPr>
              <a:t>negatives </a:t>
            </a:r>
            <a:r>
              <a:rPr lang="en-US" sz="2800" dirty="0" smtClean="0"/>
              <a:t>are </a:t>
            </a:r>
            <a:r>
              <a:rPr lang="en-US" sz="2800" dirty="0"/>
              <a:t>those examinees who were predicted </a:t>
            </a:r>
            <a:r>
              <a:rPr lang="en-US" sz="2800" i="1" dirty="0"/>
              <a:t>not to matriculate</a:t>
            </a:r>
            <a:r>
              <a:rPr lang="en-US" sz="2800" dirty="0"/>
              <a:t> and </a:t>
            </a:r>
            <a:r>
              <a:rPr lang="en-US" sz="2800" i="1" dirty="0"/>
              <a:t>did not matriculate</a:t>
            </a:r>
            <a:r>
              <a:rPr lang="en-US" sz="2800" dirty="0"/>
              <a:t> (i.e. VN summarized as 448 (90.5</a:t>
            </a:r>
            <a:r>
              <a:rPr lang="en-US" sz="2800" dirty="0" smtClean="0"/>
              <a:t>%).</a:t>
            </a:r>
          </a:p>
          <a:p>
            <a:pPr>
              <a:buFont typeface="Wingdings" panose="05000000000000000000" pitchFamily="2" charset="2"/>
              <a:buChar char="§"/>
            </a:pPr>
            <a:r>
              <a:rPr lang="en-US" sz="2800" i="1" dirty="0" smtClean="0">
                <a:solidFill>
                  <a:schemeClr val="accent2"/>
                </a:solidFill>
              </a:rPr>
              <a:t>False </a:t>
            </a:r>
            <a:r>
              <a:rPr lang="en-US" sz="2800" i="1" dirty="0">
                <a:solidFill>
                  <a:schemeClr val="accent2"/>
                </a:solidFill>
              </a:rPr>
              <a:t>positives </a:t>
            </a:r>
            <a:r>
              <a:rPr lang="en-US" sz="2800" dirty="0" smtClean="0"/>
              <a:t>consists </a:t>
            </a:r>
            <a:r>
              <a:rPr lang="en-US" sz="2800" dirty="0"/>
              <a:t>or examinees predicted to matriculate but do not actually matriculate (i.e. FP summarized as 47 (9.5%). </a:t>
            </a:r>
            <a:endParaRPr lang="en-US" sz="2800" dirty="0" smtClean="0"/>
          </a:p>
          <a:p>
            <a:pPr>
              <a:buFont typeface="Wingdings" panose="05000000000000000000" pitchFamily="2" charset="2"/>
              <a:buChar char="§"/>
            </a:pPr>
            <a:r>
              <a:rPr lang="en-US" sz="2800" i="1" dirty="0" smtClean="0">
                <a:solidFill>
                  <a:schemeClr val="accent2"/>
                </a:solidFill>
              </a:rPr>
              <a:t>False </a:t>
            </a:r>
            <a:r>
              <a:rPr lang="en-US" sz="2800" i="1" dirty="0">
                <a:solidFill>
                  <a:schemeClr val="accent2"/>
                </a:solidFill>
              </a:rPr>
              <a:t>negatives </a:t>
            </a:r>
            <a:r>
              <a:rPr lang="en-US" sz="2800" dirty="0"/>
              <a:t>consist of examinees predicted </a:t>
            </a:r>
            <a:r>
              <a:rPr lang="en-US" sz="2800" i="1" dirty="0"/>
              <a:t>not to matriculate</a:t>
            </a:r>
            <a:r>
              <a:rPr lang="en-US" sz="2800" dirty="0"/>
              <a:t> but </a:t>
            </a:r>
            <a:r>
              <a:rPr lang="en-US" sz="2800" i="1" dirty="0"/>
              <a:t>do actually matriculate</a:t>
            </a:r>
            <a:r>
              <a:rPr lang="en-US" sz="2800" dirty="0"/>
              <a:t> (i.e. FP summarized as 13 (2.6%). </a:t>
            </a:r>
          </a:p>
        </p:txBody>
      </p:sp>
    </p:spTree>
    <p:extLst>
      <p:ext uri="{BB962C8B-B14F-4D97-AF65-F5344CB8AC3E}">
        <p14:creationId xmlns:p14="http://schemas.microsoft.com/office/powerpoint/2010/main" val="3709169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Classification - MDA</a:t>
            </a:r>
            <a:endParaRPr lang="en-US" dirty="0"/>
          </a:p>
        </p:txBody>
      </p:sp>
      <p:pic>
        <p:nvPicPr>
          <p:cNvPr id="4" name="Content Placeholder 3"/>
          <p:cNvPicPr>
            <a:picLocks noGrp="1" noChangeAspect="1"/>
          </p:cNvPicPr>
          <p:nvPr>
            <p:ph idx="1"/>
          </p:nvPr>
        </p:nvPicPr>
        <p:blipFill>
          <a:blip r:embed="rId3"/>
          <a:stretch>
            <a:fillRect/>
          </a:stretch>
        </p:blipFill>
        <p:spPr>
          <a:xfrm>
            <a:off x="6792922" y="2242772"/>
            <a:ext cx="4879794" cy="3911285"/>
          </a:xfrm>
          <a:prstGeom prst="rect">
            <a:avLst/>
          </a:prstGeom>
        </p:spPr>
      </p:pic>
      <p:graphicFrame>
        <p:nvGraphicFramePr>
          <p:cNvPr id="7" name="Object 6"/>
          <p:cNvGraphicFramePr>
            <a:graphicFrameLocks noChangeAspect="1"/>
          </p:cNvGraphicFramePr>
          <p:nvPr>
            <p:extLst>
              <p:ext uri="{D42A27DB-BD31-4B8C-83A1-F6EECF244321}">
                <p14:modId xmlns:p14="http://schemas.microsoft.com/office/powerpoint/2010/main" val="1454354017"/>
              </p:ext>
            </p:extLst>
          </p:nvPr>
        </p:nvGraphicFramePr>
        <p:xfrm>
          <a:off x="1310821" y="3913414"/>
          <a:ext cx="5956300" cy="1901825"/>
        </p:xfrm>
        <a:graphic>
          <a:graphicData uri="http://schemas.openxmlformats.org/presentationml/2006/ole">
            <mc:AlternateContent xmlns:mc="http://schemas.openxmlformats.org/markup-compatibility/2006">
              <mc:Choice xmlns:v="urn:schemas-microsoft-com:vml" Requires="v">
                <p:oleObj spid="_x0000_s2093" name="Document" r:id="rId4" imgW="5956042" imgH="1902132" progId="Word.Document.12">
                  <p:embed/>
                </p:oleObj>
              </mc:Choice>
              <mc:Fallback>
                <p:oleObj name="Document" r:id="rId4" imgW="5956042" imgH="1902132" progId="Word.Document.12">
                  <p:embed/>
                  <p:pic>
                    <p:nvPicPr>
                      <p:cNvPr id="0" name=""/>
                      <p:cNvPicPr/>
                      <p:nvPr/>
                    </p:nvPicPr>
                    <p:blipFill>
                      <a:blip r:embed="rId5"/>
                      <a:stretch>
                        <a:fillRect/>
                      </a:stretch>
                    </p:blipFill>
                    <p:spPr>
                      <a:xfrm>
                        <a:off x="1310821" y="3913414"/>
                        <a:ext cx="5956300" cy="1901825"/>
                      </a:xfrm>
                      <a:prstGeom prst="rect">
                        <a:avLst/>
                      </a:prstGeom>
                    </p:spPr>
                  </p:pic>
                </p:oleObj>
              </mc:Fallback>
            </mc:AlternateContent>
          </a:graphicData>
        </a:graphic>
      </p:graphicFrame>
      <p:sp>
        <p:nvSpPr>
          <p:cNvPr id="8" name="Rectangle 7"/>
          <p:cNvSpPr/>
          <p:nvPr/>
        </p:nvSpPr>
        <p:spPr>
          <a:xfrm>
            <a:off x="1097280" y="2016649"/>
            <a:ext cx="6096000" cy="923330"/>
          </a:xfrm>
          <a:prstGeom prst="rect">
            <a:avLst/>
          </a:prstGeom>
        </p:spPr>
        <p:txBody>
          <a:bodyPr>
            <a:spAutoFit/>
          </a:bodyPr>
          <a:lstStyle/>
          <a:p>
            <a:r>
              <a:rPr lang="en-US" dirty="0">
                <a:latin typeface="Arial" panose="020B0604020202020204" pitchFamily="34" charset="0"/>
                <a:ea typeface="Times New Roman" panose="02020603050405020304" pitchFamily="18" charset="0"/>
              </a:rPr>
              <a:t>As mentioned previously, DA can be extended to the case where the outcome includes multiple categories (i.e. MDA). </a:t>
            </a:r>
            <a:endParaRPr lang="en-US" dirty="0"/>
          </a:p>
        </p:txBody>
      </p:sp>
    </p:spTree>
    <p:extLst>
      <p:ext uri="{BB962C8B-B14F-4D97-AF65-F5344CB8AC3E}">
        <p14:creationId xmlns:p14="http://schemas.microsoft.com/office/powerpoint/2010/main" val="7106910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Logistic </a:t>
            </a:r>
            <a:r>
              <a:rPr lang="en-US" dirty="0"/>
              <a:t>R</a:t>
            </a:r>
            <a:r>
              <a:rPr lang="en-US" dirty="0" smtClean="0"/>
              <a:t>egression</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2800" dirty="0" smtClean="0"/>
              <a:t>In </a:t>
            </a:r>
            <a:r>
              <a:rPr lang="en-US" sz="2800" dirty="0"/>
              <a:t>discriminant analysis, the dependent (criterion) variable is dichotomous (nonmetric). </a:t>
            </a:r>
            <a:endParaRPr lang="en-US" sz="2800" dirty="0" smtClean="0"/>
          </a:p>
          <a:p>
            <a:pPr>
              <a:buFont typeface="Wingdings" panose="05000000000000000000" pitchFamily="2" charset="2"/>
              <a:buChar char="§"/>
            </a:pPr>
            <a:r>
              <a:rPr lang="en-US" sz="2800" dirty="0"/>
              <a:t>Because the dependent variable is dichotomous, cut scores must be established in order to assign examinees to a group (e.g., passing/not passing, diseased/not diseased, employed/not employed). </a:t>
            </a:r>
            <a:endParaRPr lang="en-US" sz="2800" dirty="0" smtClean="0"/>
          </a:p>
          <a:p>
            <a:pPr>
              <a:buFont typeface="Wingdings" panose="05000000000000000000" pitchFamily="2" charset="2"/>
              <a:buChar char="§"/>
            </a:pPr>
            <a:r>
              <a:rPr lang="en-US" sz="2800" dirty="0" smtClean="0"/>
              <a:t>Proper </a:t>
            </a:r>
            <a:r>
              <a:rPr lang="en-US" sz="2800" dirty="0"/>
              <a:t>use of discriminant analysis described up to this point requires that the data meet the assumptions of the general linear model (e.g., </a:t>
            </a:r>
            <a:r>
              <a:rPr lang="en-US" sz="2800" dirty="0" smtClean="0"/>
              <a:t>as is </a:t>
            </a:r>
            <a:r>
              <a:rPr lang="en-US" sz="2800" dirty="0"/>
              <a:t>the case for multiple linear regression). </a:t>
            </a:r>
            <a:endParaRPr lang="en-US" sz="2600" dirty="0" smtClean="0"/>
          </a:p>
        </p:txBody>
      </p:sp>
    </p:spTree>
    <p:extLst>
      <p:ext uri="{BB962C8B-B14F-4D97-AF65-F5344CB8AC3E}">
        <p14:creationId xmlns:p14="http://schemas.microsoft.com/office/powerpoint/2010/main" val="1847512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Logistic </a:t>
            </a:r>
            <a:r>
              <a:rPr lang="en-US" dirty="0"/>
              <a:t>R</a:t>
            </a:r>
            <a:r>
              <a:rPr lang="en-US" dirty="0" smtClean="0"/>
              <a:t>egression</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2800" i="1" dirty="0" smtClean="0">
                <a:solidFill>
                  <a:schemeClr val="accent2"/>
                </a:solidFill>
              </a:rPr>
              <a:t>Logistic </a:t>
            </a:r>
            <a:r>
              <a:rPr lang="en-US" sz="2800" i="1" dirty="0">
                <a:solidFill>
                  <a:schemeClr val="accent2"/>
                </a:solidFill>
              </a:rPr>
              <a:t>regression </a:t>
            </a:r>
            <a:r>
              <a:rPr lang="en-US" sz="2800" dirty="0"/>
              <a:t>is a nonlinear regression technique that estimates the probability of an event occurring</a:t>
            </a:r>
            <a:r>
              <a:rPr lang="en-US" sz="2800" dirty="0" smtClean="0"/>
              <a:t>.</a:t>
            </a:r>
          </a:p>
          <a:p>
            <a:pPr>
              <a:buFont typeface="Wingdings" panose="05000000000000000000" pitchFamily="2" charset="2"/>
              <a:buChar char="§"/>
            </a:pPr>
            <a:r>
              <a:rPr lang="en-US" sz="2800" dirty="0" smtClean="0"/>
              <a:t>Because </a:t>
            </a:r>
            <a:r>
              <a:rPr lang="en-US" sz="2800" dirty="0"/>
              <a:t>the dependent variable is dichotomous, </a:t>
            </a:r>
            <a:r>
              <a:rPr lang="en-US" sz="2800" i="1" dirty="0">
                <a:solidFill>
                  <a:schemeClr val="accent2"/>
                </a:solidFill>
              </a:rPr>
              <a:t>cut scores </a:t>
            </a:r>
            <a:r>
              <a:rPr lang="en-US" sz="2800" dirty="0"/>
              <a:t>must be established in order to assign examinees to a </a:t>
            </a:r>
            <a:r>
              <a:rPr lang="en-US" sz="2800" dirty="0" smtClean="0"/>
              <a:t>group.  </a:t>
            </a:r>
          </a:p>
          <a:p>
            <a:pPr>
              <a:buFont typeface="Wingdings" panose="05000000000000000000" pitchFamily="2" charset="2"/>
              <a:buChar char="§"/>
            </a:pPr>
            <a:r>
              <a:rPr lang="en-US" sz="2800" dirty="0"/>
              <a:t>In predictive validity studies, the </a:t>
            </a:r>
            <a:r>
              <a:rPr lang="en-US" sz="2800" i="1" dirty="0">
                <a:solidFill>
                  <a:schemeClr val="accent2"/>
                </a:solidFill>
              </a:rPr>
              <a:t>event</a:t>
            </a:r>
            <a:r>
              <a:rPr lang="en-US" sz="2800" dirty="0"/>
              <a:t> is the classification of examinees into a category of group membership. </a:t>
            </a:r>
            <a:endParaRPr lang="en-US" sz="2800" dirty="0" smtClean="0"/>
          </a:p>
          <a:p>
            <a:pPr>
              <a:buFont typeface="Wingdings" panose="05000000000000000000" pitchFamily="2" charset="2"/>
              <a:buChar char="§"/>
            </a:pPr>
            <a:r>
              <a:rPr lang="en-US" sz="2800" i="1" dirty="0" smtClean="0">
                <a:solidFill>
                  <a:schemeClr val="accent2"/>
                </a:solidFill>
              </a:rPr>
              <a:t>Probability</a:t>
            </a:r>
            <a:r>
              <a:rPr lang="en-US" sz="2800" dirty="0" smtClean="0"/>
              <a:t> </a:t>
            </a:r>
            <a:r>
              <a:rPr lang="en-US" sz="2800" dirty="0"/>
              <a:t>estimates are bounded or limited to a range of between 0 and 1.</a:t>
            </a:r>
            <a:endParaRPr lang="en-US" sz="2600" dirty="0" smtClean="0"/>
          </a:p>
        </p:txBody>
      </p:sp>
    </p:spTree>
    <p:extLst>
      <p:ext uri="{BB962C8B-B14F-4D97-AF65-F5344CB8AC3E}">
        <p14:creationId xmlns:p14="http://schemas.microsoft.com/office/powerpoint/2010/main" val="38920550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Logistic </a:t>
            </a:r>
            <a:r>
              <a:rPr lang="en-US" dirty="0"/>
              <a:t>R</a:t>
            </a:r>
            <a:r>
              <a:rPr lang="en-US" dirty="0" smtClean="0"/>
              <a:t>egression</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2800" dirty="0"/>
              <a:t>Mathematically, logistic regression assumes a relationship between the independent (predictor) and dependent (criterion) variable that resembles an S-shaped or </a:t>
            </a:r>
            <a:r>
              <a:rPr lang="en-US" sz="2800" i="1" dirty="0">
                <a:solidFill>
                  <a:schemeClr val="accent2"/>
                </a:solidFill>
              </a:rPr>
              <a:t>logistic </a:t>
            </a:r>
            <a:r>
              <a:rPr lang="en-US" sz="2800" i="1" dirty="0" smtClean="0">
                <a:solidFill>
                  <a:schemeClr val="accent2"/>
                </a:solidFill>
              </a:rPr>
              <a:t>curve</a:t>
            </a:r>
            <a:r>
              <a:rPr lang="en-US" sz="2800" i="1" dirty="0" smtClean="0"/>
              <a:t>.</a:t>
            </a:r>
          </a:p>
          <a:p>
            <a:pPr>
              <a:lnSpc>
                <a:spcPts val="2000"/>
              </a:lnSpc>
              <a:buFont typeface="Wingdings" panose="05000000000000000000" pitchFamily="2" charset="2"/>
              <a:buChar char="§"/>
            </a:pPr>
            <a:r>
              <a:rPr lang="en-US" sz="2800" dirty="0" smtClean="0"/>
              <a:t>It is a natural </a:t>
            </a:r>
            <a:r>
              <a:rPr lang="en-US" sz="2800" dirty="0"/>
              <a:t>model for predicting </a:t>
            </a:r>
            <a:endParaRPr lang="en-US" sz="2800" dirty="0" smtClean="0"/>
          </a:p>
          <a:p>
            <a:pPr marL="0" indent="0">
              <a:lnSpc>
                <a:spcPts val="2000"/>
              </a:lnSpc>
              <a:buNone/>
            </a:pPr>
            <a:r>
              <a:rPr lang="en-US" sz="2800" dirty="0" smtClean="0"/>
              <a:t>  group </a:t>
            </a:r>
            <a:r>
              <a:rPr lang="en-US" sz="2800" dirty="0"/>
              <a:t>membership that is based on </a:t>
            </a:r>
            <a:endParaRPr lang="en-US" sz="2800" dirty="0" smtClean="0"/>
          </a:p>
          <a:p>
            <a:pPr marL="0" indent="0">
              <a:lnSpc>
                <a:spcPts val="2000"/>
              </a:lnSpc>
              <a:buNone/>
            </a:pPr>
            <a:r>
              <a:rPr lang="en-US" sz="2800" dirty="0"/>
              <a:t> </a:t>
            </a:r>
            <a:r>
              <a:rPr lang="en-US" sz="2800" dirty="0" smtClean="0"/>
              <a:t> a </a:t>
            </a:r>
            <a:r>
              <a:rPr lang="en-US" sz="2800" dirty="0"/>
              <a:t>dichotomous outcome because it </a:t>
            </a:r>
            <a:endParaRPr lang="en-US" sz="2800" dirty="0" smtClean="0"/>
          </a:p>
          <a:p>
            <a:pPr marL="0" indent="0">
              <a:lnSpc>
                <a:spcPts val="2000"/>
              </a:lnSpc>
              <a:buNone/>
            </a:pPr>
            <a:r>
              <a:rPr lang="en-US" sz="2800" dirty="0"/>
              <a:t> </a:t>
            </a:r>
            <a:r>
              <a:rPr lang="en-US" sz="2800" dirty="0" smtClean="0"/>
              <a:t> is </a:t>
            </a:r>
            <a:r>
              <a:rPr lang="en-US" sz="2800" dirty="0"/>
              <a:t>not limited by the assumptions of </a:t>
            </a:r>
            <a:endParaRPr lang="en-US" sz="2800" dirty="0" smtClean="0"/>
          </a:p>
          <a:p>
            <a:pPr marL="0" indent="0">
              <a:lnSpc>
                <a:spcPts val="2000"/>
              </a:lnSpc>
              <a:buNone/>
            </a:pPr>
            <a:r>
              <a:rPr lang="en-US" sz="2800" dirty="0"/>
              <a:t> </a:t>
            </a:r>
            <a:r>
              <a:rPr lang="en-US" sz="2800" dirty="0" smtClean="0"/>
              <a:t> the </a:t>
            </a:r>
            <a:r>
              <a:rPr lang="en-US" sz="2800" dirty="0"/>
              <a:t>multiple linear regression </a:t>
            </a:r>
            <a:r>
              <a:rPr lang="en-US" sz="2800" dirty="0" smtClean="0"/>
              <a:t> model. </a:t>
            </a:r>
            <a:endParaRPr lang="en-US" sz="2600" i="1" dirty="0" smtClean="0"/>
          </a:p>
        </p:txBody>
      </p:sp>
      <p:pic>
        <p:nvPicPr>
          <p:cNvPr id="4" name="Picture 3"/>
          <p:cNvPicPr>
            <a:picLocks noChangeAspect="1"/>
          </p:cNvPicPr>
          <p:nvPr/>
        </p:nvPicPr>
        <p:blipFill>
          <a:blip r:embed="rId2"/>
          <a:stretch>
            <a:fillRect/>
          </a:stretch>
        </p:blipFill>
        <p:spPr>
          <a:xfrm>
            <a:off x="7077966" y="2896247"/>
            <a:ext cx="4077714" cy="2802553"/>
          </a:xfrm>
          <a:prstGeom prst="rect">
            <a:avLst/>
          </a:prstGeom>
        </p:spPr>
      </p:pic>
    </p:spTree>
    <p:extLst>
      <p:ext uri="{BB962C8B-B14F-4D97-AF65-F5344CB8AC3E}">
        <p14:creationId xmlns:p14="http://schemas.microsoft.com/office/powerpoint/2010/main" val="38311116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Logistic </a:t>
            </a:r>
            <a:r>
              <a:rPr lang="en-US" dirty="0"/>
              <a:t>R</a:t>
            </a:r>
            <a:r>
              <a:rPr lang="en-US" dirty="0" smtClean="0"/>
              <a:t>egression</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2800" dirty="0"/>
              <a:t>Estimating the model coefficients in logistic regression involves using the </a:t>
            </a:r>
            <a:r>
              <a:rPr lang="en-US" sz="2800" i="1" dirty="0">
                <a:solidFill>
                  <a:schemeClr val="accent2"/>
                </a:solidFill>
              </a:rPr>
              <a:t>method of maximum </a:t>
            </a:r>
            <a:r>
              <a:rPr lang="en-US" sz="2800" i="1" dirty="0" smtClean="0">
                <a:solidFill>
                  <a:schemeClr val="accent2"/>
                </a:solidFill>
              </a:rPr>
              <a:t>likelihood</a:t>
            </a:r>
            <a:r>
              <a:rPr lang="en-US" sz="2800" i="1" dirty="0" smtClean="0">
                <a:solidFill>
                  <a:schemeClr val="tx1"/>
                </a:solidFill>
              </a:rPr>
              <a:t>.</a:t>
            </a:r>
          </a:p>
          <a:p>
            <a:pPr>
              <a:buFont typeface="Wingdings" panose="05000000000000000000" pitchFamily="2" charset="2"/>
              <a:buChar char="§"/>
            </a:pPr>
            <a:r>
              <a:rPr lang="en-US" sz="2800" dirty="0"/>
              <a:t>The maximum likelihood estimation process results in regression parameter estimates that are </a:t>
            </a:r>
            <a:r>
              <a:rPr lang="en-US" sz="2800" i="1" dirty="0">
                <a:solidFill>
                  <a:schemeClr val="accent2"/>
                </a:solidFill>
              </a:rPr>
              <a:t>most likely</a:t>
            </a:r>
            <a:r>
              <a:rPr lang="en-US" sz="2800" dirty="0">
                <a:solidFill>
                  <a:schemeClr val="accent2"/>
                </a:solidFill>
              </a:rPr>
              <a:t> </a:t>
            </a:r>
            <a:r>
              <a:rPr lang="en-US" sz="2800" dirty="0"/>
              <a:t>(i.e. maximally likely) to result based on the observed data. </a:t>
            </a:r>
            <a:endParaRPr lang="en-US" sz="2800" dirty="0" smtClean="0"/>
          </a:p>
          <a:p>
            <a:pPr>
              <a:buFont typeface="Wingdings" panose="05000000000000000000" pitchFamily="2" charset="2"/>
              <a:buChar char="§"/>
            </a:pPr>
            <a:r>
              <a:rPr lang="en-US" sz="2800" dirty="0" smtClean="0"/>
              <a:t>The </a:t>
            </a:r>
            <a:r>
              <a:rPr lang="en-US" sz="2800" dirty="0"/>
              <a:t>result of maximum likelihood estimation is a </a:t>
            </a:r>
            <a:r>
              <a:rPr lang="en-US" sz="2800" i="1" dirty="0">
                <a:solidFill>
                  <a:schemeClr val="accent2"/>
                </a:solidFill>
              </a:rPr>
              <a:t>likelihood value</a:t>
            </a:r>
            <a:r>
              <a:rPr lang="en-US" sz="2800" dirty="0" smtClean="0"/>
              <a:t>.</a:t>
            </a:r>
          </a:p>
          <a:p>
            <a:pPr>
              <a:buFont typeface="Wingdings" panose="05000000000000000000" pitchFamily="2" charset="2"/>
              <a:buChar char="§"/>
            </a:pPr>
            <a:r>
              <a:rPr lang="en-US" sz="2800" dirty="0" smtClean="0">
                <a:solidFill>
                  <a:schemeClr val="tx1"/>
                </a:solidFill>
              </a:rPr>
              <a:t>We also get the </a:t>
            </a:r>
            <a:r>
              <a:rPr lang="en-US" sz="2800" i="1" dirty="0" smtClean="0">
                <a:solidFill>
                  <a:schemeClr val="accent2"/>
                </a:solidFill>
              </a:rPr>
              <a:t>odds ratio:   </a:t>
            </a:r>
            <a:endParaRPr lang="en-US" sz="2600" i="1" dirty="0" smtClean="0">
              <a:solidFill>
                <a:schemeClr val="accent2"/>
              </a:solidFill>
            </a:endParaRPr>
          </a:p>
        </p:txBody>
      </p:sp>
      <p:pic>
        <p:nvPicPr>
          <p:cNvPr id="4" name="Picture 3"/>
          <p:cNvPicPr>
            <a:picLocks noChangeAspect="1"/>
          </p:cNvPicPr>
          <p:nvPr/>
        </p:nvPicPr>
        <p:blipFill>
          <a:blip r:embed="rId2"/>
          <a:stretch>
            <a:fillRect/>
          </a:stretch>
        </p:blipFill>
        <p:spPr>
          <a:xfrm>
            <a:off x="5695218" y="4876800"/>
            <a:ext cx="3886783" cy="814123"/>
          </a:xfrm>
          <a:prstGeom prst="rect">
            <a:avLst/>
          </a:prstGeom>
        </p:spPr>
      </p:pic>
    </p:spTree>
    <p:extLst>
      <p:ext uri="{BB962C8B-B14F-4D97-AF65-F5344CB8AC3E}">
        <p14:creationId xmlns:p14="http://schemas.microsoft.com/office/powerpoint/2010/main" val="31677006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Logistic </a:t>
            </a:r>
            <a:r>
              <a:rPr lang="en-US" dirty="0"/>
              <a:t>R</a:t>
            </a:r>
            <a:r>
              <a:rPr lang="en-US" dirty="0" smtClean="0"/>
              <a:t>egression</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2800" dirty="0" smtClean="0"/>
              <a:t>Well-defined relationship (matriculation example)</a:t>
            </a:r>
            <a:endParaRPr lang="en-US" sz="2800" i="1" dirty="0" smtClean="0">
              <a:solidFill>
                <a:schemeClr val="tx1"/>
              </a:solidFill>
            </a:endParaRPr>
          </a:p>
        </p:txBody>
      </p:sp>
      <p:pic>
        <p:nvPicPr>
          <p:cNvPr id="4" name="Picture 3"/>
          <p:cNvPicPr>
            <a:picLocks noChangeAspect="1"/>
          </p:cNvPicPr>
          <p:nvPr/>
        </p:nvPicPr>
        <p:blipFill>
          <a:blip r:embed="rId2"/>
          <a:stretch>
            <a:fillRect/>
          </a:stretch>
        </p:blipFill>
        <p:spPr>
          <a:xfrm>
            <a:off x="3159285" y="2430627"/>
            <a:ext cx="5215458" cy="3677953"/>
          </a:xfrm>
          <a:prstGeom prst="rect">
            <a:avLst/>
          </a:prstGeom>
        </p:spPr>
      </p:pic>
    </p:spTree>
    <p:extLst>
      <p:ext uri="{BB962C8B-B14F-4D97-AF65-F5344CB8AC3E}">
        <p14:creationId xmlns:p14="http://schemas.microsoft.com/office/powerpoint/2010/main" val="36098706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Logistic </a:t>
            </a:r>
            <a:r>
              <a:rPr lang="en-US" dirty="0"/>
              <a:t>R</a:t>
            </a:r>
            <a:r>
              <a:rPr lang="en-US" dirty="0" smtClean="0"/>
              <a:t>egression</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2800" dirty="0" smtClean="0"/>
              <a:t>Poorly-defined relationship (matriculation example)</a:t>
            </a:r>
            <a:endParaRPr lang="en-US" sz="2800" i="1" dirty="0" smtClean="0">
              <a:solidFill>
                <a:schemeClr val="tx1"/>
              </a:solidFill>
            </a:endParaRPr>
          </a:p>
        </p:txBody>
      </p:sp>
      <p:pic>
        <p:nvPicPr>
          <p:cNvPr id="5" name="Picture 4"/>
          <p:cNvPicPr>
            <a:picLocks noChangeAspect="1"/>
          </p:cNvPicPr>
          <p:nvPr/>
        </p:nvPicPr>
        <p:blipFill>
          <a:blip r:embed="rId2"/>
          <a:stretch>
            <a:fillRect/>
          </a:stretch>
        </p:blipFill>
        <p:spPr>
          <a:xfrm>
            <a:off x="3077028" y="2426488"/>
            <a:ext cx="5211638" cy="3550980"/>
          </a:xfrm>
          <a:prstGeom prst="rect">
            <a:avLst/>
          </a:prstGeom>
        </p:spPr>
      </p:pic>
    </p:spTree>
    <p:extLst>
      <p:ext uri="{BB962C8B-B14F-4D97-AF65-F5344CB8AC3E}">
        <p14:creationId xmlns:p14="http://schemas.microsoft.com/office/powerpoint/2010/main" val="28518572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Classification Table</a:t>
            </a: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271211399"/>
              </p:ext>
            </p:extLst>
          </p:nvPr>
        </p:nvGraphicFramePr>
        <p:xfrm>
          <a:off x="467405" y="3770539"/>
          <a:ext cx="4794022" cy="2438400"/>
        </p:xfrm>
        <a:graphic>
          <a:graphicData uri="http://schemas.openxmlformats.org/drawingml/2006/table">
            <a:tbl>
              <a:tblPr/>
              <a:tblGrid>
                <a:gridCol w="849487"/>
                <a:gridCol w="1105472"/>
                <a:gridCol w="849487"/>
                <a:gridCol w="663192"/>
                <a:gridCol w="663192"/>
                <a:gridCol w="663192"/>
              </a:tblGrid>
              <a:tr h="158712">
                <a:tc gridSpan="6">
                  <a:txBody>
                    <a:bodyPr/>
                    <a:lstStyle/>
                    <a:p>
                      <a:pPr marL="38100" marR="38100" algn="ctr">
                        <a:lnSpc>
                          <a:spcPts val="1600"/>
                        </a:lnSpc>
                        <a:spcBef>
                          <a:spcPts val="0"/>
                        </a:spcBef>
                        <a:spcAft>
                          <a:spcPts val="0"/>
                        </a:spcAft>
                      </a:pPr>
                      <a:r>
                        <a:rPr lang="en-US" sz="900" b="1" dirty="0">
                          <a:solidFill>
                            <a:srgbClr val="000000"/>
                          </a:solidFill>
                          <a:effectLst/>
                          <a:latin typeface="Arial" panose="020B0604020202020204" pitchFamily="34" charset="0"/>
                          <a:ea typeface="Times New Roman" panose="02020603050405020304" pitchFamily="18" charset="0"/>
                        </a:rPr>
                        <a:t>Classification Table</a:t>
                      </a:r>
                      <a:r>
                        <a:rPr lang="en-US" sz="900" b="1" baseline="30000" dirty="0">
                          <a:solidFill>
                            <a:srgbClr val="000000"/>
                          </a:solidFill>
                          <a:effectLst/>
                          <a:latin typeface="Arial" panose="020B0604020202020204" pitchFamily="34" charset="0"/>
                          <a:ea typeface="Times New Roman" panose="02020603050405020304" pitchFamily="18" charset="0"/>
                        </a:rPr>
                        <a:t>a</a:t>
                      </a:r>
                      <a:endParaRPr lang="en-US" sz="1200" dirty="0">
                        <a:effectLst/>
                        <a:latin typeface="Times New Roman" panose="02020603050405020304" pitchFamily="18" charset="0"/>
                        <a:ea typeface="Times New Roman" panose="02020603050405020304" pitchFamily="18" charset="0"/>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8712">
                <a:tc>
                  <a:txBody>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txBody>
                  <a:tcPr marL="0" marR="0" marT="0" marB="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a:noFill/>
                    </a:lnB>
                    <a:solidFill>
                      <a:srgbClr val="FFFFFF"/>
                    </a:solidFill>
                  </a:tcPr>
                </a:tc>
                <a:tc rowSpan="3" gridSpan="2">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Observed</a:t>
                      </a:r>
                      <a:endParaRPr lang="en-US" sz="1200" dirty="0">
                        <a:effectLst/>
                        <a:latin typeface="Times New Roman" panose="02020603050405020304" pitchFamily="18" charset="0"/>
                        <a:ea typeface="Times New Roman" panose="02020603050405020304" pitchFamily="18" charset="0"/>
                      </a:endParaRPr>
                    </a:p>
                  </a:txBody>
                  <a:tcPr marL="0" marR="0" marT="0" marB="0" anchor="b">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rowSpan="3" hMerge="1">
                  <a:txBody>
                    <a:bodyPr/>
                    <a:lstStyle/>
                    <a:p>
                      <a:endParaRPr lang="en-US"/>
                    </a:p>
                  </a:txBody>
                  <a:tcPr/>
                </a:tc>
                <a:tc gridSpan="3">
                  <a:txBody>
                    <a:bodyPr/>
                    <a:lstStyle/>
                    <a:p>
                      <a:pPr marL="38100" marR="38100" algn="ct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Predicted</a:t>
                      </a:r>
                      <a:endParaRPr lang="en-US" sz="1200" dirty="0">
                        <a:effectLst/>
                        <a:latin typeface="Times New Roman" panose="02020603050405020304" pitchFamily="18" charset="0"/>
                        <a:ea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r>
              <a:tr h="476137">
                <a:tc>
                  <a:txBody>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txBody>
                  <a:tcPr marL="0" marR="0" marT="0" marB="0">
                    <a:lnL w="28575" cap="flat" cmpd="sng" algn="ctr">
                      <a:solidFill>
                        <a:srgbClr val="000000"/>
                      </a:solidFill>
                      <a:prstDash val="solid"/>
                      <a:round/>
                      <a:headEnd type="none" w="med" len="med"/>
                      <a:tailEnd type="none" w="med" len="med"/>
                    </a:lnL>
                    <a:lnR>
                      <a:noFill/>
                    </a:lnR>
                    <a:lnT>
                      <a:noFill/>
                    </a:lnT>
                    <a:lnB>
                      <a:noFill/>
                    </a:lnB>
                    <a:solidFill>
                      <a:srgbClr val="FFFFFF"/>
                    </a:solidFill>
                  </a:tcPr>
                </a:tc>
                <a:tc gridSpan="2" vMerge="1">
                  <a:txBody>
                    <a:bodyPr/>
                    <a:lstStyle/>
                    <a:p>
                      <a:endParaRPr lang="en-US"/>
                    </a:p>
                  </a:txBody>
                  <a:tcPr/>
                </a:tc>
                <a:tc hMerge="1" vMerge="1">
                  <a:txBody>
                    <a:bodyPr/>
                    <a:lstStyle/>
                    <a:p>
                      <a:endParaRPr lang="en-US"/>
                    </a:p>
                  </a:txBody>
                  <a:tcPr/>
                </a:tc>
                <a:tc gridSpan="2">
                  <a:txBody>
                    <a:bodyPr/>
                    <a:lstStyle/>
                    <a:p>
                      <a:pPr marL="38100" marR="38100" algn="ct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successfully move from grade 10th to 11th grade</a:t>
                      </a:r>
                      <a:endParaRPr lang="en-US" sz="1200" dirty="0">
                        <a:effectLst/>
                        <a:latin typeface="Times New Roman" panose="02020603050405020304" pitchFamily="18" charset="0"/>
                        <a:ea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rowSpan="2">
                  <a:txBody>
                    <a:bodyPr/>
                    <a:lstStyle/>
                    <a:p>
                      <a:pPr marL="38100" marR="38100" algn="ct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Percentage Correct</a:t>
                      </a:r>
                      <a:endParaRPr lang="en-US" sz="1200" dirty="0">
                        <a:effectLst/>
                        <a:latin typeface="Times New Roman" panose="02020603050405020304" pitchFamily="18" charset="0"/>
                        <a:ea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158712">
                <a:tc>
                  <a:txBody>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txBody>
                  <a:tcPr marL="0" marR="0" marT="0" marB="0">
                    <a:lnL w="28575"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solidFill>
                      <a:srgbClr val="FFFFFF"/>
                    </a:solidFill>
                  </a:tcPr>
                </a:tc>
                <a:tc gridSpan="2" vMerge="1">
                  <a:txBody>
                    <a:bodyPr/>
                    <a:lstStyle/>
                    <a:p>
                      <a:endParaRPr lang="en-US"/>
                    </a:p>
                  </a:txBody>
                  <a:tcPr/>
                </a:tc>
                <a:tc hMerge="1" vMerge="1">
                  <a:txBody>
                    <a:bodyPr/>
                    <a:lstStyle/>
                    <a:p>
                      <a:endParaRPr lang="en-US"/>
                    </a:p>
                  </a:txBody>
                  <a:tcPr/>
                </a:tc>
                <a:tc>
                  <a:txBody>
                    <a:bodyPr/>
                    <a:lstStyle/>
                    <a:p>
                      <a:pPr marL="38100" marR="38100" algn="ct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no</a:t>
                      </a:r>
                      <a:endParaRPr lang="en-US" sz="1200" dirty="0">
                        <a:effectLst/>
                        <a:latin typeface="Times New Roman" panose="02020603050405020304" pitchFamily="18" charset="0"/>
                        <a:ea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yes</a:t>
                      </a:r>
                      <a:endParaRPr lang="en-US" sz="1200" dirty="0">
                        <a:effectLst/>
                        <a:latin typeface="Times New Roman" panose="02020603050405020304" pitchFamily="18" charset="0"/>
                        <a:ea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r>
              <a:tr h="158712">
                <a:tc rowSpan="3">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Step 1</a:t>
                      </a:r>
                      <a:endParaRPr lang="en-US" sz="1200" dirty="0">
                        <a:effectLst/>
                        <a:latin typeface="Times New Roman" panose="02020603050405020304" pitchFamily="18" charset="0"/>
                        <a:ea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rowSpan="2">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successfully move from grade 10th to 11th grade</a:t>
                      </a:r>
                      <a:endParaRPr lang="en-US" sz="1200" dirty="0">
                        <a:effectLst/>
                        <a:latin typeface="Times New Roman" panose="02020603050405020304" pitchFamily="18" charset="0"/>
                        <a:ea typeface="Times New Roman" panose="02020603050405020304" pitchFamily="18" charset="0"/>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no</a:t>
                      </a:r>
                      <a:endParaRPr lang="en-US" sz="1200" dirty="0">
                        <a:effectLst/>
                        <a:latin typeface="Times New Roman" panose="02020603050405020304" pitchFamily="18" charset="0"/>
                        <a:ea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478</a:t>
                      </a:r>
                      <a:endParaRPr lang="en-US" sz="1200" dirty="0">
                        <a:effectLst/>
                        <a:latin typeface="Times New Roman" panose="02020603050405020304" pitchFamily="18" charset="0"/>
                        <a:ea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17</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96.6</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317425">
                <a:tc vMerge="1">
                  <a:txBody>
                    <a:bodyPr/>
                    <a:lstStyle/>
                    <a:p>
                      <a:endParaRPr lang="en-US"/>
                    </a:p>
                  </a:txBody>
                  <a:tcPr/>
                </a:tc>
                <a:tc vMerge="1">
                  <a:txBody>
                    <a:bodyPr/>
                    <a:lstStyle/>
                    <a:p>
                      <a:endParaRPr lang="en-US"/>
                    </a:p>
                  </a:txBody>
                  <a:tcPr/>
                </a:tc>
                <a:tc>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yes</a:t>
                      </a:r>
                      <a:endParaRPr lang="en-US" sz="1200" dirty="0">
                        <a:effectLst/>
                        <a:latin typeface="Times New Roman" panose="02020603050405020304" pitchFamily="18" charset="0"/>
                        <a:ea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13</a:t>
                      </a:r>
                      <a:endParaRPr lang="en-US" sz="1200" dirty="0">
                        <a:effectLst/>
                        <a:latin typeface="Times New Roman" panose="02020603050405020304" pitchFamily="18" charset="0"/>
                        <a:ea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492</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97.4</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r>
              <a:tr h="158712">
                <a:tc vMerge="1">
                  <a:txBody>
                    <a:bodyPr/>
                    <a:lstStyle/>
                    <a:p>
                      <a:endParaRPr lang="en-US"/>
                    </a:p>
                  </a:txBody>
                  <a:tcPr/>
                </a:tc>
                <a:tc gridSpan="2">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Overall Percentage</a:t>
                      </a:r>
                      <a:endParaRPr lang="en-US" sz="1200" dirty="0">
                        <a:effectLst/>
                        <a:latin typeface="Times New Roman" panose="02020603050405020304" pitchFamily="18" charset="0"/>
                        <a:ea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a:txBody>
                    <a:bodyPr/>
                    <a:lstStyle/>
                    <a:p>
                      <a:pPr marL="0" marR="0" algn="ctr">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97.0</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317425">
                <a:tc gridSpan="6">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a. The cut value is .500</a:t>
                      </a:r>
                      <a:endParaRPr lang="en-US" sz="1200" dirty="0">
                        <a:effectLst/>
                        <a:latin typeface="Times New Roman" panose="02020603050405020304" pitchFamily="18" charset="0"/>
                        <a:ea typeface="Times New Roman" panose="02020603050405020304" pitchFamily="18" charset="0"/>
                      </a:endParaRPr>
                    </a:p>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048885613"/>
              </p:ext>
            </p:extLst>
          </p:nvPr>
        </p:nvGraphicFramePr>
        <p:xfrm>
          <a:off x="448235" y="1876451"/>
          <a:ext cx="6394450" cy="1828800"/>
        </p:xfrm>
        <a:graphic>
          <a:graphicData uri="http://schemas.openxmlformats.org/drawingml/2006/table">
            <a:tbl>
              <a:tblPr/>
              <a:tblGrid>
                <a:gridCol w="657033"/>
                <a:gridCol w="657033"/>
                <a:gridCol w="635048"/>
                <a:gridCol w="635048"/>
                <a:gridCol w="635048"/>
                <a:gridCol w="635048"/>
                <a:gridCol w="635048"/>
                <a:gridCol w="635048"/>
                <a:gridCol w="635048"/>
                <a:gridCol w="635048"/>
              </a:tblGrid>
              <a:tr h="0">
                <a:tc gridSpan="10">
                  <a:txBody>
                    <a:bodyPr/>
                    <a:lstStyle/>
                    <a:p>
                      <a:pPr marL="38100" marR="38100" algn="ctr">
                        <a:lnSpc>
                          <a:spcPts val="1600"/>
                        </a:lnSpc>
                        <a:spcBef>
                          <a:spcPts val="0"/>
                        </a:spcBef>
                        <a:spcAft>
                          <a:spcPts val="0"/>
                        </a:spcAft>
                      </a:pPr>
                      <a:r>
                        <a:rPr lang="en-US" sz="900" b="1" dirty="0">
                          <a:solidFill>
                            <a:srgbClr val="000000"/>
                          </a:solidFill>
                          <a:effectLst/>
                          <a:latin typeface="Arial" panose="020B0604020202020204" pitchFamily="34" charset="0"/>
                          <a:ea typeface="Times New Roman" panose="02020603050405020304" pitchFamily="18" charset="0"/>
                        </a:rPr>
                        <a:t>Variables in the Equation</a:t>
                      </a:r>
                      <a:endParaRPr lang="en-US" sz="1200" dirty="0">
                        <a:effectLst/>
                        <a:latin typeface="Times New Roman" panose="02020603050405020304" pitchFamily="18" charset="0"/>
                        <a:ea typeface="Times New Roman" panose="02020603050405020304" pitchFamily="18" charset="0"/>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rowSpan="2" gridSpan="2">
                  <a:txBody>
                    <a:bodyPr/>
                    <a:lstStyle/>
                    <a:p>
                      <a:pPr marL="0" marR="0" algn="ctr">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rowSpan="2" hMerge="1">
                  <a:txBody>
                    <a:bodyPr/>
                    <a:lstStyle/>
                    <a:p>
                      <a:endParaRPr lang="en-US"/>
                    </a:p>
                  </a:txBody>
                  <a:tcPr/>
                </a:tc>
                <a:tc rowSpan="2">
                  <a:txBody>
                    <a:bodyPr/>
                    <a:lstStyle/>
                    <a:p>
                      <a:pPr marL="38100" marR="38100" algn="ct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B</a:t>
                      </a:r>
                      <a:endParaRPr lang="en-US" sz="1200" dirty="0">
                        <a:effectLst/>
                        <a:latin typeface="Times New Roman" panose="02020603050405020304" pitchFamily="18" charset="0"/>
                        <a:ea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S.E.</a:t>
                      </a:r>
                      <a:endParaRPr lang="en-US" sz="1200" dirty="0">
                        <a:effectLst/>
                        <a:latin typeface="Times New Roman" panose="02020603050405020304" pitchFamily="18" charset="0"/>
                        <a:ea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Wald</a:t>
                      </a:r>
                      <a:endParaRPr lang="en-US" sz="1200" dirty="0">
                        <a:effectLst/>
                        <a:latin typeface="Times New Roman" panose="02020603050405020304" pitchFamily="18" charset="0"/>
                        <a:ea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df</a:t>
                      </a:r>
                      <a:endParaRPr lang="en-US" sz="1200" dirty="0">
                        <a:effectLst/>
                        <a:latin typeface="Times New Roman" panose="02020603050405020304" pitchFamily="18" charset="0"/>
                        <a:ea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Sig.</a:t>
                      </a:r>
                      <a:endParaRPr lang="en-US" sz="1200" dirty="0">
                        <a:effectLst/>
                        <a:latin typeface="Times New Roman" panose="02020603050405020304" pitchFamily="18" charset="0"/>
                        <a:ea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rowSpan="2">
                  <a:txBody>
                    <a:bodyPr/>
                    <a:lstStyle/>
                    <a:p>
                      <a:pPr marL="38100" marR="38100" algn="ct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Exp(B)</a:t>
                      </a:r>
                      <a:endParaRPr lang="en-US" sz="1200" dirty="0">
                        <a:effectLst/>
                        <a:latin typeface="Times New Roman" panose="02020603050405020304" pitchFamily="18" charset="0"/>
                        <a:ea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gridSpan="2">
                  <a:txBody>
                    <a:bodyPr/>
                    <a:lstStyle/>
                    <a:p>
                      <a:pPr marL="38100" marR="38100" algn="ct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95% C.I.for EXP(B)</a:t>
                      </a:r>
                      <a:endParaRPr lang="en-US" sz="1200" dirty="0">
                        <a:effectLst/>
                        <a:latin typeface="Times New Roman" panose="02020603050405020304" pitchFamily="18" charset="0"/>
                        <a:ea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r>
              <a:tr h="0">
                <a:tc gridSpan="2" vMerge="1">
                  <a:txBody>
                    <a:bodyPr/>
                    <a:lstStyle/>
                    <a:p>
                      <a:endParaRPr lang="en-US"/>
                    </a:p>
                  </a:txBody>
                  <a:tcPr/>
                </a:tc>
                <a:tc hMerge="1"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38100" marR="38100" algn="ct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Lower</a:t>
                      </a:r>
                      <a:endParaRPr lang="en-US" sz="1200" dirty="0">
                        <a:effectLst/>
                        <a:latin typeface="Times New Roman" panose="02020603050405020304" pitchFamily="18" charset="0"/>
                        <a:ea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Upper</a:t>
                      </a:r>
                      <a:endParaRPr lang="en-US" sz="1200" dirty="0">
                        <a:effectLst/>
                        <a:latin typeface="Times New Roman" panose="02020603050405020304" pitchFamily="18" charset="0"/>
                        <a:ea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0">
                <a:tc rowSpan="4">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Step 1</a:t>
                      </a:r>
                      <a:r>
                        <a:rPr lang="en-US" sz="900" baseline="30000" dirty="0">
                          <a:solidFill>
                            <a:srgbClr val="000000"/>
                          </a:solidFill>
                          <a:effectLst/>
                          <a:latin typeface="Arial" panose="020B0604020202020204" pitchFamily="34" charset="0"/>
                          <a:ea typeface="Times New Roman" panose="02020603050405020304" pitchFamily="18" charset="0"/>
                        </a:rPr>
                        <a:t>a</a:t>
                      </a:r>
                      <a:endParaRPr lang="en-US" sz="1200" dirty="0">
                        <a:effectLst/>
                        <a:latin typeface="Times New Roman" panose="02020603050405020304" pitchFamily="18" charset="0"/>
                        <a:ea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cri_tot</a:t>
                      </a:r>
                      <a:endParaRPr lang="en-US" sz="1200" dirty="0">
                        <a:effectLst/>
                        <a:latin typeface="Times New Roman" panose="02020603050405020304" pitchFamily="18" charset="0"/>
                        <a:ea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.229</a:t>
                      </a:r>
                      <a:endParaRPr lang="en-US" sz="1200" dirty="0">
                        <a:effectLst/>
                        <a:latin typeface="Times New Roman" panose="02020603050405020304" pitchFamily="18" charset="0"/>
                        <a:ea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.017</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184.591</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1</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.000</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1.257</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1.216</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1.299</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0">
                <a:tc vMerge="1">
                  <a:txBody>
                    <a:bodyPr/>
                    <a:lstStyle/>
                    <a:p>
                      <a:endParaRPr lang="en-US"/>
                    </a:p>
                  </a:txBody>
                  <a:tcPr/>
                </a:tc>
                <a:tc>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fi_tot</a:t>
                      </a:r>
                      <a:endParaRPr lang="en-US" sz="1200" dirty="0">
                        <a:effectLst/>
                        <a:latin typeface="Times New Roman" panose="02020603050405020304" pitchFamily="18" charset="0"/>
                        <a:ea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.000</a:t>
                      </a:r>
                      <a:endParaRPr lang="en-US" sz="1200" dirty="0">
                        <a:effectLst/>
                        <a:latin typeface="Times New Roman" panose="02020603050405020304" pitchFamily="18" charset="0"/>
                        <a:ea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.013</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.001</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1</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.979</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1.000</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.975</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1.025</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r>
              <a:tr h="0">
                <a:tc vMerge="1">
                  <a:txBody>
                    <a:bodyPr/>
                    <a:lstStyle/>
                    <a:p>
                      <a:endParaRPr lang="en-US"/>
                    </a:p>
                  </a:txBody>
                  <a:tcPr/>
                </a:tc>
                <a:tc>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stm_tot</a:t>
                      </a:r>
                      <a:endParaRPr lang="en-US" sz="1200" dirty="0">
                        <a:effectLst/>
                        <a:latin typeface="Times New Roman" panose="02020603050405020304" pitchFamily="18" charset="0"/>
                        <a:ea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-.008</a:t>
                      </a:r>
                      <a:endParaRPr lang="en-US" sz="1200" dirty="0">
                        <a:effectLst/>
                        <a:latin typeface="Times New Roman" panose="02020603050405020304" pitchFamily="18" charset="0"/>
                        <a:ea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.023</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.117</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1</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.732</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.992</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.947</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1.039</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r>
              <a:tr h="0">
                <a:tc vMerge="1">
                  <a:txBody>
                    <a:bodyPr/>
                    <a:lstStyle/>
                    <a:p>
                      <a:endParaRPr lang="en-US"/>
                    </a:p>
                  </a:txBody>
                  <a:tcPr/>
                </a:tc>
                <a:tc>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Constant</a:t>
                      </a:r>
                      <a:endParaRPr lang="en-US" sz="1200" dirty="0">
                        <a:effectLst/>
                        <a:latin typeface="Times New Roman" panose="02020603050405020304" pitchFamily="18" charset="0"/>
                        <a:ea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-18.822</a:t>
                      </a:r>
                      <a:endParaRPr lang="en-US" sz="1200" dirty="0">
                        <a:effectLst/>
                        <a:latin typeface="Times New Roman" panose="02020603050405020304" pitchFamily="18" charset="0"/>
                        <a:ea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1.403</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179.923</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1</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.000</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.000</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0">
                <a:tc gridSpan="10">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a. Variable(s) entered on step 1: cri_tot, fi_tot, stm_tot. </a:t>
                      </a:r>
                      <a:r>
                        <a:rPr lang="en-US" sz="900" b="1" dirty="0">
                          <a:solidFill>
                            <a:srgbClr val="000000"/>
                          </a:solidFill>
                          <a:effectLst/>
                          <a:latin typeface="Arial" panose="020B0604020202020204" pitchFamily="34" charset="0"/>
                          <a:ea typeface="Times New Roman" panose="02020603050405020304" pitchFamily="18" charset="0"/>
                        </a:rPr>
                        <a:t>Exp(B) is the odds ratio</a:t>
                      </a:r>
                      <a:r>
                        <a:rPr lang="en-US" sz="900" dirty="0">
                          <a:solidFill>
                            <a:srgbClr val="000000"/>
                          </a:solidFill>
                          <a:effectLst/>
                          <a:latin typeface="Arial" panose="020B0604020202020204" pitchFamily="34" charset="0"/>
                          <a:ea typeface="Times New Roman" panose="02020603050405020304" pitchFamily="18" charset="0"/>
                        </a:rPr>
                        <a:t>.</a:t>
                      </a:r>
                      <a:endParaRPr lang="en-US" sz="1200" dirty="0">
                        <a:effectLst/>
                        <a:latin typeface="Times New Roman" panose="02020603050405020304" pitchFamily="18" charset="0"/>
                        <a:ea typeface="Times New Roman" panose="02020603050405020304" pitchFamily="18" charset="0"/>
                      </a:endParaRPr>
                    </a:p>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pic>
        <p:nvPicPr>
          <p:cNvPr id="10" name="Picture 9"/>
          <p:cNvPicPr>
            <a:picLocks noChangeAspect="1"/>
          </p:cNvPicPr>
          <p:nvPr/>
        </p:nvPicPr>
        <p:blipFill>
          <a:blip r:embed="rId2"/>
          <a:stretch>
            <a:fillRect/>
          </a:stretch>
        </p:blipFill>
        <p:spPr>
          <a:xfrm>
            <a:off x="7189577" y="1843314"/>
            <a:ext cx="4216707" cy="2973591"/>
          </a:xfrm>
          <a:prstGeom prst="rect">
            <a:avLst/>
          </a:prstGeom>
        </p:spPr>
      </p:pic>
      <p:pic>
        <p:nvPicPr>
          <p:cNvPr id="11" name="Picture 10"/>
          <p:cNvPicPr>
            <a:picLocks noChangeAspect="1"/>
          </p:cNvPicPr>
          <p:nvPr/>
        </p:nvPicPr>
        <p:blipFill>
          <a:blip r:embed="rId3"/>
          <a:stretch>
            <a:fillRect/>
          </a:stretch>
        </p:blipFill>
        <p:spPr>
          <a:xfrm>
            <a:off x="6126480" y="5173710"/>
            <a:ext cx="5944872" cy="702737"/>
          </a:xfrm>
          <a:prstGeom prst="rect">
            <a:avLst/>
          </a:prstGeom>
        </p:spPr>
      </p:pic>
    </p:spTree>
    <p:extLst>
      <p:ext uri="{BB962C8B-B14F-4D97-AF65-F5344CB8AC3E}">
        <p14:creationId xmlns:p14="http://schemas.microsoft.com/office/powerpoint/2010/main" val="19885738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Multinomial Logistic Regression</a:t>
            </a:r>
            <a:endParaRPr lang="en-US" dirty="0"/>
          </a:p>
        </p:txBody>
      </p:sp>
      <p:sp>
        <p:nvSpPr>
          <p:cNvPr id="3" name="Content Placeholder 2"/>
          <p:cNvSpPr>
            <a:spLocks noGrp="1"/>
          </p:cNvSpPr>
          <p:nvPr>
            <p:ph idx="1"/>
          </p:nvPr>
        </p:nvSpPr>
        <p:spPr/>
        <p:txBody>
          <a:bodyPr>
            <a:normAutofit fontScale="92500" lnSpcReduction="10000"/>
          </a:bodyPr>
          <a:lstStyle/>
          <a:p>
            <a:pPr>
              <a:buFont typeface="Wingdings" panose="05000000000000000000" pitchFamily="2" charset="2"/>
              <a:buChar char="§"/>
            </a:pPr>
            <a:r>
              <a:rPr lang="en-US" sz="2800" dirty="0"/>
              <a:t>The logistic model can be extended to the case where there are three or more levels in the criterion. </a:t>
            </a:r>
            <a:endParaRPr lang="en-US" sz="2800" dirty="0" smtClean="0"/>
          </a:p>
          <a:p>
            <a:pPr>
              <a:buFont typeface="Wingdings" panose="05000000000000000000" pitchFamily="2" charset="2"/>
              <a:buChar char="§"/>
            </a:pPr>
            <a:r>
              <a:rPr lang="en-US" sz="2800" dirty="0" smtClean="0"/>
              <a:t>To </a:t>
            </a:r>
            <a:r>
              <a:rPr lang="en-US" sz="2800" dirty="0"/>
              <a:t>illustrate, we use a criterion variable with three levels or possible outcomes (i.e. low, moderate, severe depression). </a:t>
            </a:r>
            <a:endParaRPr lang="en-US" sz="2800" dirty="0" smtClean="0"/>
          </a:p>
          <a:p>
            <a:pPr>
              <a:buFont typeface="Wingdings" panose="05000000000000000000" pitchFamily="2" charset="2"/>
              <a:buChar char="§"/>
            </a:pPr>
            <a:r>
              <a:rPr lang="en-US" sz="2800" dirty="0" smtClean="0"/>
              <a:t>The </a:t>
            </a:r>
            <a:r>
              <a:rPr lang="en-US" sz="2800" dirty="0"/>
              <a:t>criterion variable is labeled “depression” in the </a:t>
            </a:r>
            <a:r>
              <a:rPr lang="en-US" sz="2800" i="1" dirty="0"/>
              <a:t>GfGc</a:t>
            </a:r>
            <a:r>
              <a:rPr lang="en-US" sz="2800" dirty="0"/>
              <a:t> data </a:t>
            </a:r>
            <a:r>
              <a:rPr lang="en-US" sz="2800" dirty="0" smtClean="0"/>
              <a:t>set.</a:t>
            </a:r>
          </a:p>
          <a:p>
            <a:pPr>
              <a:buFont typeface="Wingdings" panose="05000000000000000000" pitchFamily="2" charset="2"/>
              <a:buChar char="§"/>
            </a:pPr>
            <a:r>
              <a:rPr lang="en-US" sz="2800" dirty="0" smtClean="0"/>
              <a:t>The </a:t>
            </a:r>
            <a:r>
              <a:rPr lang="en-US" sz="2800" dirty="0"/>
              <a:t>logistic regression model that is analogous to the multiple discriminant analysis is presented earlier is provided in the SPSS syntax below. </a:t>
            </a:r>
            <a:endParaRPr lang="en-US" sz="2800" dirty="0" smtClean="0"/>
          </a:p>
          <a:p>
            <a:pPr>
              <a:buFont typeface="Wingdings" panose="05000000000000000000" pitchFamily="2" charset="2"/>
              <a:buChar char="§"/>
            </a:pPr>
            <a:r>
              <a:rPr lang="en-US" sz="2800" dirty="0" smtClean="0"/>
              <a:t>Notice </a:t>
            </a:r>
            <a:r>
              <a:rPr lang="en-US" sz="2800" dirty="0"/>
              <a:t>that SPSS uses </a:t>
            </a:r>
            <a:r>
              <a:rPr lang="en-US" sz="2800" i="1" dirty="0">
                <a:solidFill>
                  <a:schemeClr val="accent2"/>
                </a:solidFill>
              </a:rPr>
              <a:t>multinomial regression </a:t>
            </a:r>
            <a:r>
              <a:rPr lang="en-US" sz="2800" dirty="0"/>
              <a:t>to conduct the analysis where the criterion has more than two levels of the outcome.</a:t>
            </a:r>
            <a:endParaRPr lang="en-US" sz="2600" i="1" dirty="0" smtClean="0">
              <a:solidFill>
                <a:schemeClr val="accent2"/>
              </a:solidFill>
            </a:endParaRPr>
          </a:p>
        </p:txBody>
      </p:sp>
    </p:spTree>
    <p:extLst>
      <p:ext uri="{BB962C8B-B14F-4D97-AF65-F5344CB8AC3E}">
        <p14:creationId xmlns:p14="http://schemas.microsoft.com/office/powerpoint/2010/main" val="9166770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3200" dirty="0"/>
              <a:t>Many if not most tests are used to make </a:t>
            </a:r>
            <a:r>
              <a:rPr lang="en-US" sz="3200" i="1" dirty="0">
                <a:solidFill>
                  <a:schemeClr val="accent2"/>
                </a:solidFill>
              </a:rPr>
              <a:t>decisions</a:t>
            </a:r>
            <a:r>
              <a:rPr lang="en-US" sz="3200" dirty="0"/>
              <a:t> in relation to some aspect of peoples’ lives (e.g., selection for a job or classification into a diagnostic group). </a:t>
            </a:r>
            <a:endParaRPr lang="en-US" sz="3200" dirty="0" smtClean="0"/>
          </a:p>
          <a:p>
            <a:pPr>
              <a:buFont typeface="Wingdings" panose="05000000000000000000" pitchFamily="2" charset="2"/>
              <a:buChar char="§"/>
            </a:pPr>
            <a:r>
              <a:rPr lang="en-US" sz="3200" dirty="0"/>
              <a:t>Related to the criterion validity techniques already </a:t>
            </a:r>
            <a:r>
              <a:rPr lang="en-US" sz="3200" dirty="0" smtClean="0"/>
              <a:t>introduced, </a:t>
            </a:r>
            <a:r>
              <a:rPr lang="en-US" sz="3200" dirty="0"/>
              <a:t>another predictive validity technique is based on how tests are used to arrive at </a:t>
            </a:r>
            <a:r>
              <a:rPr lang="en-US" sz="3200" i="1" dirty="0">
                <a:solidFill>
                  <a:schemeClr val="accent2"/>
                </a:solidFill>
              </a:rPr>
              <a:t>decisions</a:t>
            </a:r>
            <a:r>
              <a:rPr lang="en-US" sz="3200" dirty="0"/>
              <a:t> about </a:t>
            </a:r>
            <a:r>
              <a:rPr lang="en-US" sz="3200" i="1" dirty="0">
                <a:solidFill>
                  <a:schemeClr val="accent2"/>
                </a:solidFill>
              </a:rPr>
              <a:t>selection and/or classification </a:t>
            </a:r>
            <a:r>
              <a:rPr lang="en-US" sz="3200" dirty="0"/>
              <a:t>of individuals into selective groups</a:t>
            </a:r>
            <a:r>
              <a:rPr lang="en-US" sz="3200" dirty="0" smtClean="0"/>
              <a:t>.</a:t>
            </a:r>
          </a:p>
        </p:txBody>
      </p:sp>
    </p:spTree>
    <p:extLst>
      <p:ext uri="{BB962C8B-B14F-4D97-AF65-F5344CB8AC3E}">
        <p14:creationId xmlns:p14="http://schemas.microsoft.com/office/powerpoint/2010/main" val="33847121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Multinomial Logistic Regression</a:t>
            </a:r>
            <a:endParaRPr lang="en-US" dirty="0"/>
          </a:p>
        </p:txBody>
      </p:sp>
      <p:sp>
        <p:nvSpPr>
          <p:cNvPr id="3" name="Content Placeholder 2"/>
          <p:cNvSpPr>
            <a:spLocks noGrp="1"/>
          </p:cNvSpPr>
          <p:nvPr>
            <p:ph idx="1"/>
          </p:nvPr>
        </p:nvSpPr>
        <p:spPr/>
        <p:txBody>
          <a:bodyPr>
            <a:normAutofit fontScale="70000" lnSpcReduction="20000"/>
          </a:bodyPr>
          <a:lstStyle/>
          <a:p>
            <a:pPr>
              <a:buFont typeface="Wingdings" panose="05000000000000000000" pitchFamily="2" charset="2"/>
              <a:buChar char="§"/>
            </a:pPr>
            <a:r>
              <a:rPr lang="en-US" sz="2800" b="1" dirty="0" smtClean="0"/>
              <a:t>SPSS </a:t>
            </a:r>
            <a:r>
              <a:rPr lang="en-US" sz="2800" b="1" dirty="0"/>
              <a:t>Multinomial Logistic Regression Syntax </a:t>
            </a:r>
            <a:endParaRPr lang="en-US" sz="2800" dirty="0"/>
          </a:p>
          <a:p>
            <a:r>
              <a:rPr lang="en-US" sz="2800" dirty="0"/>
              <a:t> </a:t>
            </a:r>
            <a:r>
              <a:rPr lang="en-US" sz="2800" dirty="0" smtClean="0"/>
              <a:t>NOMREG </a:t>
            </a:r>
            <a:r>
              <a:rPr lang="en-US" sz="2800" dirty="0"/>
              <a:t>depression (BASE=LAST ORDER=ASCENDING) WITH stm_tot fi_tot cri_tot</a:t>
            </a:r>
          </a:p>
          <a:p>
            <a:r>
              <a:rPr lang="en-US" sz="2800" dirty="0"/>
              <a:t>/CRITERIA CIN(95) DELTA(0) MXITER(100) MXSTEP(5) CHKSEP(20) LCONVERGE(0) PCONVERGE(0.000001) SINGULAR(0.00000001)</a:t>
            </a:r>
          </a:p>
          <a:p>
            <a:r>
              <a:rPr lang="en-US" sz="2800" dirty="0"/>
              <a:t>/MODEL</a:t>
            </a:r>
          </a:p>
          <a:p>
            <a:r>
              <a:rPr lang="en-US" sz="2800" dirty="0"/>
              <a:t>/STEPWISE=PIN(.05) POUT(0.1) MINEFFECT(0) RULE(SINGLE) ENTRYMETHOD(LR) REMOVALMETHOD(LR)</a:t>
            </a:r>
          </a:p>
          <a:p>
            <a:r>
              <a:rPr lang="en-US" sz="2800" dirty="0"/>
              <a:t>/INTERCEPT=INCLUDE</a:t>
            </a:r>
          </a:p>
          <a:p>
            <a:r>
              <a:rPr lang="en-US" sz="2800" dirty="0"/>
              <a:t>/PRINT=ASSOCIATION CLASSTABLE FIT PARAMETER SUMMARY LRT CPS STEP MFI</a:t>
            </a:r>
          </a:p>
          <a:p>
            <a:r>
              <a:rPr lang="en-US" sz="2800" dirty="0"/>
              <a:t>/SCALE=PEARSON</a:t>
            </a:r>
          </a:p>
          <a:p>
            <a:r>
              <a:rPr lang="en-US" sz="2800" dirty="0"/>
              <a:t>/SAVE ESTPROB PREDCAT PCPROB ACPROB.</a:t>
            </a:r>
          </a:p>
          <a:p>
            <a:pPr>
              <a:buFont typeface="Wingdings" panose="05000000000000000000" pitchFamily="2" charset="2"/>
              <a:buChar char="§"/>
            </a:pPr>
            <a:endParaRPr lang="en-US" sz="2600" i="1" dirty="0" smtClean="0">
              <a:solidFill>
                <a:schemeClr val="accent2"/>
              </a:solidFill>
            </a:endParaRPr>
          </a:p>
        </p:txBody>
      </p:sp>
    </p:spTree>
    <p:extLst>
      <p:ext uri="{BB962C8B-B14F-4D97-AF65-F5344CB8AC3E}">
        <p14:creationId xmlns:p14="http://schemas.microsoft.com/office/powerpoint/2010/main" val="24117025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Validity – Concepts &amp; Model</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2800" i="1" dirty="0">
                <a:solidFill>
                  <a:schemeClr val="accent2"/>
                </a:solidFill>
              </a:rPr>
              <a:t>Content validity </a:t>
            </a:r>
            <a:r>
              <a:rPr lang="en-US" sz="2800" dirty="0"/>
              <a:t>provides a framework </a:t>
            </a:r>
            <a:r>
              <a:rPr lang="en-US" sz="2800" dirty="0" smtClean="0"/>
              <a:t>that allows for a connection between generating </a:t>
            </a:r>
            <a:r>
              <a:rPr lang="en-US" sz="2800" dirty="0"/>
              <a:t>criterion scores and the </a:t>
            </a:r>
            <a:r>
              <a:rPr lang="en-US" sz="2800" i="1" dirty="0">
                <a:solidFill>
                  <a:schemeClr val="accent2"/>
                </a:solidFill>
              </a:rPr>
              <a:t>use and interpretation </a:t>
            </a:r>
            <a:r>
              <a:rPr lang="en-US" sz="2800" dirty="0"/>
              <a:t>of such </a:t>
            </a:r>
            <a:r>
              <a:rPr lang="en-US" sz="2800" dirty="0" smtClean="0"/>
              <a:t>scores.</a:t>
            </a:r>
          </a:p>
          <a:p>
            <a:pPr>
              <a:buFont typeface="Wingdings" panose="05000000000000000000" pitchFamily="2" charset="2"/>
              <a:buChar char="§"/>
            </a:pPr>
            <a:r>
              <a:rPr lang="en-US" sz="2800" dirty="0"/>
              <a:t>Cronbach and Meehl (1955) defined content validity as </a:t>
            </a:r>
            <a:r>
              <a:rPr lang="en-US" sz="2800" i="1" dirty="0">
                <a:solidFill>
                  <a:schemeClr val="accent2"/>
                </a:solidFill>
              </a:rPr>
              <a:t>a model that uses test items to reflect a representative sample of a universe of information in which the investigator is interested</a:t>
            </a:r>
            <a:r>
              <a:rPr lang="en-US" sz="2800" dirty="0" smtClean="0">
                <a:solidFill>
                  <a:schemeClr val="accent2"/>
                </a:solidFill>
              </a:rPr>
              <a:t>.</a:t>
            </a:r>
          </a:p>
          <a:p>
            <a:pPr>
              <a:buFont typeface="Wingdings" panose="05000000000000000000" pitchFamily="2" charset="2"/>
              <a:buChar char="§"/>
            </a:pPr>
            <a:r>
              <a:rPr lang="en-US" sz="2800" dirty="0"/>
              <a:t>C</a:t>
            </a:r>
            <a:r>
              <a:rPr lang="en-US" sz="2800" dirty="0" smtClean="0"/>
              <a:t>ontent </a:t>
            </a:r>
            <a:r>
              <a:rPr lang="en-US" sz="2800" dirty="0"/>
              <a:t>validity is ordinarily established </a:t>
            </a:r>
            <a:r>
              <a:rPr lang="en-US" sz="2800" i="1" dirty="0">
                <a:solidFill>
                  <a:schemeClr val="accent2"/>
                </a:solidFill>
              </a:rPr>
              <a:t>deductively by defining a universe of items</a:t>
            </a:r>
            <a:r>
              <a:rPr lang="en-US" sz="2800" dirty="0"/>
              <a:t> and sampling systematically within this universe to establish the </a:t>
            </a:r>
            <a:r>
              <a:rPr lang="en-US" sz="2800" dirty="0" smtClean="0"/>
              <a:t>test.</a:t>
            </a:r>
            <a:endParaRPr lang="en-US" sz="2800" dirty="0" smtClean="0">
              <a:solidFill>
                <a:schemeClr val="accent2"/>
              </a:solidFill>
            </a:endParaRPr>
          </a:p>
        </p:txBody>
      </p:sp>
    </p:spTree>
    <p:extLst>
      <p:ext uri="{BB962C8B-B14F-4D97-AF65-F5344CB8AC3E}">
        <p14:creationId xmlns:p14="http://schemas.microsoft.com/office/powerpoint/2010/main" val="22660414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Validity – Concepts &amp; Model</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2800" dirty="0"/>
              <a:t>The rationale underlying the content validity model is that a sample of responses to test items or task performances in some area of activity represents an </a:t>
            </a:r>
            <a:r>
              <a:rPr lang="en-US" sz="2800" i="1" dirty="0">
                <a:solidFill>
                  <a:schemeClr val="accent2"/>
                </a:solidFill>
              </a:rPr>
              <a:t>estimate of an overall level of knowledge </a:t>
            </a:r>
            <a:r>
              <a:rPr lang="en-US" sz="2800" dirty="0"/>
              <a:t>or </a:t>
            </a:r>
            <a:r>
              <a:rPr lang="en-US" sz="2800" i="1" dirty="0">
                <a:solidFill>
                  <a:schemeClr val="accent2"/>
                </a:solidFill>
              </a:rPr>
              <a:t>skill in a task-related activity</a:t>
            </a:r>
            <a:r>
              <a:rPr lang="en-US" sz="2800" dirty="0" smtClean="0"/>
              <a:t>.</a:t>
            </a:r>
          </a:p>
          <a:p>
            <a:pPr>
              <a:buFont typeface="Wingdings" panose="05000000000000000000" pitchFamily="2" charset="2"/>
              <a:buChar char="§"/>
            </a:pPr>
            <a:r>
              <a:rPr lang="en-US" sz="2800" dirty="0"/>
              <a:t>The central idea that </a:t>
            </a:r>
            <a:r>
              <a:rPr lang="en-US" sz="2800" i="1" dirty="0">
                <a:solidFill>
                  <a:schemeClr val="accent2"/>
                </a:solidFill>
              </a:rPr>
              <a:t>justifies</a:t>
            </a:r>
            <a:r>
              <a:rPr lang="en-US" sz="2800" dirty="0"/>
              <a:t> the content validity approach is that based on a sample of tasks that </a:t>
            </a:r>
            <a:r>
              <a:rPr lang="en-US" sz="2800" dirty="0">
                <a:solidFill>
                  <a:schemeClr val="tx1"/>
                </a:solidFill>
              </a:rPr>
              <a:t>measure</a:t>
            </a:r>
            <a:r>
              <a:rPr lang="en-US" sz="2800" i="1" dirty="0">
                <a:solidFill>
                  <a:schemeClr val="accent2"/>
                </a:solidFill>
              </a:rPr>
              <a:t> traits </a:t>
            </a:r>
            <a:r>
              <a:rPr lang="en-US" sz="2800" dirty="0"/>
              <a:t>(e.g., represented as test items, performance ratings or attitudinal measures), it is </a:t>
            </a:r>
            <a:r>
              <a:rPr lang="en-US" sz="2800" i="1" dirty="0">
                <a:solidFill>
                  <a:schemeClr val="accent2"/>
                </a:solidFill>
              </a:rPr>
              <a:t>legitimate</a:t>
            </a:r>
            <a:r>
              <a:rPr lang="en-US" sz="2800" dirty="0"/>
              <a:t> to take the observed performance or scores as an overall estimate of </a:t>
            </a:r>
            <a:r>
              <a:rPr lang="en-US" sz="2800" i="1" dirty="0">
                <a:solidFill>
                  <a:schemeClr val="accent2"/>
                </a:solidFill>
              </a:rPr>
              <a:t>performance in the domain</a:t>
            </a:r>
            <a:r>
              <a:rPr lang="en-US" sz="2800" dirty="0"/>
              <a:t>.</a:t>
            </a:r>
            <a:endParaRPr lang="en-US" sz="2800" dirty="0" smtClean="0">
              <a:solidFill>
                <a:schemeClr val="accent2"/>
              </a:solidFill>
            </a:endParaRPr>
          </a:p>
        </p:txBody>
      </p:sp>
    </p:spTree>
    <p:extLst>
      <p:ext uri="{BB962C8B-B14F-4D97-AF65-F5344CB8AC3E}">
        <p14:creationId xmlns:p14="http://schemas.microsoft.com/office/powerpoint/2010/main" val="18946684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Validity – Concepts &amp; Model</a:t>
            </a:r>
            <a:endParaRPr lang="en-US" dirty="0"/>
          </a:p>
        </p:txBody>
      </p:sp>
      <p:sp>
        <p:nvSpPr>
          <p:cNvPr id="3" name="Content Placeholder 2"/>
          <p:cNvSpPr>
            <a:spLocks noGrp="1"/>
          </p:cNvSpPr>
          <p:nvPr>
            <p:ph idx="1"/>
          </p:nvPr>
        </p:nvSpPr>
        <p:spPr/>
        <p:txBody>
          <a:bodyPr>
            <a:normAutofit/>
          </a:bodyPr>
          <a:lstStyle/>
          <a:p>
            <a:r>
              <a:rPr lang="en-US" sz="3200" dirty="0"/>
              <a:t>The previous statement holds if </a:t>
            </a:r>
            <a:endParaRPr lang="en-US" sz="3200" dirty="0" smtClean="0"/>
          </a:p>
          <a:p>
            <a:pPr lvl="1"/>
            <a:r>
              <a:rPr lang="en-US" sz="2800" dirty="0"/>
              <a:t>t</a:t>
            </a:r>
            <a:r>
              <a:rPr lang="en-US" sz="2800" dirty="0" smtClean="0"/>
              <a:t>he </a:t>
            </a:r>
            <a:r>
              <a:rPr lang="en-US" sz="2800" dirty="0"/>
              <a:t>observed scores are considered as being a representative sample from the </a:t>
            </a:r>
            <a:r>
              <a:rPr lang="en-US" sz="2800" dirty="0" smtClean="0"/>
              <a:t>domain.</a:t>
            </a:r>
          </a:p>
          <a:p>
            <a:pPr lvl="1"/>
            <a:r>
              <a:rPr lang="en-US" sz="2800" dirty="0"/>
              <a:t>t</a:t>
            </a:r>
            <a:r>
              <a:rPr lang="en-US" sz="2800" dirty="0" smtClean="0"/>
              <a:t>he </a:t>
            </a:r>
            <a:r>
              <a:rPr lang="en-US" sz="2800" dirty="0"/>
              <a:t>performances are evaluated appropriately and </a:t>
            </a:r>
            <a:r>
              <a:rPr lang="en-US" sz="2800" dirty="0" smtClean="0"/>
              <a:t>fairly.</a:t>
            </a:r>
          </a:p>
          <a:p>
            <a:pPr lvl="1"/>
            <a:r>
              <a:rPr lang="en-US" sz="2800" dirty="0"/>
              <a:t>t</a:t>
            </a:r>
            <a:r>
              <a:rPr lang="en-US" sz="2800" dirty="0" smtClean="0"/>
              <a:t>he </a:t>
            </a:r>
            <a:r>
              <a:rPr lang="en-US" sz="2800" dirty="0"/>
              <a:t>sample is large enough to control for sampling error (Kane, 2006; Guion, 1977).  </a:t>
            </a:r>
          </a:p>
        </p:txBody>
      </p:sp>
    </p:spTree>
    <p:extLst>
      <p:ext uri="{BB962C8B-B14F-4D97-AF65-F5344CB8AC3E}">
        <p14:creationId xmlns:p14="http://schemas.microsoft.com/office/powerpoint/2010/main" val="42809107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Validity – Criticisms</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2800" dirty="0"/>
              <a:t>The content validity model of validation has been criticized on the grounds that it is </a:t>
            </a:r>
            <a:r>
              <a:rPr lang="en-US" sz="2800" i="1" dirty="0">
                <a:solidFill>
                  <a:schemeClr val="accent2"/>
                </a:solidFill>
              </a:rPr>
              <a:t>subjective</a:t>
            </a:r>
            <a:r>
              <a:rPr lang="en-US" sz="2800" dirty="0"/>
              <a:t> and lends itself to </a:t>
            </a:r>
            <a:r>
              <a:rPr lang="en-US" sz="2800" i="1" dirty="0">
                <a:solidFill>
                  <a:schemeClr val="accent2"/>
                </a:solidFill>
              </a:rPr>
              <a:t>confirmatory bias</a:t>
            </a:r>
            <a:r>
              <a:rPr lang="en-US" sz="2800" dirty="0"/>
              <a:t>. </a:t>
            </a:r>
            <a:endParaRPr lang="en-US" sz="2800" dirty="0" smtClean="0"/>
          </a:p>
          <a:p>
            <a:pPr>
              <a:buFont typeface="Wingdings" panose="05000000000000000000" pitchFamily="2" charset="2"/>
              <a:buChar char="§"/>
            </a:pPr>
            <a:r>
              <a:rPr lang="en-US" sz="2800" dirty="0"/>
              <a:t>The criticism of </a:t>
            </a:r>
            <a:r>
              <a:rPr lang="en-US" sz="2800" i="1" dirty="0"/>
              <a:t>s</a:t>
            </a:r>
            <a:r>
              <a:rPr lang="en-US" sz="2800" i="1" dirty="0">
                <a:solidFill>
                  <a:schemeClr val="accent2"/>
                </a:solidFill>
              </a:rPr>
              <a:t>ubjectivity</a:t>
            </a:r>
            <a:r>
              <a:rPr lang="en-US" sz="2800" dirty="0"/>
              <a:t> stems from the fact that </a:t>
            </a:r>
            <a:r>
              <a:rPr lang="en-US" sz="2800" i="1" dirty="0">
                <a:solidFill>
                  <a:schemeClr val="accent2"/>
                </a:solidFill>
              </a:rPr>
              <a:t>judgments</a:t>
            </a:r>
            <a:r>
              <a:rPr lang="en-US" sz="2800" dirty="0"/>
              <a:t> are made regarding the </a:t>
            </a:r>
            <a:r>
              <a:rPr lang="en-US" sz="2800" i="1" dirty="0">
                <a:solidFill>
                  <a:schemeClr val="accent2"/>
                </a:solidFill>
              </a:rPr>
              <a:t>relevance </a:t>
            </a:r>
            <a:r>
              <a:rPr lang="en-US" sz="2800" dirty="0"/>
              <a:t>and </a:t>
            </a:r>
            <a:r>
              <a:rPr lang="en-US" sz="2800" i="1" dirty="0">
                <a:solidFill>
                  <a:schemeClr val="accent2"/>
                </a:solidFill>
              </a:rPr>
              <a:t>representativeness</a:t>
            </a:r>
            <a:r>
              <a:rPr lang="en-US" sz="2800" dirty="0"/>
              <a:t> of tasks to be included on a </a:t>
            </a:r>
            <a:r>
              <a:rPr lang="en-US" sz="2800" dirty="0" smtClean="0"/>
              <a:t>test.</a:t>
            </a:r>
          </a:p>
          <a:p>
            <a:pPr>
              <a:buFont typeface="Wingdings" panose="05000000000000000000" pitchFamily="2" charset="2"/>
              <a:buChar char="§"/>
            </a:pPr>
            <a:r>
              <a:rPr lang="en-US" sz="2800" dirty="0"/>
              <a:t>One attempt to address the problem of subjectivity in the content validity model is by estimating the </a:t>
            </a:r>
            <a:r>
              <a:rPr lang="en-US" sz="2800" i="1" dirty="0">
                <a:solidFill>
                  <a:schemeClr val="accent2"/>
                </a:solidFill>
              </a:rPr>
              <a:t>content validity ratio </a:t>
            </a:r>
            <a:r>
              <a:rPr lang="en-US" sz="2800" dirty="0"/>
              <a:t>(</a:t>
            </a:r>
            <a:r>
              <a:rPr lang="en-US" sz="2800" i="1" dirty="0">
                <a:solidFill>
                  <a:schemeClr val="accent2"/>
                </a:solidFill>
              </a:rPr>
              <a:t>CVR</a:t>
            </a:r>
            <a:r>
              <a:rPr lang="en-US" sz="2800" dirty="0"/>
              <a:t>; Lawshe, 1975). </a:t>
            </a:r>
          </a:p>
        </p:txBody>
      </p:sp>
    </p:spTree>
    <p:extLst>
      <p:ext uri="{BB962C8B-B14F-4D97-AF65-F5344CB8AC3E}">
        <p14:creationId xmlns:p14="http://schemas.microsoft.com/office/powerpoint/2010/main" val="977965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Validity – Criticisms</a:t>
            </a:r>
            <a:endParaRPr lang="en-US" dirty="0"/>
          </a:p>
        </p:txBody>
      </p:sp>
      <p:sp>
        <p:nvSpPr>
          <p:cNvPr id="3" name="Content Placeholder 2"/>
          <p:cNvSpPr>
            <a:spLocks noGrp="1"/>
          </p:cNvSpPr>
          <p:nvPr>
            <p:ph idx="1"/>
          </p:nvPr>
        </p:nvSpPr>
        <p:spPr/>
        <p:txBody>
          <a:bodyPr>
            <a:normAutofit fontScale="92500" lnSpcReduction="10000"/>
          </a:bodyPr>
          <a:lstStyle/>
          <a:p>
            <a:pPr>
              <a:buFont typeface="Wingdings" panose="05000000000000000000" pitchFamily="2" charset="2"/>
              <a:buChar char="§"/>
            </a:pPr>
            <a:r>
              <a:rPr lang="en-US" sz="3200" dirty="0"/>
              <a:t>The </a:t>
            </a:r>
            <a:r>
              <a:rPr lang="en-US" sz="3200" i="1" dirty="0">
                <a:solidFill>
                  <a:schemeClr val="accent2"/>
                </a:solidFill>
              </a:rPr>
              <a:t>content validity ratio </a:t>
            </a:r>
            <a:r>
              <a:rPr lang="en-US" sz="3200" dirty="0"/>
              <a:t>(</a:t>
            </a:r>
            <a:r>
              <a:rPr lang="en-US" sz="3200" i="1" dirty="0">
                <a:solidFill>
                  <a:schemeClr val="accent2"/>
                </a:solidFill>
              </a:rPr>
              <a:t>CVR</a:t>
            </a:r>
            <a:r>
              <a:rPr lang="en-US" sz="3200" dirty="0"/>
              <a:t>) quantifies content validity during the test development process by statistically analyzing the performance of expert judgments regarding how adequately a test or instrument samples behavior from a universe of behavior it was designed to sample (Cohen and Swerdlik, 2010, p. 173). </a:t>
            </a:r>
            <a:endParaRPr lang="en-US" sz="3200" dirty="0" smtClean="0"/>
          </a:p>
          <a:p>
            <a:pPr>
              <a:buFont typeface="Wingdings" panose="05000000000000000000" pitchFamily="2" charset="2"/>
              <a:buChar char="§"/>
            </a:pPr>
            <a:r>
              <a:rPr lang="en-US" sz="3200" i="1" dirty="0">
                <a:solidFill>
                  <a:schemeClr val="accent2"/>
                </a:solidFill>
              </a:rPr>
              <a:t>C</a:t>
            </a:r>
            <a:r>
              <a:rPr lang="en-US" sz="3200" i="1" dirty="0" smtClean="0">
                <a:solidFill>
                  <a:schemeClr val="accent2"/>
                </a:solidFill>
              </a:rPr>
              <a:t>onfirmatory </a:t>
            </a:r>
            <a:r>
              <a:rPr lang="en-US" sz="3200" i="1" dirty="0">
                <a:solidFill>
                  <a:schemeClr val="accent2"/>
                </a:solidFill>
              </a:rPr>
              <a:t>bias</a:t>
            </a:r>
            <a:r>
              <a:rPr lang="en-US" sz="3200" dirty="0">
                <a:solidFill>
                  <a:schemeClr val="accent2"/>
                </a:solidFill>
              </a:rPr>
              <a:t> </a:t>
            </a:r>
            <a:r>
              <a:rPr lang="en-US" sz="3200" dirty="0"/>
              <a:t>in the content validity model stems from the fact </a:t>
            </a:r>
            <a:r>
              <a:rPr lang="en-US" sz="3200" dirty="0" smtClean="0"/>
              <a:t>that the </a:t>
            </a:r>
            <a:r>
              <a:rPr lang="en-US" sz="3200" dirty="0"/>
              <a:t>process or exercise one goes through to establish evidence for content validity is driven by </a:t>
            </a:r>
            <a:r>
              <a:rPr lang="en-US" sz="3200" i="1" dirty="0">
                <a:solidFill>
                  <a:schemeClr val="accent2"/>
                </a:solidFill>
              </a:rPr>
              <a:t>a priori </a:t>
            </a:r>
            <a:r>
              <a:rPr lang="en-US" sz="3200" dirty="0"/>
              <a:t>ideas about what the content of the test item or tasks </a:t>
            </a:r>
            <a:r>
              <a:rPr lang="en-US" sz="3200" i="1" dirty="0">
                <a:solidFill>
                  <a:schemeClr val="accent2"/>
                </a:solidFill>
              </a:rPr>
              <a:t>should be</a:t>
            </a:r>
            <a:r>
              <a:rPr lang="en-US" sz="3200" dirty="0"/>
              <a:t>.</a:t>
            </a:r>
          </a:p>
        </p:txBody>
      </p:sp>
    </p:spTree>
    <p:extLst>
      <p:ext uri="{BB962C8B-B14F-4D97-AF65-F5344CB8AC3E}">
        <p14:creationId xmlns:p14="http://schemas.microsoft.com/office/powerpoint/2010/main" val="3972061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Validity – Criticisms</a:t>
            </a:r>
            <a:endParaRPr lang="en-US" dirty="0"/>
          </a:p>
        </p:txBody>
      </p:sp>
      <p:sp>
        <p:nvSpPr>
          <p:cNvPr id="3" name="Content Placeholder 2"/>
          <p:cNvSpPr>
            <a:spLocks noGrp="1"/>
          </p:cNvSpPr>
          <p:nvPr>
            <p:ph idx="1"/>
          </p:nvPr>
        </p:nvSpPr>
        <p:spPr>
          <a:xfrm>
            <a:off x="1097280" y="1845733"/>
            <a:ext cx="10058400" cy="4380895"/>
          </a:xfrm>
        </p:spPr>
        <p:txBody>
          <a:bodyPr>
            <a:normAutofit fontScale="77500" lnSpcReduction="20000"/>
          </a:bodyPr>
          <a:lstStyle/>
          <a:p>
            <a:pPr>
              <a:buFont typeface="Wingdings" panose="05000000000000000000" pitchFamily="2" charset="2"/>
              <a:buChar char="§"/>
            </a:pPr>
            <a:r>
              <a:rPr lang="en-US" sz="3200" dirty="0" smtClean="0"/>
              <a:t>To </a:t>
            </a:r>
            <a:r>
              <a:rPr lang="en-US" sz="3200" dirty="0"/>
              <a:t>minimize confirmatory bias </a:t>
            </a:r>
            <a:r>
              <a:rPr lang="en-US" sz="3200" i="1" dirty="0">
                <a:solidFill>
                  <a:schemeClr val="accent2"/>
                </a:solidFill>
              </a:rPr>
              <a:t>multiple subject matter or content experts </a:t>
            </a:r>
            <a:r>
              <a:rPr lang="en-US" sz="3200" dirty="0"/>
              <a:t>are used along with </a:t>
            </a:r>
            <a:r>
              <a:rPr lang="en-US" sz="3200" i="1" dirty="0">
                <a:solidFill>
                  <a:schemeClr val="accent2"/>
                </a:solidFill>
              </a:rPr>
              <a:t>rating scales </a:t>
            </a:r>
            <a:r>
              <a:rPr lang="en-US" sz="3200" dirty="0"/>
              <a:t>to reduce subjectivity in the content validity model. </a:t>
            </a:r>
            <a:endParaRPr lang="en-US" sz="3200" dirty="0" smtClean="0"/>
          </a:p>
          <a:p>
            <a:pPr>
              <a:buFont typeface="Wingdings" panose="05000000000000000000" pitchFamily="2" charset="2"/>
              <a:buChar char="§"/>
            </a:pPr>
            <a:r>
              <a:rPr lang="en-US" sz="3200" dirty="0" smtClean="0"/>
              <a:t>This </a:t>
            </a:r>
            <a:r>
              <a:rPr lang="en-US" sz="3200" dirty="0"/>
              <a:t>information can be used to derive the CVR. </a:t>
            </a:r>
            <a:endParaRPr lang="en-US" sz="3200" dirty="0" smtClean="0"/>
          </a:p>
          <a:p>
            <a:pPr>
              <a:buFont typeface="Wingdings" panose="05000000000000000000" pitchFamily="2" charset="2"/>
              <a:buChar char="§"/>
            </a:pPr>
            <a:r>
              <a:rPr lang="en-US" sz="3200" dirty="0" smtClean="0"/>
              <a:t>Used </a:t>
            </a:r>
            <a:r>
              <a:rPr lang="en-US" sz="3200" dirty="0"/>
              <a:t>in isolation, the content validity model is </a:t>
            </a:r>
            <a:r>
              <a:rPr lang="en-US" sz="3200" i="1" dirty="0">
                <a:solidFill>
                  <a:schemeClr val="accent2"/>
                </a:solidFill>
              </a:rPr>
              <a:t>particularly challenged </a:t>
            </a:r>
            <a:r>
              <a:rPr lang="en-US" sz="3200" dirty="0"/>
              <a:t>when applied to cognitive ability or other psychological processes that require </a:t>
            </a:r>
            <a:r>
              <a:rPr lang="en-US" sz="3200" i="1" dirty="0">
                <a:solidFill>
                  <a:schemeClr val="accent2"/>
                </a:solidFill>
              </a:rPr>
              <a:t>hypothesis testing</a:t>
            </a:r>
            <a:r>
              <a:rPr lang="en-US" sz="3200" dirty="0"/>
              <a:t>. </a:t>
            </a:r>
            <a:endParaRPr lang="en-US" sz="3200" dirty="0" smtClean="0"/>
          </a:p>
          <a:p>
            <a:pPr>
              <a:buFont typeface="Wingdings" panose="05000000000000000000" pitchFamily="2" charset="2"/>
              <a:buChar char="§"/>
            </a:pPr>
            <a:r>
              <a:rPr lang="en-US" sz="3200" dirty="0" smtClean="0"/>
              <a:t>Based </a:t>
            </a:r>
            <a:r>
              <a:rPr lang="en-US" sz="3200" dirty="0"/>
              <a:t>on the challenges identified, the role content validity plays in relation to the three components of validity is </a:t>
            </a:r>
            <a:r>
              <a:rPr lang="en-US" sz="3200" dirty="0">
                <a:solidFill>
                  <a:schemeClr val="accent2"/>
                </a:solidFill>
              </a:rPr>
              <a:t>“to provide support for the </a:t>
            </a:r>
            <a:r>
              <a:rPr lang="en-US" sz="3200" i="1" dirty="0">
                <a:solidFill>
                  <a:schemeClr val="accent2"/>
                </a:solidFill>
              </a:rPr>
              <a:t>domain relevance</a:t>
            </a:r>
            <a:r>
              <a:rPr lang="en-US" sz="3200" dirty="0">
                <a:solidFill>
                  <a:schemeClr val="accent2"/>
                </a:solidFill>
              </a:rPr>
              <a:t> and </a:t>
            </a:r>
            <a:r>
              <a:rPr lang="en-US" sz="3200" i="1" dirty="0">
                <a:solidFill>
                  <a:schemeClr val="accent2"/>
                </a:solidFill>
              </a:rPr>
              <a:t>representativeness</a:t>
            </a:r>
            <a:r>
              <a:rPr lang="en-US" sz="3200" dirty="0">
                <a:solidFill>
                  <a:schemeClr val="accent2"/>
                </a:solidFill>
              </a:rPr>
              <a:t> of the test or instrument” </a:t>
            </a:r>
            <a:r>
              <a:rPr lang="en-US" sz="3200" dirty="0"/>
              <a:t>(Messick, </a:t>
            </a:r>
            <a:r>
              <a:rPr lang="en-US" sz="3200" dirty="0" smtClean="0"/>
              <a:t>1989). </a:t>
            </a:r>
          </a:p>
          <a:p>
            <a:pPr>
              <a:buFont typeface="Wingdings" panose="05000000000000000000" pitchFamily="2" charset="2"/>
              <a:buChar char="§"/>
            </a:pPr>
            <a:r>
              <a:rPr lang="en-US" sz="3200" dirty="0" smtClean="0"/>
              <a:t>Next</a:t>
            </a:r>
            <a:r>
              <a:rPr lang="en-US" sz="3200" dirty="0"/>
              <a:t>, we turn to </a:t>
            </a:r>
            <a:r>
              <a:rPr lang="en-US" sz="3200" dirty="0" smtClean="0"/>
              <a:t>inarguably </a:t>
            </a:r>
            <a:r>
              <a:rPr lang="en-US" sz="3200" dirty="0"/>
              <a:t>the most comprehensive explanation of validity - </a:t>
            </a:r>
            <a:r>
              <a:rPr lang="en-US" sz="3200" i="1" dirty="0">
                <a:solidFill>
                  <a:schemeClr val="accent2"/>
                </a:solidFill>
              </a:rPr>
              <a:t>construct validity</a:t>
            </a:r>
            <a:r>
              <a:rPr lang="en-US" sz="3200" dirty="0"/>
              <a:t>. </a:t>
            </a:r>
          </a:p>
        </p:txBody>
      </p:sp>
    </p:spTree>
    <p:extLst>
      <p:ext uri="{BB962C8B-B14F-4D97-AF65-F5344CB8AC3E}">
        <p14:creationId xmlns:p14="http://schemas.microsoft.com/office/powerpoint/2010/main" val="5730299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Construct Validity</a:t>
            </a:r>
            <a:endParaRPr lang="en-US" dirty="0"/>
          </a:p>
        </p:txBody>
      </p:sp>
      <p:sp>
        <p:nvSpPr>
          <p:cNvPr id="3" name="Content Placeholder 2"/>
          <p:cNvSpPr>
            <a:spLocks noGrp="1"/>
          </p:cNvSpPr>
          <p:nvPr>
            <p:ph idx="1"/>
          </p:nvPr>
        </p:nvSpPr>
        <p:spPr>
          <a:xfrm>
            <a:off x="1097280" y="1845733"/>
            <a:ext cx="10058400" cy="4380895"/>
          </a:xfrm>
        </p:spPr>
        <p:txBody>
          <a:bodyPr>
            <a:noAutofit/>
          </a:bodyPr>
          <a:lstStyle/>
          <a:p>
            <a:pPr>
              <a:buFont typeface="Wingdings" panose="05000000000000000000" pitchFamily="2" charset="2"/>
              <a:buChar char="§"/>
            </a:pPr>
            <a:r>
              <a:rPr lang="en-US" sz="2400" dirty="0"/>
              <a:t>Although criterion and content validity are important components of validity, neither one provides a way to address the measurement of </a:t>
            </a:r>
            <a:r>
              <a:rPr lang="en-US" sz="2400" i="1" dirty="0">
                <a:solidFill>
                  <a:schemeClr val="accent2"/>
                </a:solidFill>
              </a:rPr>
              <a:t>“complex, multifaceted and theory-based attributes such as intelligence, personality, leadership”</a:t>
            </a:r>
            <a:r>
              <a:rPr lang="en-US" sz="2400" dirty="0"/>
              <a:t>, to name a few examples (Kane, </a:t>
            </a:r>
            <a:r>
              <a:rPr lang="en-US" sz="2400" dirty="0" smtClean="0"/>
              <a:t>2006).</a:t>
            </a:r>
          </a:p>
          <a:p>
            <a:pPr>
              <a:buFont typeface="Wingdings" panose="05000000000000000000" pitchFamily="2" charset="2"/>
              <a:buChar char="§"/>
            </a:pPr>
            <a:r>
              <a:rPr lang="en-US" sz="2400" dirty="0"/>
              <a:t>In 1955, Cronbach and Meehl introduced an alternative to the criterion and content approaches to validity that allowed for the situation where a test purports to measure an attribute that </a:t>
            </a:r>
            <a:r>
              <a:rPr lang="en-US" sz="2400" i="1" dirty="0">
                <a:solidFill>
                  <a:schemeClr val="accent2"/>
                </a:solidFill>
              </a:rPr>
              <a:t>“is not operationally defined and for which there is no adequate criterion” </a:t>
            </a:r>
            <a:r>
              <a:rPr lang="en-US" sz="2400" dirty="0"/>
              <a:t>(p. 282). </a:t>
            </a:r>
            <a:endParaRPr lang="en-US" sz="2400" dirty="0" smtClean="0"/>
          </a:p>
          <a:p>
            <a:pPr>
              <a:buFont typeface="Wingdings" panose="05000000000000000000" pitchFamily="2" charset="2"/>
              <a:buChar char="§"/>
            </a:pPr>
            <a:r>
              <a:rPr lang="en-US" sz="2400" dirty="0" smtClean="0"/>
              <a:t>A </a:t>
            </a:r>
            <a:r>
              <a:rPr lang="en-US" sz="2400" dirty="0"/>
              <a:t>particularly important point Cronbach and Meehl argued was that even if a test was initially validated using criterion or content evidence, developing a </a:t>
            </a:r>
            <a:r>
              <a:rPr lang="en-US" sz="2400" i="1" dirty="0">
                <a:solidFill>
                  <a:schemeClr val="accent2"/>
                </a:solidFill>
              </a:rPr>
              <a:t>deeper</a:t>
            </a:r>
            <a:r>
              <a:rPr lang="en-US" sz="2400" dirty="0"/>
              <a:t> understanding of the </a:t>
            </a:r>
            <a:r>
              <a:rPr lang="en-US" sz="2400" i="1" dirty="0">
                <a:solidFill>
                  <a:schemeClr val="accent2"/>
                </a:solidFill>
              </a:rPr>
              <a:t>constructs or processes </a:t>
            </a:r>
            <a:r>
              <a:rPr lang="en-US" sz="2400" dirty="0"/>
              <a:t>accounting for test performance requires consideration of </a:t>
            </a:r>
            <a:r>
              <a:rPr lang="en-US" sz="2400" i="1" dirty="0">
                <a:solidFill>
                  <a:schemeClr val="accent2"/>
                </a:solidFill>
              </a:rPr>
              <a:t>construct-related evidence</a:t>
            </a:r>
            <a:r>
              <a:rPr lang="en-US" sz="2400" dirty="0"/>
              <a:t>.</a:t>
            </a:r>
          </a:p>
        </p:txBody>
      </p:sp>
    </p:spTree>
    <p:extLst>
      <p:ext uri="{BB962C8B-B14F-4D97-AF65-F5344CB8AC3E}">
        <p14:creationId xmlns:p14="http://schemas.microsoft.com/office/powerpoint/2010/main" val="738236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Construct Validity</a:t>
            </a:r>
            <a:endParaRPr lang="en-US" dirty="0"/>
          </a:p>
        </p:txBody>
      </p:sp>
      <p:sp>
        <p:nvSpPr>
          <p:cNvPr id="3" name="Content Placeholder 2"/>
          <p:cNvSpPr>
            <a:spLocks noGrp="1"/>
          </p:cNvSpPr>
          <p:nvPr>
            <p:ph idx="1"/>
          </p:nvPr>
        </p:nvSpPr>
        <p:spPr>
          <a:xfrm>
            <a:off x="1097280" y="1845733"/>
            <a:ext cx="10058400" cy="4380895"/>
          </a:xfrm>
        </p:spPr>
        <p:txBody>
          <a:bodyPr>
            <a:noAutofit/>
          </a:bodyPr>
          <a:lstStyle/>
          <a:p>
            <a:pPr>
              <a:buFont typeface="Wingdings" panose="05000000000000000000" pitchFamily="2" charset="2"/>
              <a:buChar char="§"/>
            </a:pPr>
            <a:r>
              <a:rPr lang="en-US" sz="2800" dirty="0" smtClean="0"/>
              <a:t>Cronbach proposed </a:t>
            </a:r>
            <a:r>
              <a:rPr lang="en-US" sz="2800" dirty="0"/>
              <a:t>that by </a:t>
            </a:r>
            <a:r>
              <a:rPr lang="en-US" sz="2800" i="1" dirty="0">
                <a:solidFill>
                  <a:schemeClr val="accent2"/>
                </a:solidFill>
              </a:rPr>
              <a:t>examining the components of criterion, content and construct validity in unison</a:t>
            </a:r>
            <a:r>
              <a:rPr lang="en-US" sz="2800" dirty="0"/>
              <a:t>, the result of the exercise yields a comprehensive and </a:t>
            </a:r>
            <a:r>
              <a:rPr lang="en-US" sz="2800" i="1" dirty="0">
                <a:solidFill>
                  <a:schemeClr val="accent2"/>
                </a:solidFill>
              </a:rPr>
              <a:t>integrated </a:t>
            </a:r>
            <a:r>
              <a:rPr lang="en-US" sz="2800" dirty="0"/>
              <a:t>approach to validation. </a:t>
            </a:r>
            <a:endParaRPr lang="en-US" sz="2800" dirty="0" smtClean="0"/>
          </a:p>
          <a:p>
            <a:pPr>
              <a:buFont typeface="Wingdings" panose="05000000000000000000" pitchFamily="2" charset="2"/>
              <a:buChar char="§"/>
            </a:pPr>
            <a:r>
              <a:rPr lang="en-US" sz="2800" dirty="0"/>
              <a:t>Recall that the most important outcome of the validation process is the interpretative argument we are able to make regarding the proposed use and interpretation of tests scores. </a:t>
            </a:r>
            <a:endParaRPr lang="en-US" sz="2800" dirty="0" smtClean="0"/>
          </a:p>
          <a:p>
            <a:pPr>
              <a:buFont typeface="Wingdings" panose="05000000000000000000" pitchFamily="2" charset="2"/>
              <a:buChar char="§"/>
            </a:pPr>
            <a:r>
              <a:rPr lang="en-US" sz="2800" i="1" dirty="0" smtClean="0">
                <a:solidFill>
                  <a:schemeClr val="accent2"/>
                </a:solidFill>
              </a:rPr>
              <a:t>To </a:t>
            </a:r>
            <a:r>
              <a:rPr lang="en-US" sz="2800" i="1" dirty="0">
                <a:solidFill>
                  <a:schemeClr val="accent2"/>
                </a:solidFill>
              </a:rPr>
              <a:t>this end, the unified approach to validity and validation has been forwarded since the mid- to late 20</a:t>
            </a:r>
            <a:r>
              <a:rPr lang="en-US" sz="2800" i="1" baseline="30000" dirty="0">
                <a:solidFill>
                  <a:schemeClr val="accent2"/>
                </a:solidFill>
              </a:rPr>
              <a:t>th</a:t>
            </a:r>
            <a:r>
              <a:rPr lang="en-US" sz="2800" i="1" dirty="0">
                <a:solidFill>
                  <a:schemeClr val="accent2"/>
                </a:solidFill>
              </a:rPr>
              <a:t> century</a:t>
            </a:r>
            <a:r>
              <a:rPr lang="en-US" sz="2800" dirty="0">
                <a:solidFill>
                  <a:schemeClr val="accent2"/>
                </a:solidFill>
              </a:rPr>
              <a:t>.</a:t>
            </a:r>
            <a:endParaRPr lang="en-US" sz="2800" dirty="0" smtClean="0">
              <a:solidFill>
                <a:schemeClr val="accent2"/>
              </a:solidFill>
            </a:endParaRPr>
          </a:p>
          <a:p>
            <a:pPr>
              <a:buFont typeface="Wingdings" panose="05000000000000000000" pitchFamily="2" charset="2"/>
              <a:buChar char="§"/>
            </a:pPr>
            <a:endParaRPr lang="en-US" sz="2400" dirty="0" smtClean="0"/>
          </a:p>
        </p:txBody>
      </p:sp>
    </p:spTree>
    <p:extLst>
      <p:ext uri="{BB962C8B-B14F-4D97-AF65-F5344CB8AC3E}">
        <p14:creationId xmlns:p14="http://schemas.microsoft.com/office/powerpoint/2010/main" val="38103225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Facets of Validity</a:t>
            </a:r>
            <a:endParaRPr lang="en-US" dirty="0"/>
          </a:p>
        </p:txBody>
      </p:sp>
      <p:sp>
        <p:nvSpPr>
          <p:cNvPr id="3" name="Content Placeholder 2"/>
          <p:cNvSpPr>
            <a:spLocks noGrp="1"/>
          </p:cNvSpPr>
          <p:nvPr>
            <p:ph idx="1"/>
          </p:nvPr>
        </p:nvSpPr>
        <p:spPr>
          <a:xfrm>
            <a:off x="1097280" y="1845733"/>
            <a:ext cx="10058400" cy="4380895"/>
          </a:xfrm>
        </p:spPr>
        <p:txBody>
          <a:bodyPr>
            <a:noAutofit/>
          </a:bodyPr>
          <a:lstStyle/>
          <a:p>
            <a:pPr marL="0" indent="0" algn="ctr">
              <a:buNone/>
            </a:pPr>
            <a:r>
              <a:rPr lang="en-US" sz="2400" dirty="0" smtClean="0"/>
              <a:t>Messick’s (1988) Four Facets of Validity</a:t>
            </a:r>
          </a:p>
        </p:txBody>
      </p:sp>
      <p:graphicFrame>
        <p:nvGraphicFramePr>
          <p:cNvPr id="4" name="Object 3"/>
          <p:cNvGraphicFramePr>
            <a:graphicFrameLocks noChangeAspect="1"/>
          </p:cNvGraphicFramePr>
          <p:nvPr>
            <p:extLst>
              <p:ext uri="{D42A27DB-BD31-4B8C-83A1-F6EECF244321}">
                <p14:modId xmlns:p14="http://schemas.microsoft.com/office/powerpoint/2010/main" val="1413384313"/>
              </p:ext>
            </p:extLst>
          </p:nvPr>
        </p:nvGraphicFramePr>
        <p:xfrm>
          <a:off x="3117849" y="2689225"/>
          <a:ext cx="6494725" cy="2013404"/>
        </p:xfrm>
        <a:graphic>
          <a:graphicData uri="http://schemas.openxmlformats.org/presentationml/2006/ole">
            <mc:AlternateContent xmlns:mc="http://schemas.openxmlformats.org/markup-compatibility/2006">
              <mc:Choice xmlns:v="urn:schemas-microsoft-com:vml" Requires="v">
                <p:oleObj spid="_x0000_s4129" name="Document" r:id="rId3" imgW="5956042" imgH="1476717" progId="Word.Document.12">
                  <p:embed/>
                </p:oleObj>
              </mc:Choice>
              <mc:Fallback>
                <p:oleObj name="Document" r:id="rId3" imgW="5956042" imgH="1476717" progId="Word.Document.12">
                  <p:embed/>
                  <p:pic>
                    <p:nvPicPr>
                      <p:cNvPr id="0" name=""/>
                      <p:cNvPicPr/>
                      <p:nvPr/>
                    </p:nvPicPr>
                    <p:blipFill>
                      <a:blip r:embed="rId4"/>
                      <a:stretch>
                        <a:fillRect/>
                      </a:stretch>
                    </p:blipFill>
                    <p:spPr>
                      <a:xfrm>
                        <a:off x="3117849" y="2689225"/>
                        <a:ext cx="6494725" cy="2013404"/>
                      </a:xfrm>
                      <a:prstGeom prst="rect">
                        <a:avLst/>
                      </a:prstGeom>
                    </p:spPr>
                  </p:pic>
                </p:oleObj>
              </mc:Fallback>
            </mc:AlternateContent>
          </a:graphicData>
        </a:graphic>
      </p:graphicFrame>
    </p:spTree>
    <p:extLst>
      <p:ext uri="{BB962C8B-B14F-4D97-AF65-F5344CB8AC3E}">
        <p14:creationId xmlns:p14="http://schemas.microsoft.com/office/powerpoint/2010/main" val="388338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2800" dirty="0"/>
              <a:t>Examples include tests that are used </a:t>
            </a:r>
            <a:r>
              <a:rPr lang="en-US" sz="2800" dirty="0" smtClean="0"/>
              <a:t>for: </a:t>
            </a:r>
          </a:p>
          <a:p>
            <a:pPr lvl="1">
              <a:buFont typeface="Wingdings" panose="05000000000000000000" pitchFamily="2" charset="2"/>
              <a:buChar char="§"/>
            </a:pPr>
            <a:r>
              <a:rPr lang="en-US" sz="2600" dirty="0" smtClean="0"/>
              <a:t>The </a:t>
            </a:r>
            <a:r>
              <a:rPr lang="en-US" sz="2600" dirty="0"/>
              <a:t>purpose of predicting or distinguishing among examinees who will matriculate to the next grade level based on passing or failing prescribed course of </a:t>
            </a:r>
            <a:r>
              <a:rPr lang="en-US" sz="2600" dirty="0" smtClean="0"/>
              <a:t>instruction.</a:t>
            </a:r>
          </a:p>
          <a:p>
            <a:pPr lvl="1">
              <a:buFont typeface="Wingdings" panose="05000000000000000000" pitchFamily="2" charset="2"/>
              <a:buChar char="§"/>
            </a:pPr>
            <a:r>
              <a:rPr lang="en-US" sz="2600" dirty="0" smtClean="0"/>
              <a:t>Hiring </a:t>
            </a:r>
            <a:r>
              <a:rPr lang="en-US" sz="2600" dirty="0"/>
              <a:t>decisions (personnel selection) in job </a:t>
            </a:r>
            <a:r>
              <a:rPr lang="en-US" sz="2600" dirty="0" smtClean="0"/>
              <a:t>settings.</a:t>
            </a:r>
          </a:p>
          <a:p>
            <a:pPr lvl="1">
              <a:buFont typeface="Wingdings" panose="05000000000000000000" pitchFamily="2" charset="2"/>
              <a:buChar char="§"/>
            </a:pPr>
            <a:r>
              <a:rPr lang="en-US" sz="2600" dirty="0" smtClean="0"/>
              <a:t>Determining </a:t>
            </a:r>
            <a:r>
              <a:rPr lang="en-US" sz="2600" dirty="0"/>
              <a:t>which psychiatric patients require hospitalization. </a:t>
            </a:r>
            <a:endParaRPr lang="en-US" sz="2600" dirty="0" smtClean="0"/>
          </a:p>
          <a:p>
            <a:pPr lvl="1">
              <a:buFont typeface="Wingdings" panose="05000000000000000000" pitchFamily="2" charset="2"/>
              <a:buChar char="§"/>
            </a:pPr>
            <a:r>
              <a:rPr lang="en-US" sz="2600" dirty="0" smtClean="0"/>
              <a:t>Tests </a:t>
            </a:r>
            <a:r>
              <a:rPr lang="en-US" sz="2600" dirty="0"/>
              <a:t>used for selection and or classification are based on </a:t>
            </a:r>
            <a:r>
              <a:rPr lang="en-US" sz="2600" i="1" dirty="0">
                <a:solidFill>
                  <a:schemeClr val="accent2"/>
                </a:solidFill>
              </a:rPr>
              <a:t>decision theory.</a:t>
            </a:r>
            <a:endParaRPr lang="en-US" sz="2600" i="1" dirty="0" smtClean="0">
              <a:solidFill>
                <a:schemeClr val="accent2"/>
              </a:solidFill>
            </a:endParaRPr>
          </a:p>
        </p:txBody>
      </p:sp>
    </p:spTree>
    <p:extLst>
      <p:ext uri="{BB962C8B-B14F-4D97-AF65-F5344CB8AC3E}">
        <p14:creationId xmlns:p14="http://schemas.microsoft.com/office/powerpoint/2010/main" val="35636272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Establishing Evidence of Construct Validity</a:t>
            </a:r>
            <a:endParaRPr lang="en-US" dirty="0"/>
          </a:p>
        </p:txBody>
      </p:sp>
      <p:sp>
        <p:nvSpPr>
          <p:cNvPr id="3" name="Content Placeholder 2"/>
          <p:cNvSpPr>
            <a:spLocks noGrp="1"/>
          </p:cNvSpPr>
          <p:nvPr>
            <p:ph idx="1"/>
          </p:nvPr>
        </p:nvSpPr>
        <p:spPr>
          <a:xfrm>
            <a:off x="1097280" y="1845733"/>
            <a:ext cx="10058400" cy="4380895"/>
          </a:xfrm>
        </p:spPr>
        <p:txBody>
          <a:bodyPr>
            <a:noAutofit/>
          </a:bodyPr>
          <a:lstStyle/>
          <a:p>
            <a:pPr>
              <a:buFont typeface="Wingdings" panose="05000000000000000000" pitchFamily="2" charset="2"/>
              <a:buChar char="§"/>
            </a:pPr>
            <a:r>
              <a:rPr lang="en-US" sz="3200" dirty="0" smtClean="0"/>
              <a:t>There are four </a:t>
            </a:r>
            <a:r>
              <a:rPr lang="en-US" sz="3200" dirty="0"/>
              <a:t>types of studies useful for establishing evidence of construct validity </a:t>
            </a:r>
            <a:endParaRPr lang="en-US" sz="3200" dirty="0" smtClean="0"/>
          </a:p>
          <a:p>
            <a:pPr lvl="1">
              <a:buFont typeface="Wingdings" panose="05000000000000000000" pitchFamily="2" charset="2"/>
              <a:buChar char="§"/>
            </a:pPr>
            <a:r>
              <a:rPr lang="en-US" sz="3200" dirty="0" smtClean="0"/>
              <a:t>Correlational studies.</a:t>
            </a:r>
          </a:p>
          <a:p>
            <a:pPr lvl="1">
              <a:buFont typeface="Wingdings" panose="05000000000000000000" pitchFamily="2" charset="2"/>
              <a:buChar char="§"/>
            </a:pPr>
            <a:r>
              <a:rPr lang="en-US" sz="3200" dirty="0" smtClean="0"/>
              <a:t>Group </a:t>
            </a:r>
            <a:r>
              <a:rPr lang="en-US" sz="3200" dirty="0"/>
              <a:t>difference </a:t>
            </a:r>
            <a:r>
              <a:rPr lang="en-US" sz="3200" dirty="0" smtClean="0"/>
              <a:t>studies.</a:t>
            </a:r>
          </a:p>
          <a:p>
            <a:pPr lvl="1">
              <a:buFont typeface="Wingdings" panose="05000000000000000000" pitchFamily="2" charset="2"/>
              <a:buChar char="§"/>
            </a:pPr>
            <a:r>
              <a:rPr lang="en-US" sz="3200" dirty="0" smtClean="0"/>
              <a:t>Factor </a:t>
            </a:r>
            <a:r>
              <a:rPr lang="en-US" sz="3200" dirty="0"/>
              <a:t>analytic </a:t>
            </a:r>
            <a:r>
              <a:rPr lang="en-US" sz="3200" dirty="0" smtClean="0"/>
              <a:t>studies.</a:t>
            </a:r>
          </a:p>
          <a:p>
            <a:pPr lvl="1">
              <a:buFont typeface="Wingdings" panose="05000000000000000000" pitchFamily="2" charset="2"/>
              <a:buChar char="§"/>
            </a:pPr>
            <a:r>
              <a:rPr lang="en-US" sz="3200" dirty="0" smtClean="0"/>
              <a:t>Multitrait-Multimethod </a:t>
            </a:r>
            <a:r>
              <a:rPr lang="en-US" sz="3200" dirty="0"/>
              <a:t>(MTMM) studies. </a:t>
            </a:r>
            <a:endParaRPr lang="en-US" sz="3200" dirty="0" smtClean="0"/>
          </a:p>
        </p:txBody>
      </p:sp>
    </p:spTree>
    <p:extLst>
      <p:ext uri="{BB962C8B-B14F-4D97-AF65-F5344CB8AC3E}">
        <p14:creationId xmlns:p14="http://schemas.microsoft.com/office/powerpoint/2010/main" val="39130052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958114" y="442193"/>
            <a:ext cx="4515102" cy="5336161"/>
          </a:xfrm>
          <a:prstGeom prst="rect">
            <a:avLst/>
          </a:prstGeom>
        </p:spPr>
      </p:pic>
      <p:pic>
        <p:nvPicPr>
          <p:cNvPr id="3" name="Picture 2"/>
          <p:cNvPicPr>
            <a:picLocks noChangeAspect="1"/>
          </p:cNvPicPr>
          <p:nvPr/>
        </p:nvPicPr>
        <p:blipFill>
          <a:blip r:embed="rId3"/>
          <a:stretch>
            <a:fillRect/>
          </a:stretch>
        </p:blipFill>
        <p:spPr>
          <a:xfrm>
            <a:off x="5958114" y="5887212"/>
            <a:ext cx="5944872" cy="294204"/>
          </a:xfrm>
          <a:prstGeom prst="rect">
            <a:avLst/>
          </a:prstGeom>
        </p:spPr>
      </p:pic>
      <p:pic>
        <p:nvPicPr>
          <p:cNvPr id="5" name="Picture 4"/>
          <p:cNvPicPr>
            <a:picLocks noChangeAspect="1"/>
          </p:cNvPicPr>
          <p:nvPr/>
        </p:nvPicPr>
        <p:blipFill>
          <a:blip r:embed="rId4"/>
          <a:stretch>
            <a:fillRect/>
          </a:stretch>
        </p:blipFill>
        <p:spPr>
          <a:xfrm>
            <a:off x="373107" y="370717"/>
            <a:ext cx="5490665" cy="702737"/>
          </a:xfrm>
          <a:prstGeom prst="rect">
            <a:avLst/>
          </a:prstGeom>
        </p:spPr>
      </p:pic>
    </p:spTree>
    <p:extLst>
      <p:ext uri="{BB962C8B-B14F-4D97-AF65-F5344CB8AC3E}">
        <p14:creationId xmlns:p14="http://schemas.microsoft.com/office/powerpoint/2010/main" val="24540995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Correlational Evidence</a:t>
            </a:r>
            <a:endParaRPr lang="en-US" dirty="0"/>
          </a:p>
        </p:txBody>
      </p:sp>
      <p:sp>
        <p:nvSpPr>
          <p:cNvPr id="3" name="Content Placeholder 2"/>
          <p:cNvSpPr>
            <a:spLocks noGrp="1"/>
          </p:cNvSpPr>
          <p:nvPr>
            <p:ph idx="1"/>
          </p:nvPr>
        </p:nvSpPr>
        <p:spPr>
          <a:xfrm>
            <a:off x="1097280" y="1845733"/>
            <a:ext cx="10058400" cy="4380895"/>
          </a:xfrm>
        </p:spPr>
        <p:txBody>
          <a:bodyPr>
            <a:noAutofit/>
          </a:bodyPr>
          <a:lstStyle/>
          <a:p>
            <a:pPr>
              <a:buFont typeface="Wingdings" panose="05000000000000000000" pitchFamily="2" charset="2"/>
              <a:buChar char="§"/>
            </a:pPr>
            <a:r>
              <a:rPr lang="en-US" sz="2800" dirty="0"/>
              <a:t>One way to establish construct validity evidence is to conduct a correlational study with </a:t>
            </a:r>
            <a:r>
              <a:rPr lang="en-US" sz="2800" i="1" dirty="0">
                <a:solidFill>
                  <a:schemeClr val="accent2"/>
                </a:solidFill>
              </a:rPr>
              <a:t>two goals </a:t>
            </a:r>
            <a:r>
              <a:rPr lang="en-US" sz="2800" dirty="0"/>
              <a:t>in mind. </a:t>
            </a:r>
            <a:endParaRPr lang="en-US" sz="2800" dirty="0" smtClean="0"/>
          </a:p>
          <a:p>
            <a:pPr>
              <a:buFont typeface="Wingdings" panose="05000000000000000000" pitchFamily="2" charset="2"/>
              <a:buChar char="§"/>
            </a:pPr>
            <a:r>
              <a:rPr lang="en-US" sz="2800" dirty="0" smtClean="0"/>
              <a:t>The </a:t>
            </a:r>
            <a:r>
              <a:rPr lang="en-US" sz="2800" dirty="0"/>
              <a:t>first goal is closely related to content validity and involves evaluating the existence of </a:t>
            </a:r>
            <a:r>
              <a:rPr lang="en-US" sz="2800" i="1" dirty="0">
                <a:solidFill>
                  <a:schemeClr val="accent2"/>
                </a:solidFill>
              </a:rPr>
              <a:t>item homogeneity </a:t>
            </a:r>
            <a:r>
              <a:rPr lang="en-US" sz="2800" dirty="0"/>
              <a:t>(i.e. the items on the test tap a common trait or attribute) for a collection if test items. </a:t>
            </a:r>
            <a:endParaRPr lang="en-US" sz="2800" dirty="0" smtClean="0"/>
          </a:p>
          <a:p>
            <a:pPr>
              <a:buFont typeface="Wingdings" panose="05000000000000000000" pitchFamily="2" charset="2"/>
              <a:buChar char="§"/>
            </a:pPr>
            <a:r>
              <a:rPr lang="en-US" sz="2800" dirty="0" smtClean="0"/>
              <a:t>If </a:t>
            </a:r>
            <a:r>
              <a:rPr lang="en-US" sz="2800" dirty="0"/>
              <a:t>item homogeneity exists, then we have evidence of a </a:t>
            </a:r>
            <a:r>
              <a:rPr lang="en-US" sz="2800" i="1" dirty="0">
                <a:solidFill>
                  <a:schemeClr val="accent2"/>
                </a:solidFill>
              </a:rPr>
              <a:t>homogeneous scale</a:t>
            </a:r>
            <a:r>
              <a:rPr lang="en-US" sz="2800" dirty="0"/>
              <a:t>. </a:t>
            </a:r>
            <a:endParaRPr lang="en-US" sz="2800" dirty="0" smtClean="0"/>
          </a:p>
          <a:p>
            <a:pPr>
              <a:buFont typeface="Wingdings" panose="05000000000000000000" pitchFamily="2" charset="2"/>
              <a:buChar char="§"/>
            </a:pPr>
            <a:r>
              <a:rPr lang="en-US" sz="2800" dirty="0" smtClean="0"/>
              <a:t>The </a:t>
            </a:r>
            <a:r>
              <a:rPr lang="en-US" sz="2800" i="1" dirty="0">
                <a:solidFill>
                  <a:schemeClr val="accent2"/>
                </a:solidFill>
              </a:rPr>
              <a:t>second goal </a:t>
            </a:r>
            <a:r>
              <a:rPr lang="en-US" sz="2800" dirty="0"/>
              <a:t>involves of evaluating the relationship between an existing criterion and the construct (represented by a collection of test items)</a:t>
            </a:r>
            <a:endParaRPr lang="en-US" sz="2800" dirty="0" smtClean="0"/>
          </a:p>
        </p:txBody>
      </p:sp>
    </p:spTree>
    <p:extLst>
      <p:ext uri="{BB962C8B-B14F-4D97-AF65-F5344CB8AC3E}">
        <p14:creationId xmlns:p14="http://schemas.microsoft.com/office/powerpoint/2010/main" val="42168996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Correlational Evidence</a:t>
            </a:r>
            <a:endParaRPr lang="en-US" dirty="0"/>
          </a:p>
        </p:txBody>
      </p:sp>
      <p:sp>
        <p:nvSpPr>
          <p:cNvPr id="3" name="Content Placeholder 2"/>
          <p:cNvSpPr>
            <a:spLocks noGrp="1"/>
          </p:cNvSpPr>
          <p:nvPr>
            <p:ph idx="1"/>
          </p:nvPr>
        </p:nvSpPr>
        <p:spPr>
          <a:xfrm>
            <a:off x="1097280" y="1845733"/>
            <a:ext cx="10058400" cy="4380895"/>
          </a:xfrm>
        </p:spPr>
        <p:txBody>
          <a:bodyPr>
            <a:noAutofit/>
          </a:bodyPr>
          <a:lstStyle/>
          <a:p>
            <a:pPr lvl="0"/>
            <a:r>
              <a:rPr lang="en-US" sz="2400" dirty="0" smtClean="0"/>
              <a:t>1. The </a:t>
            </a:r>
            <a:r>
              <a:rPr lang="en-US" sz="2400" dirty="0"/>
              <a:t>size of the correlation between the test under study and the total test score (e.g., ensuring that the </a:t>
            </a:r>
            <a:r>
              <a:rPr lang="en-US" sz="2400" i="1" dirty="0">
                <a:solidFill>
                  <a:schemeClr val="accent2"/>
                </a:solidFill>
              </a:rPr>
              <a:t>point-Biserial correlation</a:t>
            </a:r>
            <a:r>
              <a:rPr lang="en-US" sz="2400" dirty="0"/>
              <a:t>; </a:t>
            </a:r>
            <a:r>
              <a:rPr lang="en-US" sz="2400" dirty="0" smtClean="0"/>
              <a:t>between </a:t>
            </a:r>
            <a:r>
              <a:rPr lang="en-US" sz="2400" dirty="0"/>
              <a:t>each item and the total score on the test is adequate).</a:t>
            </a:r>
          </a:p>
          <a:p>
            <a:pPr lvl="0"/>
            <a:r>
              <a:rPr lang="en-US" sz="2400" dirty="0" smtClean="0"/>
              <a:t>2. The </a:t>
            </a:r>
            <a:r>
              <a:rPr lang="en-US" sz="2400" dirty="0"/>
              <a:t>size of the </a:t>
            </a:r>
            <a:r>
              <a:rPr lang="en-US" sz="2400" i="1" dirty="0">
                <a:solidFill>
                  <a:schemeClr val="accent2"/>
                </a:solidFill>
              </a:rPr>
              <a:t>correlation</a:t>
            </a:r>
            <a:r>
              <a:rPr lang="en-US" sz="2400" dirty="0"/>
              <a:t> between the test under study and the </a:t>
            </a:r>
            <a:r>
              <a:rPr lang="en-US" sz="2400" i="1" dirty="0">
                <a:solidFill>
                  <a:schemeClr val="accent2"/>
                </a:solidFill>
              </a:rPr>
              <a:t>criterion</a:t>
            </a:r>
            <a:r>
              <a:rPr lang="en-US" sz="2400" dirty="0"/>
              <a:t> (for criterion-related evidence).</a:t>
            </a:r>
          </a:p>
          <a:p>
            <a:pPr lvl="0"/>
            <a:r>
              <a:rPr lang="en-US" sz="2400" dirty="0" smtClean="0"/>
              <a:t>3. Calculation </a:t>
            </a:r>
            <a:r>
              <a:rPr lang="en-US" sz="2400" dirty="0"/>
              <a:t>of the </a:t>
            </a:r>
            <a:r>
              <a:rPr lang="en-US" sz="2400" i="1" dirty="0">
                <a:solidFill>
                  <a:schemeClr val="accent2"/>
                </a:solidFill>
              </a:rPr>
              <a:t>proportion of variance </a:t>
            </a:r>
            <a:r>
              <a:rPr lang="en-US" sz="2400" dirty="0"/>
              <a:t>(i.e. the correlation coefficient squared) accounted for by the relationship between the test and criterion.</a:t>
            </a:r>
          </a:p>
          <a:p>
            <a:pPr lvl="0"/>
            <a:r>
              <a:rPr lang="en-US" sz="2400" dirty="0" smtClean="0"/>
              <a:t>4. Interpreting </a:t>
            </a:r>
            <a:r>
              <a:rPr lang="en-US" sz="2400" dirty="0"/>
              <a:t>the </a:t>
            </a:r>
            <a:r>
              <a:rPr lang="en-US" sz="2400" i="1" dirty="0">
                <a:solidFill>
                  <a:schemeClr val="accent2"/>
                </a:solidFill>
              </a:rPr>
              <a:t>criterion validity coefficient </a:t>
            </a:r>
            <a:r>
              <a:rPr lang="en-US" sz="2400" dirty="0"/>
              <a:t>in light of sampling error (e.g., the size and composition of the sample used to derive the correlation coefficients). </a:t>
            </a:r>
          </a:p>
        </p:txBody>
      </p:sp>
    </p:spTree>
    <p:extLst>
      <p:ext uri="{BB962C8B-B14F-4D97-AF65-F5344CB8AC3E}">
        <p14:creationId xmlns:p14="http://schemas.microsoft.com/office/powerpoint/2010/main" val="11833231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Correlational Evidence</a:t>
            </a:r>
            <a:endParaRPr lang="en-US" dirty="0"/>
          </a:p>
        </p:txBody>
      </p:sp>
      <p:sp>
        <p:nvSpPr>
          <p:cNvPr id="3" name="Content Placeholder 2"/>
          <p:cNvSpPr>
            <a:spLocks noGrp="1"/>
          </p:cNvSpPr>
          <p:nvPr>
            <p:ph idx="1"/>
          </p:nvPr>
        </p:nvSpPr>
        <p:spPr>
          <a:xfrm>
            <a:off x="1097280" y="1845733"/>
            <a:ext cx="10058400" cy="4380895"/>
          </a:xfrm>
        </p:spPr>
        <p:txBody>
          <a:bodyPr>
            <a:noAutofit/>
          </a:bodyPr>
          <a:lstStyle/>
          <a:p>
            <a:pPr lvl="0">
              <a:buFont typeface="Wingdings" panose="05000000000000000000" pitchFamily="2" charset="2"/>
              <a:buChar char="§"/>
            </a:pPr>
            <a:r>
              <a:rPr lang="en-US" sz="2800" dirty="0"/>
              <a:t>Often, researchers are interested in how different groups of examinees perform relative to a particular construct. </a:t>
            </a:r>
            <a:endParaRPr lang="en-US" sz="2800" dirty="0" smtClean="0"/>
          </a:p>
          <a:p>
            <a:pPr lvl="0">
              <a:buFont typeface="Wingdings" panose="05000000000000000000" pitchFamily="2" charset="2"/>
              <a:buChar char="§"/>
            </a:pPr>
            <a:r>
              <a:rPr lang="en-US" sz="2800" dirty="0" smtClean="0"/>
              <a:t>Investigating </a:t>
            </a:r>
            <a:r>
              <a:rPr lang="en-US" sz="2800" dirty="0"/>
              <a:t>group differences involves evaluating how test scores differ between a group of examinees scores on a criterion who </a:t>
            </a:r>
            <a:endParaRPr lang="en-US" sz="2800" dirty="0" smtClean="0"/>
          </a:p>
          <a:p>
            <a:pPr lvl="1">
              <a:buFont typeface="Wingdings" panose="05000000000000000000" pitchFamily="2" charset="2"/>
              <a:buChar char="§"/>
            </a:pPr>
            <a:r>
              <a:rPr lang="en-US" sz="2800" dirty="0" smtClean="0"/>
              <a:t>are </a:t>
            </a:r>
            <a:r>
              <a:rPr lang="en-US" sz="2800" dirty="0"/>
              <a:t>different on some socio-demographic variable or </a:t>
            </a:r>
            <a:endParaRPr lang="en-US" sz="2800" dirty="0" smtClean="0"/>
          </a:p>
          <a:p>
            <a:pPr lvl="1">
              <a:buFont typeface="Wingdings" panose="05000000000000000000" pitchFamily="2" charset="2"/>
              <a:buChar char="§"/>
            </a:pPr>
            <a:r>
              <a:rPr lang="en-US" sz="2800" dirty="0" smtClean="0"/>
              <a:t>received </a:t>
            </a:r>
            <a:r>
              <a:rPr lang="en-US" sz="2800" dirty="0"/>
              <a:t>some treatment that are expected to affect their scores (e.g., in an experimental research study</a:t>
            </a:r>
            <a:r>
              <a:rPr lang="en-US" sz="2800" dirty="0" smtClean="0"/>
              <a:t>).</a:t>
            </a:r>
          </a:p>
          <a:p>
            <a:pPr lvl="1">
              <a:buFont typeface="Wingdings" panose="05000000000000000000" pitchFamily="2" charset="2"/>
              <a:buChar char="§"/>
            </a:pPr>
            <a:r>
              <a:rPr lang="en-US" sz="2800" dirty="0" smtClean="0"/>
              <a:t>Validity </a:t>
            </a:r>
            <a:r>
              <a:rPr lang="en-US" sz="2800" dirty="0"/>
              <a:t>studies of </a:t>
            </a:r>
            <a:r>
              <a:rPr lang="en-US" sz="2800" i="1" dirty="0">
                <a:solidFill>
                  <a:schemeClr val="accent2"/>
                </a:solidFill>
              </a:rPr>
              <a:t>group differences </a:t>
            </a:r>
            <a:r>
              <a:rPr lang="en-US" sz="2800" dirty="0"/>
              <a:t>posit hypothesized relationships in a </a:t>
            </a:r>
            <a:r>
              <a:rPr lang="en-US" sz="2800" i="1" dirty="0">
                <a:solidFill>
                  <a:schemeClr val="accent2"/>
                </a:solidFill>
              </a:rPr>
              <a:t>particular direction </a:t>
            </a:r>
            <a:r>
              <a:rPr lang="en-US" sz="2800" dirty="0"/>
              <a:t>(e.g., scores are expected to be higher or lower for one of the groups in the validity study). </a:t>
            </a:r>
          </a:p>
        </p:txBody>
      </p:sp>
    </p:spTree>
    <p:extLst>
      <p:ext uri="{BB962C8B-B14F-4D97-AF65-F5344CB8AC3E}">
        <p14:creationId xmlns:p14="http://schemas.microsoft.com/office/powerpoint/2010/main" val="20749653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Correlational Evidence</a:t>
            </a:r>
            <a:endParaRPr lang="en-US" dirty="0"/>
          </a:p>
        </p:txBody>
      </p:sp>
      <p:sp>
        <p:nvSpPr>
          <p:cNvPr id="3" name="Content Placeholder 2"/>
          <p:cNvSpPr>
            <a:spLocks noGrp="1"/>
          </p:cNvSpPr>
          <p:nvPr>
            <p:ph idx="1"/>
          </p:nvPr>
        </p:nvSpPr>
        <p:spPr>
          <a:xfrm>
            <a:off x="1097280" y="1845733"/>
            <a:ext cx="10058400" cy="4380895"/>
          </a:xfrm>
        </p:spPr>
        <p:txBody>
          <a:bodyPr>
            <a:noAutofit/>
          </a:bodyPr>
          <a:lstStyle/>
          <a:p>
            <a:pPr>
              <a:buFont typeface="Wingdings" panose="05000000000000000000" pitchFamily="2" charset="2"/>
              <a:buChar char="§"/>
            </a:pPr>
            <a:r>
              <a:rPr lang="en-US" sz="3200" dirty="0"/>
              <a:t>T</a:t>
            </a:r>
            <a:r>
              <a:rPr lang="en-US" sz="3200" dirty="0" smtClean="0"/>
              <a:t>he </a:t>
            </a:r>
            <a:r>
              <a:rPr lang="en-US" sz="3200" dirty="0"/>
              <a:t>lack of differences between groups may be due to </a:t>
            </a:r>
            <a:endParaRPr lang="en-US" sz="3200" dirty="0" smtClean="0"/>
          </a:p>
          <a:p>
            <a:pPr lvl="1">
              <a:buFont typeface="Wingdings" panose="05000000000000000000" pitchFamily="2" charset="2"/>
              <a:buChar char="§"/>
            </a:pPr>
            <a:r>
              <a:rPr lang="en-US" sz="3200" dirty="0" smtClean="0"/>
              <a:t>inadequacy </a:t>
            </a:r>
            <a:r>
              <a:rPr lang="en-US" sz="3200" dirty="0"/>
              <a:t>of the test or instrument relative to the measurement of the construct of </a:t>
            </a:r>
            <a:r>
              <a:rPr lang="en-US" sz="3200" dirty="0" smtClean="0"/>
              <a:t>interest.</a:t>
            </a:r>
          </a:p>
          <a:p>
            <a:pPr lvl="1">
              <a:buFont typeface="Wingdings" panose="05000000000000000000" pitchFamily="2" charset="2"/>
              <a:buChar char="§"/>
            </a:pPr>
            <a:r>
              <a:rPr lang="en-US" sz="3200" dirty="0" smtClean="0"/>
              <a:t>failure </a:t>
            </a:r>
            <a:r>
              <a:rPr lang="en-US" sz="3200" dirty="0"/>
              <a:t>of some aspect of the research design (e.g., the treatment protocol, sampling frame or extraneous unaccounted for variables</a:t>
            </a:r>
            <a:r>
              <a:rPr lang="en-US" sz="3200" dirty="0" smtClean="0"/>
              <a:t>).</a:t>
            </a:r>
          </a:p>
          <a:p>
            <a:pPr lvl="1">
              <a:buFont typeface="Wingdings" panose="05000000000000000000" pitchFamily="2" charset="2"/>
              <a:buChar char="§"/>
            </a:pPr>
            <a:r>
              <a:rPr lang="en-US" sz="3200" dirty="0" smtClean="0"/>
              <a:t>the </a:t>
            </a:r>
            <a:r>
              <a:rPr lang="en-US" sz="3200" dirty="0"/>
              <a:t>theory underlying the construct may be suspect.</a:t>
            </a:r>
          </a:p>
        </p:txBody>
      </p:sp>
    </p:spTree>
    <p:extLst>
      <p:ext uri="{BB962C8B-B14F-4D97-AF65-F5344CB8AC3E}">
        <p14:creationId xmlns:p14="http://schemas.microsoft.com/office/powerpoint/2010/main" val="22078976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 Analytic Evidence</a:t>
            </a:r>
            <a:endParaRPr lang="en-US" dirty="0"/>
          </a:p>
        </p:txBody>
      </p:sp>
      <p:sp>
        <p:nvSpPr>
          <p:cNvPr id="3" name="Content Placeholder 2"/>
          <p:cNvSpPr>
            <a:spLocks noGrp="1"/>
          </p:cNvSpPr>
          <p:nvPr>
            <p:ph idx="1"/>
          </p:nvPr>
        </p:nvSpPr>
        <p:spPr>
          <a:xfrm>
            <a:off x="1097280" y="1845733"/>
            <a:ext cx="10058400" cy="4380895"/>
          </a:xfrm>
        </p:spPr>
        <p:txBody>
          <a:bodyPr>
            <a:noAutofit/>
          </a:bodyPr>
          <a:lstStyle/>
          <a:p>
            <a:pPr>
              <a:buFont typeface="Wingdings" panose="05000000000000000000" pitchFamily="2" charset="2"/>
              <a:buChar char="§"/>
            </a:pPr>
            <a:r>
              <a:rPr lang="en-US" sz="3200" dirty="0"/>
              <a:t>Factor </a:t>
            </a:r>
            <a:r>
              <a:rPr lang="en-US" sz="3200" dirty="0" smtClean="0"/>
              <a:t>analysis plays </a:t>
            </a:r>
            <a:r>
              <a:rPr lang="en-US" sz="3200" dirty="0"/>
              <a:t>an important role in establishing evidence for construct validity</a:t>
            </a:r>
            <a:r>
              <a:rPr lang="en-US" sz="3200" dirty="0" smtClean="0"/>
              <a:t>.</a:t>
            </a:r>
          </a:p>
          <a:p>
            <a:pPr>
              <a:buFont typeface="Wingdings" panose="05000000000000000000" pitchFamily="2" charset="2"/>
              <a:buChar char="§"/>
            </a:pPr>
            <a:r>
              <a:rPr lang="en-US" sz="3200" dirty="0"/>
              <a:t>Factor analysis is a </a:t>
            </a:r>
            <a:r>
              <a:rPr lang="en-US" sz="3200" i="1" dirty="0">
                <a:solidFill>
                  <a:schemeClr val="accent2"/>
                </a:solidFill>
              </a:rPr>
              <a:t>variable reduction</a:t>
            </a:r>
            <a:r>
              <a:rPr lang="en-US" sz="3200" dirty="0"/>
              <a:t> technique with the goal being the identification of the </a:t>
            </a:r>
            <a:r>
              <a:rPr lang="en-US" sz="3200" i="1" dirty="0">
                <a:solidFill>
                  <a:schemeClr val="accent2"/>
                </a:solidFill>
              </a:rPr>
              <a:t>minimum number of factors</a:t>
            </a:r>
            <a:r>
              <a:rPr lang="en-US" sz="3200" dirty="0"/>
              <a:t> required to account for the intercorrelations among </a:t>
            </a:r>
            <a:r>
              <a:rPr lang="en-US" sz="3200" dirty="0" smtClean="0"/>
              <a:t>a </a:t>
            </a:r>
            <a:r>
              <a:rPr lang="en-US" sz="3200" dirty="0"/>
              <a:t>battery of items </a:t>
            </a:r>
            <a:r>
              <a:rPr lang="en-US" sz="3200" dirty="0" smtClean="0"/>
              <a:t>(or subtests or variables) comprising </a:t>
            </a:r>
            <a:r>
              <a:rPr lang="en-US" sz="3200" dirty="0"/>
              <a:t>a single </a:t>
            </a:r>
            <a:r>
              <a:rPr lang="en-US" sz="3200" dirty="0" smtClean="0"/>
              <a:t>test.</a:t>
            </a:r>
            <a:r>
              <a:rPr lang="en-US" sz="3200" dirty="0"/>
              <a:t> </a:t>
            </a:r>
            <a:endParaRPr lang="en-US" sz="3200" dirty="0" smtClean="0"/>
          </a:p>
          <a:p>
            <a:pPr>
              <a:buFont typeface="Wingdings" panose="05000000000000000000" pitchFamily="2" charset="2"/>
              <a:buChar char="§"/>
            </a:pPr>
            <a:r>
              <a:rPr lang="en-US" sz="3200" dirty="0" smtClean="0"/>
              <a:t>A factor </a:t>
            </a:r>
            <a:r>
              <a:rPr lang="en-US" sz="3200" dirty="0"/>
              <a:t>analysis </a:t>
            </a:r>
            <a:r>
              <a:rPr lang="en-US" sz="3200" dirty="0" smtClean="0"/>
              <a:t>yields </a:t>
            </a:r>
            <a:r>
              <a:rPr lang="en-US" sz="3200" i="1" dirty="0" smtClean="0">
                <a:solidFill>
                  <a:schemeClr val="accent2"/>
                </a:solidFill>
              </a:rPr>
              <a:t>factors</a:t>
            </a:r>
            <a:r>
              <a:rPr lang="en-US" sz="3200" dirty="0" smtClean="0"/>
              <a:t> </a:t>
            </a:r>
            <a:r>
              <a:rPr lang="en-US" sz="3200" dirty="0"/>
              <a:t>representing hypothetical </a:t>
            </a:r>
            <a:r>
              <a:rPr lang="en-US" sz="3200" i="1" dirty="0">
                <a:solidFill>
                  <a:schemeClr val="accent2"/>
                </a:solidFill>
              </a:rPr>
              <a:t>unobservable</a:t>
            </a:r>
            <a:r>
              <a:rPr lang="en-US" sz="3200" dirty="0"/>
              <a:t> </a:t>
            </a:r>
            <a:r>
              <a:rPr lang="en-US" sz="3200" dirty="0" smtClean="0"/>
              <a:t>or </a:t>
            </a:r>
            <a:r>
              <a:rPr lang="en-US" sz="3200" i="1" dirty="0" smtClean="0">
                <a:solidFill>
                  <a:schemeClr val="accent2"/>
                </a:solidFill>
              </a:rPr>
              <a:t>latent</a:t>
            </a:r>
            <a:r>
              <a:rPr lang="en-US" sz="3200" dirty="0" smtClean="0"/>
              <a:t> constructs</a:t>
            </a:r>
            <a:r>
              <a:rPr lang="en-US" sz="3200" dirty="0"/>
              <a:t>.</a:t>
            </a:r>
          </a:p>
        </p:txBody>
      </p:sp>
    </p:spTree>
    <p:extLst>
      <p:ext uri="{BB962C8B-B14F-4D97-AF65-F5344CB8AC3E}">
        <p14:creationId xmlns:p14="http://schemas.microsoft.com/office/powerpoint/2010/main" val="23894697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 Analytic Evidence</a:t>
            </a:r>
            <a:endParaRPr lang="en-US" dirty="0"/>
          </a:p>
        </p:txBody>
      </p:sp>
      <p:sp>
        <p:nvSpPr>
          <p:cNvPr id="3" name="Content Placeholder 2"/>
          <p:cNvSpPr>
            <a:spLocks noGrp="1"/>
          </p:cNvSpPr>
          <p:nvPr>
            <p:ph idx="1"/>
          </p:nvPr>
        </p:nvSpPr>
        <p:spPr>
          <a:xfrm>
            <a:off x="1097280" y="1845733"/>
            <a:ext cx="10058400" cy="4380895"/>
          </a:xfrm>
        </p:spPr>
        <p:txBody>
          <a:bodyPr>
            <a:noAutofit/>
          </a:bodyPr>
          <a:lstStyle/>
          <a:p>
            <a:pPr>
              <a:buFont typeface="Wingdings" panose="05000000000000000000" pitchFamily="2" charset="2"/>
              <a:buChar char="§"/>
            </a:pPr>
            <a:r>
              <a:rPr lang="en-US" sz="3200" dirty="0"/>
              <a:t>In </a:t>
            </a:r>
            <a:r>
              <a:rPr lang="en-US" sz="3200" i="1" dirty="0">
                <a:solidFill>
                  <a:schemeClr val="accent2"/>
                </a:solidFill>
              </a:rPr>
              <a:t>exploratory factor analysis </a:t>
            </a:r>
            <a:r>
              <a:rPr lang="en-US" sz="3200" dirty="0"/>
              <a:t>(</a:t>
            </a:r>
            <a:r>
              <a:rPr lang="en-US" sz="3200" i="1" dirty="0">
                <a:solidFill>
                  <a:schemeClr val="accent2"/>
                </a:solidFill>
              </a:rPr>
              <a:t>EFA</a:t>
            </a:r>
            <a:r>
              <a:rPr lang="en-US" sz="3200" dirty="0"/>
              <a:t>), no theory is posited ahead of time (</a:t>
            </a:r>
            <a:r>
              <a:rPr lang="en-US" sz="3200" i="1" dirty="0"/>
              <a:t>a priori</a:t>
            </a:r>
            <a:r>
              <a:rPr lang="en-US" sz="3200" dirty="0" smtClean="0"/>
              <a:t>).</a:t>
            </a:r>
          </a:p>
          <a:p>
            <a:pPr>
              <a:buFont typeface="Wingdings" panose="05000000000000000000" pitchFamily="2" charset="2"/>
              <a:buChar char="§"/>
            </a:pPr>
            <a:r>
              <a:rPr lang="en-US" sz="3200" dirty="0"/>
              <a:t>Exploratory factor analysis is sometimes used as an analytic tool in the process of </a:t>
            </a:r>
            <a:r>
              <a:rPr lang="en-US" sz="3200" i="1" dirty="0">
                <a:solidFill>
                  <a:schemeClr val="accent2"/>
                </a:solidFill>
              </a:rPr>
              <a:t>theory-generation</a:t>
            </a:r>
            <a:r>
              <a:rPr lang="en-US" sz="3200" dirty="0"/>
              <a:t> (e.g., in the substantive and structural stages </a:t>
            </a:r>
            <a:r>
              <a:rPr lang="en-US" sz="3200" dirty="0" smtClean="0"/>
              <a:t>during </a:t>
            </a:r>
            <a:r>
              <a:rPr lang="en-US" sz="3200" dirty="0"/>
              <a:t>the development of an instrument targeted to measure a construct where little or no previous quantitative evidence exists).</a:t>
            </a:r>
            <a:endParaRPr lang="en-US" sz="3200" dirty="0" smtClean="0"/>
          </a:p>
        </p:txBody>
      </p:sp>
    </p:spTree>
    <p:extLst>
      <p:ext uri="{BB962C8B-B14F-4D97-AF65-F5344CB8AC3E}">
        <p14:creationId xmlns:p14="http://schemas.microsoft.com/office/powerpoint/2010/main" val="16085387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1172083"/>
          </a:xfrm>
        </p:spPr>
        <p:txBody>
          <a:bodyPr/>
          <a:lstStyle/>
          <a:p>
            <a:r>
              <a:rPr lang="en-US" dirty="0" smtClean="0"/>
              <a:t>Factor Analytic Evidence</a:t>
            </a:r>
            <a:endParaRPr lang="en-US" dirty="0"/>
          </a:p>
        </p:txBody>
      </p:sp>
      <p:sp>
        <p:nvSpPr>
          <p:cNvPr id="3" name="Content Placeholder 2"/>
          <p:cNvSpPr>
            <a:spLocks noGrp="1"/>
          </p:cNvSpPr>
          <p:nvPr>
            <p:ph idx="1"/>
          </p:nvPr>
        </p:nvSpPr>
        <p:spPr>
          <a:xfrm>
            <a:off x="1097280" y="1742303"/>
            <a:ext cx="10058400" cy="4484325"/>
          </a:xfrm>
        </p:spPr>
        <p:txBody>
          <a:bodyPr>
            <a:noAutofit/>
          </a:bodyPr>
          <a:lstStyle/>
          <a:p>
            <a:pPr>
              <a:buFont typeface="Wingdings" panose="05000000000000000000" pitchFamily="2" charset="2"/>
              <a:buChar char="§"/>
            </a:pPr>
            <a:r>
              <a:rPr lang="en-US" sz="3200" i="1" dirty="0">
                <a:solidFill>
                  <a:schemeClr val="accent2"/>
                </a:solidFill>
              </a:rPr>
              <a:t>C</a:t>
            </a:r>
            <a:r>
              <a:rPr lang="en-US" sz="3200" i="1" dirty="0" smtClean="0">
                <a:solidFill>
                  <a:schemeClr val="accent2"/>
                </a:solidFill>
              </a:rPr>
              <a:t>onfirmatory </a:t>
            </a:r>
            <a:r>
              <a:rPr lang="en-US" sz="3200" i="1" dirty="0">
                <a:solidFill>
                  <a:schemeClr val="accent2"/>
                </a:solidFill>
              </a:rPr>
              <a:t>factor analysis </a:t>
            </a:r>
            <a:r>
              <a:rPr lang="en-US" sz="3200" dirty="0"/>
              <a:t>(</a:t>
            </a:r>
            <a:r>
              <a:rPr lang="en-US" sz="3200" i="1" dirty="0">
                <a:solidFill>
                  <a:schemeClr val="accent2"/>
                </a:solidFill>
              </a:rPr>
              <a:t>CFA</a:t>
            </a:r>
            <a:r>
              <a:rPr lang="en-US" sz="3200" dirty="0"/>
              <a:t>) is a theory confirming technique because one seeks to confirm a </a:t>
            </a:r>
            <a:r>
              <a:rPr lang="en-US" sz="3200" i="1" dirty="0">
                <a:solidFill>
                  <a:schemeClr val="accent2"/>
                </a:solidFill>
              </a:rPr>
              <a:t>specific factor structure </a:t>
            </a:r>
            <a:r>
              <a:rPr lang="en-US" sz="3200" dirty="0"/>
              <a:t>using the covariance (or correlation) matrix generated from a sample of responses to test items (or subtest total scores). </a:t>
            </a:r>
            <a:endParaRPr lang="en-US" sz="3200" dirty="0" smtClean="0"/>
          </a:p>
          <a:p>
            <a:pPr>
              <a:buFont typeface="Wingdings" panose="05000000000000000000" pitchFamily="2" charset="2"/>
              <a:buChar char="§"/>
            </a:pPr>
            <a:r>
              <a:rPr lang="en-US" sz="3200" dirty="0" smtClean="0"/>
              <a:t>For </a:t>
            </a:r>
            <a:r>
              <a:rPr lang="en-US" sz="3200" dirty="0"/>
              <a:t>example, CFA might be used in the </a:t>
            </a:r>
            <a:r>
              <a:rPr lang="en-US" sz="3200" i="1" dirty="0">
                <a:solidFill>
                  <a:schemeClr val="accent2"/>
                </a:solidFill>
              </a:rPr>
              <a:t>structural </a:t>
            </a:r>
            <a:r>
              <a:rPr lang="en-US" sz="3200" dirty="0"/>
              <a:t>and </a:t>
            </a:r>
            <a:r>
              <a:rPr lang="en-US" sz="3200" i="1" dirty="0">
                <a:solidFill>
                  <a:schemeClr val="accent2"/>
                </a:solidFill>
              </a:rPr>
              <a:t>external</a:t>
            </a:r>
            <a:r>
              <a:rPr lang="en-US" sz="3200" dirty="0"/>
              <a:t> stages of test development in an effort to </a:t>
            </a:r>
            <a:r>
              <a:rPr lang="en-US" sz="3200" i="1" dirty="0">
                <a:solidFill>
                  <a:schemeClr val="accent2"/>
                </a:solidFill>
              </a:rPr>
              <a:t>confirm</a:t>
            </a:r>
            <a:r>
              <a:rPr lang="en-US" sz="3200" dirty="0"/>
              <a:t> that scores on a test or instrument are functioning as expected according to a particular </a:t>
            </a:r>
            <a:r>
              <a:rPr lang="en-US" sz="3200" dirty="0" smtClean="0"/>
              <a:t>theory.</a:t>
            </a:r>
          </a:p>
        </p:txBody>
      </p:sp>
    </p:spTree>
    <p:extLst>
      <p:ext uri="{BB962C8B-B14F-4D97-AF65-F5344CB8AC3E}">
        <p14:creationId xmlns:p14="http://schemas.microsoft.com/office/powerpoint/2010/main" val="326544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 Analytic Evidence</a:t>
            </a:r>
            <a:endParaRPr lang="en-US" dirty="0"/>
          </a:p>
        </p:txBody>
      </p:sp>
      <p:sp>
        <p:nvSpPr>
          <p:cNvPr id="3" name="Content Placeholder 2"/>
          <p:cNvSpPr>
            <a:spLocks noGrp="1"/>
          </p:cNvSpPr>
          <p:nvPr>
            <p:ph idx="1"/>
          </p:nvPr>
        </p:nvSpPr>
        <p:spPr>
          <a:xfrm>
            <a:off x="1097280" y="1737360"/>
            <a:ext cx="10058400" cy="4380895"/>
          </a:xfrm>
        </p:spPr>
        <p:txBody>
          <a:bodyPr>
            <a:noAutofit/>
          </a:bodyPr>
          <a:lstStyle/>
          <a:p>
            <a:pPr>
              <a:buFont typeface="Wingdings" panose="05000000000000000000" pitchFamily="2" charset="2"/>
              <a:buChar char="§"/>
            </a:pPr>
            <a:r>
              <a:rPr lang="en-US" sz="2800" dirty="0"/>
              <a:t>Confirmatory factor analysis is particularly useful technique in construct validation because it provides a powerful framework for </a:t>
            </a:r>
            <a:r>
              <a:rPr lang="en-US" sz="2800" i="1" dirty="0">
                <a:solidFill>
                  <a:schemeClr val="accent2"/>
                </a:solidFill>
              </a:rPr>
              <a:t>confirming</a:t>
            </a:r>
            <a:r>
              <a:rPr lang="en-US" sz="2800" dirty="0"/>
              <a:t> or </a:t>
            </a:r>
            <a:r>
              <a:rPr lang="en-US" sz="2800" i="1" dirty="0">
                <a:solidFill>
                  <a:schemeClr val="accent2"/>
                </a:solidFill>
              </a:rPr>
              <a:t>disconfirming</a:t>
            </a:r>
            <a:r>
              <a:rPr lang="en-US" sz="2800" dirty="0"/>
              <a:t> a theory specific to what a test is measuring. </a:t>
            </a:r>
            <a:endParaRPr lang="en-US" sz="2800" dirty="0" smtClean="0"/>
          </a:p>
          <a:p>
            <a:pPr>
              <a:buFont typeface="Wingdings" panose="05000000000000000000" pitchFamily="2" charset="2"/>
              <a:buChar char="§"/>
            </a:pPr>
            <a:r>
              <a:rPr lang="en-US" sz="2800" dirty="0"/>
              <a:t>For example, Price, et al. (2002) examined the factor structure of the </a:t>
            </a:r>
            <a:r>
              <a:rPr lang="en-US" sz="2800" i="1" dirty="0">
                <a:solidFill>
                  <a:schemeClr val="accent2"/>
                </a:solidFill>
              </a:rPr>
              <a:t>Wechsler Memory Scale - Third Edition</a:t>
            </a:r>
            <a:r>
              <a:rPr lang="en-US" sz="2800" dirty="0"/>
              <a:t> </a:t>
            </a:r>
            <a:r>
              <a:rPr lang="en-US" sz="2800" dirty="0">
                <a:solidFill>
                  <a:schemeClr val="accent2"/>
                </a:solidFill>
              </a:rPr>
              <a:t>(</a:t>
            </a:r>
            <a:r>
              <a:rPr lang="en-US" sz="2800" i="1" dirty="0">
                <a:solidFill>
                  <a:schemeClr val="accent2"/>
                </a:solidFill>
              </a:rPr>
              <a:t>WMS-III</a:t>
            </a:r>
            <a:r>
              <a:rPr lang="en-US" sz="2800" dirty="0">
                <a:solidFill>
                  <a:schemeClr val="accent2"/>
                </a:solidFill>
              </a:rPr>
              <a:t>, 1997) </a:t>
            </a:r>
            <a:r>
              <a:rPr lang="en-US" sz="2800" dirty="0"/>
              <a:t>relative to the number of factors the test measured and whether the factors were correlated. </a:t>
            </a:r>
            <a:endParaRPr lang="en-US" sz="2800" dirty="0" smtClean="0"/>
          </a:p>
        </p:txBody>
      </p:sp>
    </p:spTree>
    <p:extLst>
      <p:ext uri="{BB962C8B-B14F-4D97-AF65-F5344CB8AC3E}">
        <p14:creationId xmlns:p14="http://schemas.microsoft.com/office/powerpoint/2010/main" val="29728892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2800" dirty="0"/>
              <a:t>In the decision theory framework, a predictive validation study has the goal of determining who will likely </a:t>
            </a:r>
            <a:r>
              <a:rPr lang="en-US" sz="2800" i="1" dirty="0">
                <a:solidFill>
                  <a:schemeClr val="accent2"/>
                </a:solidFill>
              </a:rPr>
              <a:t>succeed or fail on some criterion in the future</a:t>
            </a:r>
            <a:r>
              <a:rPr lang="en-US" sz="2800" dirty="0" smtClean="0"/>
              <a:t>.</a:t>
            </a:r>
          </a:p>
          <a:p>
            <a:pPr>
              <a:buFont typeface="Wingdings" panose="05000000000000000000" pitchFamily="2" charset="2"/>
              <a:buChar char="§"/>
            </a:pPr>
            <a:r>
              <a:rPr lang="en-US" sz="2800" dirty="0" smtClean="0"/>
              <a:t>The figure illustrates </a:t>
            </a:r>
            <a:r>
              <a:rPr lang="en-US" sz="2800" dirty="0"/>
              <a:t>the multivariate </a:t>
            </a:r>
            <a:endParaRPr lang="en-US" sz="2800" dirty="0" smtClean="0"/>
          </a:p>
          <a:p>
            <a:pPr marL="0" indent="0">
              <a:buNone/>
            </a:pPr>
            <a:r>
              <a:rPr lang="en-US" sz="2800" dirty="0"/>
              <a:t> </a:t>
            </a:r>
            <a:r>
              <a:rPr lang="en-US" sz="2800" dirty="0" smtClean="0"/>
              <a:t> techniques </a:t>
            </a:r>
            <a:r>
              <a:rPr lang="en-US" sz="2800" dirty="0"/>
              <a:t>useful for conducting </a:t>
            </a:r>
            <a:endParaRPr lang="en-US" sz="2800" dirty="0" smtClean="0"/>
          </a:p>
          <a:p>
            <a:pPr marL="0" indent="0">
              <a:buNone/>
            </a:pPr>
            <a:r>
              <a:rPr lang="en-US" sz="2800" dirty="0"/>
              <a:t> </a:t>
            </a:r>
            <a:r>
              <a:rPr lang="en-US" sz="2800" dirty="0" smtClean="0"/>
              <a:t> predictive </a:t>
            </a:r>
            <a:r>
              <a:rPr lang="en-US" sz="2800" dirty="0"/>
              <a:t>validation studies. </a:t>
            </a:r>
            <a:endParaRPr lang="en-US" sz="2800" dirty="0" smtClean="0"/>
          </a:p>
        </p:txBody>
      </p:sp>
      <p:pic>
        <p:nvPicPr>
          <p:cNvPr id="5" name="Picture 4"/>
          <p:cNvPicPr>
            <a:picLocks noChangeAspect="1"/>
          </p:cNvPicPr>
          <p:nvPr/>
        </p:nvPicPr>
        <p:blipFill>
          <a:blip r:embed="rId2"/>
          <a:stretch>
            <a:fillRect/>
          </a:stretch>
        </p:blipFill>
        <p:spPr>
          <a:xfrm>
            <a:off x="6306458" y="2844800"/>
            <a:ext cx="4541238" cy="3270330"/>
          </a:xfrm>
          <a:prstGeom prst="rect">
            <a:avLst/>
          </a:prstGeom>
        </p:spPr>
      </p:pic>
    </p:spTree>
    <p:extLst>
      <p:ext uri="{BB962C8B-B14F-4D97-AF65-F5344CB8AC3E}">
        <p14:creationId xmlns:p14="http://schemas.microsoft.com/office/powerpoint/2010/main" val="365812274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 Analytic Evidence</a:t>
            </a:r>
            <a:endParaRPr lang="en-US" dirty="0"/>
          </a:p>
        </p:txBody>
      </p:sp>
      <p:sp>
        <p:nvSpPr>
          <p:cNvPr id="3" name="Content Placeholder 2"/>
          <p:cNvSpPr>
            <a:spLocks noGrp="1"/>
          </p:cNvSpPr>
          <p:nvPr>
            <p:ph idx="1"/>
          </p:nvPr>
        </p:nvSpPr>
        <p:spPr>
          <a:xfrm>
            <a:off x="1097280" y="1737360"/>
            <a:ext cx="10058400" cy="4380895"/>
          </a:xfrm>
        </p:spPr>
        <p:txBody>
          <a:bodyPr>
            <a:noAutofit/>
          </a:bodyPr>
          <a:lstStyle/>
          <a:p>
            <a:pPr>
              <a:buFont typeface="Wingdings" panose="05000000000000000000" pitchFamily="2" charset="2"/>
              <a:buChar char="§"/>
            </a:pPr>
            <a:r>
              <a:rPr lang="en-US" sz="2800" dirty="0" smtClean="0"/>
              <a:t>In </a:t>
            </a:r>
            <a:r>
              <a:rPr lang="en-US" sz="2800" dirty="0"/>
              <a:t>the study, CFA models consisting of two, three or four factors (i.e. constructs) were rigorously evaluated to determine how many factors optimally represented the underlying structure of the test. </a:t>
            </a:r>
            <a:endParaRPr lang="en-US" sz="2800" dirty="0" smtClean="0"/>
          </a:p>
          <a:p>
            <a:pPr>
              <a:buFont typeface="Wingdings" panose="05000000000000000000" pitchFamily="2" charset="2"/>
              <a:buChar char="§"/>
            </a:pPr>
            <a:r>
              <a:rPr lang="en-US" sz="2800" dirty="0"/>
              <a:t>Additionally, the WMS-III includes immediate and delayed memory components that created an additional challenge to the CFA </a:t>
            </a:r>
            <a:r>
              <a:rPr lang="en-US" sz="2800" dirty="0" smtClean="0"/>
              <a:t>analysis.</a:t>
            </a:r>
          </a:p>
          <a:p>
            <a:pPr>
              <a:buFont typeface="Wingdings" panose="05000000000000000000" pitchFamily="2" charset="2"/>
              <a:buChar char="§"/>
            </a:pPr>
            <a:r>
              <a:rPr lang="en-US" sz="2800" dirty="0" smtClean="0"/>
              <a:t>For </a:t>
            </a:r>
            <a:r>
              <a:rPr lang="en-US" sz="2800" dirty="0"/>
              <a:t>example, the WMS-III theory was evaluated for its factor structure according to (a) the number of factors, (b) the items and subtests that composed each factor, and (c) the immediate and delayed components of memory.  </a:t>
            </a:r>
          </a:p>
          <a:p>
            <a:pPr>
              <a:buFont typeface="Wingdings" panose="05000000000000000000" pitchFamily="2" charset="2"/>
              <a:buChar char="§"/>
            </a:pPr>
            <a:endParaRPr lang="en-US" sz="2800" dirty="0" smtClean="0"/>
          </a:p>
        </p:txBody>
      </p:sp>
    </p:spTree>
    <p:extLst>
      <p:ext uri="{BB962C8B-B14F-4D97-AF65-F5344CB8AC3E}">
        <p14:creationId xmlns:p14="http://schemas.microsoft.com/office/powerpoint/2010/main" val="25468248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3246" y="355599"/>
            <a:ext cx="10058400" cy="1161143"/>
          </a:xfrm>
        </p:spPr>
        <p:txBody>
          <a:bodyPr/>
          <a:lstStyle/>
          <a:p>
            <a:r>
              <a:rPr lang="en-US" dirty="0" smtClean="0"/>
              <a:t>Factor Analytic Evidence</a:t>
            </a:r>
            <a:endParaRPr lang="en-US" dirty="0"/>
          </a:p>
        </p:txBody>
      </p:sp>
      <p:sp>
        <p:nvSpPr>
          <p:cNvPr id="3" name="Content Placeholder 2"/>
          <p:cNvSpPr>
            <a:spLocks noGrp="1"/>
          </p:cNvSpPr>
          <p:nvPr>
            <p:ph idx="1"/>
          </p:nvPr>
        </p:nvSpPr>
        <p:spPr>
          <a:xfrm>
            <a:off x="1097280" y="1741713"/>
            <a:ext cx="10058400" cy="4303969"/>
          </a:xfrm>
        </p:spPr>
        <p:txBody>
          <a:bodyPr>
            <a:noAutofit/>
          </a:bodyPr>
          <a:lstStyle/>
          <a:p>
            <a:pPr>
              <a:buFont typeface="Wingdings" panose="05000000000000000000" pitchFamily="2" charset="2"/>
              <a:buChar char="§"/>
            </a:pPr>
            <a:r>
              <a:rPr lang="en-US" sz="2600" dirty="0" smtClean="0"/>
              <a:t>The </a:t>
            </a:r>
            <a:r>
              <a:rPr lang="en-US" sz="2600" i="1" dirty="0" smtClean="0">
                <a:solidFill>
                  <a:schemeClr val="accent2"/>
                </a:solidFill>
              </a:rPr>
              <a:t>Exploratory/Confirmatory (E/CFA</a:t>
            </a:r>
            <a:r>
              <a:rPr lang="en-US" sz="2600" dirty="0" smtClean="0">
                <a:solidFill>
                  <a:schemeClr val="accent2"/>
                </a:solidFill>
              </a:rPr>
              <a:t>)</a:t>
            </a:r>
            <a:r>
              <a:rPr lang="en-US" sz="2600" dirty="0" smtClean="0"/>
              <a:t> technique T. Asparouhov</a:t>
            </a:r>
            <a:r>
              <a:rPr lang="en-US" sz="2600" dirty="0"/>
              <a:t>, </a:t>
            </a:r>
            <a:r>
              <a:rPr lang="en-US" sz="2600" dirty="0" smtClean="0"/>
              <a:t>and B. O. Muthén </a:t>
            </a:r>
            <a:r>
              <a:rPr lang="en-US" sz="2600" dirty="0"/>
              <a:t>(2009</a:t>
            </a:r>
            <a:r>
              <a:rPr lang="en-US" sz="2600" dirty="0" smtClean="0"/>
              <a:t>) provides a comprehensive framework for leveraging the strengths of EFA and CFA (see Price, 2015; Marsh, et al., 2010).</a:t>
            </a:r>
          </a:p>
          <a:p>
            <a:pPr>
              <a:buFont typeface="Wingdings" panose="05000000000000000000" pitchFamily="2" charset="2"/>
              <a:buChar char="§"/>
            </a:pPr>
            <a:r>
              <a:rPr lang="en-US" sz="2600" dirty="0" smtClean="0"/>
              <a:t>The </a:t>
            </a:r>
            <a:r>
              <a:rPr lang="en-US" sz="2600" dirty="0"/>
              <a:t>E/CFA provides a comprehensive bridge between traditional EFA and CFA in that (a) </a:t>
            </a:r>
            <a:r>
              <a:rPr lang="en-US" sz="2600" i="1" dirty="0">
                <a:solidFill>
                  <a:schemeClr val="accent2"/>
                </a:solidFill>
              </a:rPr>
              <a:t>it provides a statistical test of loadings in the measurement model </a:t>
            </a:r>
            <a:r>
              <a:rPr lang="en-US" sz="2600" dirty="0"/>
              <a:t>and (b) </a:t>
            </a:r>
            <a:r>
              <a:rPr lang="en-US" sz="2600" i="1" dirty="0">
                <a:solidFill>
                  <a:schemeClr val="accent2"/>
                </a:solidFill>
              </a:rPr>
              <a:t>allows for identification of potentially important cross-loadings</a:t>
            </a:r>
            <a:r>
              <a:rPr lang="en-US" sz="2600" dirty="0"/>
              <a:t> and (c) </a:t>
            </a:r>
            <a:r>
              <a:rPr lang="en-US" sz="2600" i="1" dirty="0">
                <a:solidFill>
                  <a:schemeClr val="accent2"/>
                </a:solidFill>
              </a:rPr>
              <a:t>captures measurement error in the respective subtests</a:t>
            </a:r>
            <a:r>
              <a:rPr lang="en-US" sz="2600" dirty="0"/>
              <a:t>. </a:t>
            </a:r>
            <a:endParaRPr lang="en-US" sz="2600" dirty="0" smtClean="0"/>
          </a:p>
          <a:p>
            <a:pPr>
              <a:buFont typeface="Wingdings" panose="05000000000000000000" pitchFamily="2" charset="2"/>
              <a:buChar char="§"/>
            </a:pPr>
            <a:r>
              <a:rPr lang="en-US" sz="2600" dirty="0" smtClean="0"/>
              <a:t>E/CFA is conducted within the structural equation modeling (SEM) framework.</a:t>
            </a:r>
          </a:p>
        </p:txBody>
      </p:sp>
    </p:spTree>
    <p:extLst>
      <p:ext uri="{BB962C8B-B14F-4D97-AF65-F5344CB8AC3E}">
        <p14:creationId xmlns:p14="http://schemas.microsoft.com/office/powerpoint/2010/main" val="42252646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3246" y="355599"/>
            <a:ext cx="10058400" cy="1161143"/>
          </a:xfrm>
        </p:spPr>
        <p:txBody>
          <a:bodyPr/>
          <a:lstStyle/>
          <a:p>
            <a:r>
              <a:rPr lang="en-US" dirty="0" smtClean="0"/>
              <a:t>Factor Analytic Evidence</a:t>
            </a:r>
            <a:endParaRPr lang="en-US" dirty="0"/>
          </a:p>
        </p:txBody>
      </p:sp>
      <p:sp>
        <p:nvSpPr>
          <p:cNvPr id="3" name="Content Placeholder 2"/>
          <p:cNvSpPr>
            <a:spLocks noGrp="1"/>
          </p:cNvSpPr>
          <p:nvPr>
            <p:ph idx="1"/>
          </p:nvPr>
        </p:nvSpPr>
        <p:spPr>
          <a:xfrm>
            <a:off x="1097280" y="1741713"/>
            <a:ext cx="10058400" cy="4303969"/>
          </a:xfrm>
        </p:spPr>
        <p:txBody>
          <a:bodyPr>
            <a:noAutofit/>
          </a:bodyPr>
          <a:lstStyle/>
          <a:p>
            <a:pPr>
              <a:buFont typeface="Wingdings" panose="05000000000000000000" pitchFamily="2" charset="2"/>
              <a:buChar char="§"/>
            </a:pPr>
            <a:r>
              <a:rPr lang="en-US" sz="2600" dirty="0" smtClean="0"/>
              <a:t>The </a:t>
            </a:r>
            <a:r>
              <a:rPr lang="en-US" sz="2600" i="1" dirty="0" smtClean="0">
                <a:solidFill>
                  <a:schemeClr val="accent2"/>
                </a:solidFill>
              </a:rPr>
              <a:t>Exploratory/Confirmatory (E/CFA</a:t>
            </a:r>
            <a:r>
              <a:rPr lang="en-US" sz="2600" dirty="0" smtClean="0">
                <a:solidFill>
                  <a:schemeClr val="accent2"/>
                </a:solidFill>
              </a:rPr>
              <a:t>)</a:t>
            </a:r>
            <a:r>
              <a:rPr lang="en-US" sz="2600" dirty="0" smtClean="0"/>
              <a:t> technique from Price, 2015; Wechsler Preschool &amp; Primary Scale of Intelligence-IV.</a:t>
            </a:r>
          </a:p>
        </p:txBody>
      </p:sp>
      <p:pic>
        <p:nvPicPr>
          <p:cNvPr id="4" name="Picture 3"/>
          <p:cNvPicPr>
            <a:picLocks noChangeAspect="1"/>
          </p:cNvPicPr>
          <p:nvPr/>
        </p:nvPicPr>
        <p:blipFill>
          <a:blip r:embed="rId2"/>
          <a:stretch>
            <a:fillRect/>
          </a:stretch>
        </p:blipFill>
        <p:spPr>
          <a:xfrm>
            <a:off x="3694670" y="2985565"/>
            <a:ext cx="4601796" cy="3199847"/>
          </a:xfrm>
          <a:prstGeom prst="rect">
            <a:avLst/>
          </a:prstGeom>
        </p:spPr>
      </p:pic>
    </p:spTree>
    <p:extLst>
      <p:ext uri="{BB962C8B-B14F-4D97-AF65-F5344CB8AC3E}">
        <p14:creationId xmlns:p14="http://schemas.microsoft.com/office/powerpoint/2010/main" val="42390919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0"/>
            <a:ext cx="6084787" cy="397862"/>
          </a:xfrm>
          <a:prstGeom prst="rect">
            <a:avLst/>
          </a:prstGeom>
        </p:spPr>
      </p:pic>
      <p:sp>
        <p:nvSpPr>
          <p:cNvPr id="2" name="Title 1"/>
          <p:cNvSpPr>
            <a:spLocks noGrp="1"/>
          </p:cNvSpPr>
          <p:nvPr>
            <p:ph type="title"/>
          </p:nvPr>
        </p:nvSpPr>
        <p:spPr/>
        <p:txBody>
          <a:bodyPr/>
          <a:lstStyle/>
          <a:p>
            <a:r>
              <a:rPr lang="en-US" dirty="0" smtClean="0"/>
              <a:t>Hierarchical Exploratory Confirmatory Factor Analysis using SEM</a:t>
            </a:r>
            <a:endParaRPr lang="en-US" dirty="0"/>
          </a:p>
        </p:txBody>
      </p:sp>
      <p:sp>
        <p:nvSpPr>
          <p:cNvPr id="3" name="Rectangle 2"/>
          <p:cNvSpPr>
            <a:spLocks noChangeArrowheads="1"/>
          </p:cNvSpPr>
          <p:nvPr/>
        </p:nvSpPr>
        <p:spPr bwMode="auto">
          <a:xfrm>
            <a:off x="3109642" y="204363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2543349976"/>
              </p:ext>
            </p:extLst>
          </p:nvPr>
        </p:nvGraphicFramePr>
        <p:xfrm>
          <a:off x="3109642" y="2043636"/>
          <a:ext cx="5943600" cy="4140200"/>
        </p:xfrm>
        <a:graphic>
          <a:graphicData uri="http://schemas.openxmlformats.org/presentationml/2006/ole">
            <mc:AlternateContent xmlns:mc="http://schemas.openxmlformats.org/markup-compatibility/2006">
              <mc:Choice xmlns:v="urn:schemas-microsoft-com:vml" Requires="v">
                <p:oleObj spid="_x0000_s5129" name="Visio" r:id="rId4" imgW="6918285" imgH="4809067" progId="Visio.Drawing.11">
                  <p:embed/>
                </p:oleObj>
              </mc:Choice>
              <mc:Fallback>
                <p:oleObj name="Visio" r:id="rId4" imgW="6918285" imgH="4809067" progId="Visio.Drawing.11">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09642" y="2043636"/>
                        <a:ext cx="5943600" cy="414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7450751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3246" y="355599"/>
            <a:ext cx="10058400" cy="1161143"/>
          </a:xfrm>
        </p:spPr>
        <p:txBody>
          <a:bodyPr/>
          <a:lstStyle/>
          <a:p>
            <a:r>
              <a:rPr lang="en-US" dirty="0" smtClean="0"/>
              <a:t>Multitrait-Multimethod Technique</a:t>
            </a:r>
            <a:endParaRPr lang="en-US" dirty="0"/>
          </a:p>
        </p:txBody>
      </p:sp>
      <p:sp>
        <p:nvSpPr>
          <p:cNvPr id="3" name="Content Placeholder 2"/>
          <p:cNvSpPr>
            <a:spLocks noGrp="1"/>
          </p:cNvSpPr>
          <p:nvPr>
            <p:ph idx="1"/>
          </p:nvPr>
        </p:nvSpPr>
        <p:spPr>
          <a:xfrm>
            <a:off x="1097280" y="1741713"/>
            <a:ext cx="10058400" cy="4303969"/>
          </a:xfrm>
        </p:spPr>
        <p:txBody>
          <a:bodyPr>
            <a:noAutofit/>
          </a:bodyPr>
          <a:lstStyle/>
          <a:p>
            <a:pPr>
              <a:buFont typeface="Wingdings" panose="05000000000000000000" pitchFamily="2" charset="2"/>
              <a:buChar char="§"/>
            </a:pPr>
            <a:r>
              <a:rPr lang="en-US" sz="3200" dirty="0"/>
              <a:t>Campbell and Fiske (1959) introduced a comprehensive technique for evaluation the adequacy of tests as measures of constructs called the </a:t>
            </a:r>
            <a:r>
              <a:rPr lang="en-US" sz="3200" i="1" dirty="0" smtClean="0">
                <a:solidFill>
                  <a:schemeClr val="accent2"/>
                </a:solidFill>
              </a:rPr>
              <a:t>Multitrait-multimethod </a:t>
            </a:r>
            <a:r>
              <a:rPr lang="en-US" sz="3200" i="1" dirty="0">
                <a:solidFill>
                  <a:schemeClr val="accent2"/>
                </a:solidFill>
              </a:rPr>
              <a:t>(MTMM)</a:t>
            </a:r>
            <a:r>
              <a:rPr lang="en-US" sz="3200" i="1" dirty="0">
                <a:solidFill>
                  <a:schemeClr val="tx1"/>
                </a:solidFill>
              </a:rPr>
              <a:t>.</a:t>
            </a:r>
            <a:r>
              <a:rPr lang="en-US" sz="3200" i="1" dirty="0">
                <a:solidFill>
                  <a:schemeClr val="accent2"/>
                </a:solidFill>
              </a:rPr>
              <a:t> </a:t>
            </a:r>
            <a:endParaRPr lang="en-US" sz="3200" i="1" dirty="0" smtClean="0">
              <a:solidFill>
                <a:schemeClr val="accent2"/>
              </a:solidFill>
            </a:endParaRPr>
          </a:p>
          <a:p>
            <a:pPr>
              <a:buFont typeface="Wingdings" panose="05000000000000000000" pitchFamily="2" charset="2"/>
              <a:buChar char="§"/>
            </a:pPr>
            <a:r>
              <a:rPr lang="en-US" sz="3200" dirty="0"/>
              <a:t>The</a:t>
            </a:r>
            <a:r>
              <a:rPr lang="en-US" sz="3200" b="1" dirty="0"/>
              <a:t> </a:t>
            </a:r>
            <a:r>
              <a:rPr lang="en-US" sz="3200" i="1" dirty="0">
                <a:solidFill>
                  <a:schemeClr val="accent2"/>
                </a:solidFill>
              </a:rPr>
              <a:t>MTMM</a:t>
            </a:r>
            <a:r>
              <a:rPr lang="en-US" sz="3200" b="1" dirty="0"/>
              <a:t> </a:t>
            </a:r>
            <a:r>
              <a:rPr lang="en-US" sz="3200" dirty="0"/>
              <a:t>technique</a:t>
            </a:r>
            <a:r>
              <a:rPr lang="en-US" sz="3200" b="1" dirty="0"/>
              <a:t> </a:t>
            </a:r>
            <a:r>
              <a:rPr lang="en-US" sz="3200" dirty="0"/>
              <a:t>includes evaluation of construct validity while simultaneously considering </a:t>
            </a:r>
            <a:r>
              <a:rPr lang="en-US" sz="3200" i="1" dirty="0">
                <a:solidFill>
                  <a:schemeClr val="accent2"/>
                </a:solidFill>
              </a:rPr>
              <a:t>examinee traits </a:t>
            </a:r>
            <a:r>
              <a:rPr lang="en-US" sz="3200" dirty="0"/>
              <a:t>and </a:t>
            </a:r>
            <a:r>
              <a:rPr lang="en-US" sz="3200" i="1" dirty="0">
                <a:solidFill>
                  <a:schemeClr val="accent2"/>
                </a:solidFill>
              </a:rPr>
              <a:t>different metho</a:t>
            </a:r>
            <a:r>
              <a:rPr lang="en-US" sz="3200" i="1" dirty="0"/>
              <a:t>ds</a:t>
            </a:r>
            <a:r>
              <a:rPr lang="en-US" sz="3200" dirty="0"/>
              <a:t> for measuring traits. </a:t>
            </a:r>
            <a:endParaRPr lang="en-US" sz="3200" i="1" dirty="0" smtClean="0">
              <a:solidFill>
                <a:schemeClr val="accent2"/>
              </a:solidFill>
            </a:endParaRPr>
          </a:p>
        </p:txBody>
      </p:sp>
    </p:spTree>
    <p:extLst>
      <p:ext uri="{BB962C8B-B14F-4D97-AF65-F5344CB8AC3E}">
        <p14:creationId xmlns:p14="http://schemas.microsoft.com/office/powerpoint/2010/main" val="321223758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3246" y="355599"/>
            <a:ext cx="10058400" cy="965201"/>
          </a:xfrm>
        </p:spPr>
        <p:txBody>
          <a:bodyPr/>
          <a:lstStyle/>
          <a:p>
            <a:r>
              <a:rPr lang="en-US" dirty="0" smtClean="0"/>
              <a:t>Multitrait-Multimethod Technique</a:t>
            </a:r>
            <a:endParaRPr lang="en-US" dirty="0"/>
          </a:p>
        </p:txBody>
      </p:sp>
      <p:sp>
        <p:nvSpPr>
          <p:cNvPr id="3" name="Content Placeholder 2"/>
          <p:cNvSpPr>
            <a:spLocks noGrp="1"/>
          </p:cNvSpPr>
          <p:nvPr>
            <p:ph idx="1"/>
          </p:nvPr>
        </p:nvSpPr>
        <p:spPr>
          <a:xfrm>
            <a:off x="1097280" y="1756228"/>
            <a:ext cx="10058400" cy="4289453"/>
          </a:xfrm>
        </p:spPr>
        <p:txBody>
          <a:bodyPr>
            <a:noAutofit/>
          </a:bodyPr>
          <a:lstStyle/>
          <a:p>
            <a:pPr>
              <a:buFont typeface="Wingdings" panose="05000000000000000000" pitchFamily="2" charset="2"/>
              <a:buChar char="§"/>
            </a:pPr>
            <a:r>
              <a:rPr lang="en-US" sz="2800" dirty="0"/>
              <a:t>For example, MTMM analysis is used during the structural and external stages of the validation process </a:t>
            </a:r>
            <a:r>
              <a:rPr lang="en-US" sz="2800" dirty="0" smtClean="0"/>
              <a:t>to </a:t>
            </a:r>
            <a:r>
              <a:rPr lang="en-US" sz="2800" dirty="0"/>
              <a:t>evaluate </a:t>
            </a:r>
            <a:endParaRPr lang="en-US" sz="2800" dirty="0" smtClean="0"/>
          </a:p>
          <a:p>
            <a:pPr lvl="1">
              <a:buFont typeface="Wingdings" panose="05000000000000000000" pitchFamily="2" charset="2"/>
              <a:buChar char="§"/>
            </a:pPr>
            <a:r>
              <a:rPr lang="en-US" sz="2800" dirty="0" smtClean="0"/>
              <a:t>the </a:t>
            </a:r>
            <a:r>
              <a:rPr lang="en-US" sz="2800" dirty="0"/>
              <a:t>relationship between the same construct with the same measurement method (e.g., via the reliabilities along the diagonal in </a:t>
            </a:r>
            <a:r>
              <a:rPr lang="en-US" sz="2800" dirty="0" smtClean="0"/>
              <a:t>the table).</a:t>
            </a:r>
          </a:p>
          <a:p>
            <a:pPr lvl="1">
              <a:buFont typeface="Wingdings" panose="05000000000000000000" pitchFamily="2" charset="2"/>
              <a:buChar char="§"/>
            </a:pPr>
            <a:r>
              <a:rPr lang="en-US" sz="2800" dirty="0" smtClean="0"/>
              <a:t>the </a:t>
            </a:r>
            <a:r>
              <a:rPr lang="en-US" sz="2800" dirty="0"/>
              <a:t>relationship between the same construct using different methods of measurement (i.e. </a:t>
            </a:r>
            <a:r>
              <a:rPr lang="en-US" sz="2800" i="1" dirty="0"/>
              <a:t>convergent validity</a:t>
            </a:r>
            <a:r>
              <a:rPr lang="en-US" sz="2800" dirty="0"/>
              <a:t> evidence – </a:t>
            </a:r>
            <a:r>
              <a:rPr lang="en-US" sz="2800" i="1" dirty="0">
                <a:solidFill>
                  <a:schemeClr val="accent2"/>
                </a:solidFill>
              </a:rPr>
              <a:t>heterotrait-monomethod</a:t>
            </a:r>
            <a:r>
              <a:rPr lang="en-US" sz="2800" dirty="0" smtClean="0"/>
              <a:t>)</a:t>
            </a:r>
          </a:p>
          <a:p>
            <a:pPr lvl="1">
              <a:buFont typeface="Wingdings" panose="05000000000000000000" pitchFamily="2" charset="2"/>
              <a:buChar char="§"/>
            </a:pPr>
            <a:r>
              <a:rPr lang="en-US" sz="2800" dirty="0" smtClean="0"/>
              <a:t>the </a:t>
            </a:r>
            <a:r>
              <a:rPr lang="en-US" sz="2800" dirty="0"/>
              <a:t>relationship between different constructs using different </a:t>
            </a:r>
            <a:r>
              <a:rPr lang="en-US" sz="2800" i="1" dirty="0">
                <a:solidFill>
                  <a:schemeClr val="accent2"/>
                </a:solidFill>
              </a:rPr>
              <a:t>methods of measurement </a:t>
            </a:r>
            <a:r>
              <a:rPr lang="en-US" sz="2800" dirty="0"/>
              <a:t>(i.e. </a:t>
            </a:r>
            <a:r>
              <a:rPr lang="en-US" sz="2800" i="1" dirty="0"/>
              <a:t>discriminant validity </a:t>
            </a:r>
            <a:r>
              <a:rPr lang="en-US" sz="2800" dirty="0"/>
              <a:t>evidence – </a:t>
            </a:r>
            <a:r>
              <a:rPr lang="en-US" sz="2800" i="1" dirty="0">
                <a:solidFill>
                  <a:schemeClr val="accent2"/>
                </a:solidFill>
              </a:rPr>
              <a:t>heterotrait-heteromethod</a:t>
            </a:r>
            <a:r>
              <a:rPr lang="en-US" sz="2800" b="1" dirty="0"/>
              <a:t> </a:t>
            </a:r>
            <a:r>
              <a:rPr lang="en-US" sz="2800" dirty="0"/>
              <a:t>coefficient) .</a:t>
            </a:r>
            <a:endParaRPr lang="en-US" sz="2800" i="1" dirty="0" smtClean="0">
              <a:solidFill>
                <a:schemeClr val="accent2"/>
              </a:solidFill>
            </a:endParaRPr>
          </a:p>
        </p:txBody>
      </p:sp>
    </p:spTree>
    <p:extLst>
      <p:ext uri="{BB962C8B-B14F-4D97-AF65-F5344CB8AC3E}">
        <p14:creationId xmlns:p14="http://schemas.microsoft.com/office/powerpoint/2010/main" val="13339629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3246" y="355599"/>
            <a:ext cx="10058400" cy="965201"/>
          </a:xfrm>
        </p:spPr>
        <p:txBody>
          <a:bodyPr/>
          <a:lstStyle/>
          <a:p>
            <a:r>
              <a:rPr lang="en-US" dirty="0" smtClean="0"/>
              <a:t>Multitrait-Multimethod Technique</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77453819"/>
              </p:ext>
            </p:extLst>
          </p:nvPr>
        </p:nvGraphicFramePr>
        <p:xfrm>
          <a:off x="4669381" y="2721020"/>
          <a:ext cx="6688048" cy="3462020"/>
        </p:xfrm>
        <a:graphic>
          <a:graphicData uri="http://schemas.openxmlformats.org/drawingml/2006/table">
            <a:tbl>
              <a:tblPr firstRow="1" firstCol="1" bandRow="1"/>
              <a:tblGrid>
                <a:gridCol w="1585963"/>
                <a:gridCol w="1585963"/>
                <a:gridCol w="449670"/>
                <a:gridCol w="387740"/>
                <a:gridCol w="387740"/>
                <a:gridCol w="370507"/>
                <a:gridCol w="370507"/>
                <a:gridCol w="370507"/>
                <a:gridCol w="387740"/>
                <a:gridCol w="387740"/>
                <a:gridCol w="403971"/>
              </a:tblGrid>
              <a:tr h="177800">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gridSpan="3">
                  <a:txBody>
                    <a:bodyPr/>
                    <a:lstStyle/>
                    <a:p>
                      <a:pPr marL="0" marR="0" algn="ctr">
                        <a:spcBef>
                          <a:spcPts val="0"/>
                        </a:spcBef>
                        <a:spcAft>
                          <a:spcPts val="0"/>
                        </a:spcAft>
                      </a:pPr>
                      <a:r>
                        <a:rPr lang="en-US" sz="1000" b="1" i="1" dirty="0">
                          <a:solidFill>
                            <a:srgbClr val="000000"/>
                          </a:solidFill>
                          <a:effectLst/>
                          <a:latin typeface="Arial" panose="020B0604020202020204" pitchFamily="34" charset="0"/>
                          <a:ea typeface="Times New Roman" panose="02020603050405020304" pitchFamily="18" charset="0"/>
                        </a:rPr>
                        <a:t>Method 1</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a:spcBef>
                          <a:spcPts val="0"/>
                        </a:spcBef>
                        <a:spcAft>
                          <a:spcPts val="0"/>
                        </a:spcAft>
                      </a:pPr>
                      <a:r>
                        <a:rPr lang="en-US" sz="1000" b="1" i="1" dirty="0">
                          <a:solidFill>
                            <a:srgbClr val="000000"/>
                          </a:solidFill>
                          <a:effectLst/>
                          <a:latin typeface="Arial" panose="020B0604020202020204" pitchFamily="34" charset="0"/>
                          <a:ea typeface="Times New Roman" panose="02020603050405020304" pitchFamily="18" charset="0"/>
                        </a:rPr>
                        <a:t>Method 2</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a:spcBef>
                          <a:spcPts val="0"/>
                        </a:spcBef>
                        <a:spcAft>
                          <a:spcPts val="0"/>
                        </a:spcAft>
                      </a:pPr>
                      <a:r>
                        <a:rPr lang="en-US" sz="1000" b="1" i="1" dirty="0">
                          <a:solidFill>
                            <a:srgbClr val="000000"/>
                          </a:solidFill>
                          <a:effectLst/>
                          <a:latin typeface="Arial" panose="020B0604020202020204" pitchFamily="34" charset="0"/>
                          <a:ea typeface="Times New Roman" panose="02020603050405020304" pitchFamily="18" charset="0"/>
                        </a:rPr>
                        <a:t>Method 3</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90500">
                <a:tc>
                  <a:txBody>
                    <a:bodyPr/>
                    <a:lstStyle/>
                    <a:p>
                      <a:pPr marL="0" marR="0">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000" i="1" dirty="0">
                          <a:solidFill>
                            <a:srgbClr val="000000"/>
                          </a:solidFill>
                          <a:effectLst/>
                          <a:latin typeface="Arial" panose="020B0604020202020204" pitchFamily="34" charset="0"/>
                          <a:ea typeface="Times New Roman" panose="02020603050405020304" pitchFamily="18" charset="0"/>
                        </a:rPr>
                        <a:t>Traits</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000" i="1" dirty="0">
                          <a:solidFill>
                            <a:srgbClr val="000000"/>
                          </a:solidFill>
                          <a:effectLst/>
                          <a:latin typeface="Arial" panose="020B0604020202020204" pitchFamily="34" charset="0"/>
                          <a:ea typeface="Times New Roman" panose="02020603050405020304" pitchFamily="18" charset="0"/>
                        </a:rPr>
                        <a:t>A</a:t>
                      </a:r>
                      <a:r>
                        <a:rPr lang="en-US" sz="1000" i="1" baseline="-25000" dirty="0">
                          <a:solidFill>
                            <a:srgbClr val="000000"/>
                          </a:solidFill>
                          <a:effectLst/>
                          <a:latin typeface="Arial" panose="020B0604020202020204" pitchFamily="34" charset="0"/>
                          <a:ea typeface="Times New Roman" panose="02020603050405020304" pitchFamily="18" charset="0"/>
                        </a:rPr>
                        <a:t>1</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000" i="1" dirty="0">
                          <a:solidFill>
                            <a:srgbClr val="000000"/>
                          </a:solidFill>
                          <a:effectLst/>
                          <a:latin typeface="Arial" panose="020B0604020202020204" pitchFamily="34" charset="0"/>
                          <a:ea typeface="Times New Roman" panose="02020603050405020304" pitchFamily="18" charset="0"/>
                        </a:rPr>
                        <a:t>B</a:t>
                      </a:r>
                      <a:r>
                        <a:rPr lang="en-US" sz="1000" i="1" baseline="-25000" dirty="0">
                          <a:solidFill>
                            <a:srgbClr val="000000"/>
                          </a:solidFill>
                          <a:effectLst/>
                          <a:latin typeface="Arial" panose="020B0604020202020204" pitchFamily="34" charset="0"/>
                          <a:ea typeface="Times New Roman" panose="02020603050405020304" pitchFamily="18" charset="0"/>
                        </a:rPr>
                        <a:t>1</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000" i="1" dirty="0">
                          <a:solidFill>
                            <a:srgbClr val="000000"/>
                          </a:solidFill>
                          <a:effectLst/>
                          <a:latin typeface="Arial" panose="020B0604020202020204" pitchFamily="34" charset="0"/>
                          <a:ea typeface="Times New Roman" panose="02020603050405020304" pitchFamily="18" charset="0"/>
                        </a:rPr>
                        <a:t>C</a:t>
                      </a:r>
                      <a:r>
                        <a:rPr lang="en-US" sz="1000" i="1" baseline="-25000" dirty="0">
                          <a:solidFill>
                            <a:srgbClr val="000000"/>
                          </a:solidFill>
                          <a:effectLst/>
                          <a:latin typeface="Arial" panose="020B0604020202020204" pitchFamily="34" charset="0"/>
                          <a:ea typeface="Times New Roman" panose="02020603050405020304" pitchFamily="18" charset="0"/>
                        </a:rPr>
                        <a:t>1</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000" i="1" dirty="0">
                          <a:solidFill>
                            <a:srgbClr val="000000"/>
                          </a:solidFill>
                          <a:effectLst/>
                          <a:latin typeface="Arial" panose="020B0604020202020204" pitchFamily="34" charset="0"/>
                          <a:ea typeface="Times New Roman" panose="02020603050405020304" pitchFamily="18" charset="0"/>
                        </a:rPr>
                        <a:t>A</a:t>
                      </a:r>
                      <a:r>
                        <a:rPr lang="en-US" sz="1000" i="1" baseline="-25000" dirty="0">
                          <a:solidFill>
                            <a:srgbClr val="000000"/>
                          </a:solidFill>
                          <a:effectLst/>
                          <a:latin typeface="Arial" panose="020B0604020202020204" pitchFamily="34" charset="0"/>
                          <a:ea typeface="Times New Roman" panose="02020603050405020304" pitchFamily="18" charset="0"/>
                        </a:rPr>
                        <a:t>2</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000" i="1" dirty="0">
                          <a:solidFill>
                            <a:srgbClr val="000000"/>
                          </a:solidFill>
                          <a:effectLst/>
                          <a:latin typeface="Arial" panose="020B0604020202020204" pitchFamily="34" charset="0"/>
                          <a:ea typeface="Times New Roman" panose="02020603050405020304" pitchFamily="18" charset="0"/>
                        </a:rPr>
                        <a:t>B</a:t>
                      </a:r>
                      <a:r>
                        <a:rPr lang="en-US" sz="1000" i="1" baseline="-25000" dirty="0">
                          <a:solidFill>
                            <a:srgbClr val="000000"/>
                          </a:solidFill>
                          <a:effectLst/>
                          <a:latin typeface="Arial" panose="020B0604020202020204" pitchFamily="34" charset="0"/>
                          <a:ea typeface="Times New Roman" panose="02020603050405020304" pitchFamily="18" charset="0"/>
                        </a:rPr>
                        <a:t>2</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000" i="1" dirty="0">
                          <a:solidFill>
                            <a:srgbClr val="000000"/>
                          </a:solidFill>
                          <a:effectLst/>
                          <a:latin typeface="Arial" panose="020B0604020202020204" pitchFamily="34" charset="0"/>
                          <a:ea typeface="Times New Roman" panose="02020603050405020304" pitchFamily="18" charset="0"/>
                        </a:rPr>
                        <a:t>C</a:t>
                      </a:r>
                      <a:r>
                        <a:rPr lang="en-US" sz="1000" i="1" baseline="-25000" dirty="0">
                          <a:solidFill>
                            <a:srgbClr val="000000"/>
                          </a:solidFill>
                          <a:effectLst/>
                          <a:latin typeface="Arial" panose="020B0604020202020204" pitchFamily="34" charset="0"/>
                          <a:ea typeface="Times New Roman" panose="02020603050405020304" pitchFamily="18" charset="0"/>
                        </a:rPr>
                        <a:t>2</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000" i="1" dirty="0">
                          <a:solidFill>
                            <a:srgbClr val="000000"/>
                          </a:solidFill>
                          <a:effectLst/>
                          <a:latin typeface="Arial" panose="020B0604020202020204" pitchFamily="34" charset="0"/>
                          <a:ea typeface="Times New Roman" panose="02020603050405020304" pitchFamily="18" charset="0"/>
                        </a:rPr>
                        <a:t>A</a:t>
                      </a:r>
                      <a:r>
                        <a:rPr lang="en-US" sz="1000" i="1" baseline="-25000" dirty="0">
                          <a:solidFill>
                            <a:srgbClr val="000000"/>
                          </a:solidFill>
                          <a:effectLst/>
                          <a:latin typeface="Arial" panose="020B0604020202020204" pitchFamily="34" charset="0"/>
                          <a:ea typeface="Times New Roman" panose="02020603050405020304" pitchFamily="18" charset="0"/>
                        </a:rPr>
                        <a:t>3</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000" i="1" dirty="0">
                          <a:solidFill>
                            <a:srgbClr val="000000"/>
                          </a:solidFill>
                          <a:effectLst/>
                          <a:latin typeface="Arial" panose="020B0604020202020204" pitchFamily="34" charset="0"/>
                          <a:ea typeface="Times New Roman" panose="02020603050405020304" pitchFamily="18" charset="0"/>
                        </a:rPr>
                        <a:t>B</a:t>
                      </a:r>
                      <a:r>
                        <a:rPr lang="en-US" sz="1000" i="1" baseline="-25000" dirty="0">
                          <a:solidFill>
                            <a:srgbClr val="000000"/>
                          </a:solidFill>
                          <a:effectLst/>
                          <a:latin typeface="Arial" panose="020B0604020202020204" pitchFamily="34" charset="0"/>
                          <a:ea typeface="Times New Roman" panose="02020603050405020304" pitchFamily="18" charset="0"/>
                        </a:rPr>
                        <a:t>3</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000" i="1" dirty="0">
                          <a:solidFill>
                            <a:srgbClr val="000000"/>
                          </a:solidFill>
                          <a:effectLst/>
                          <a:latin typeface="Arial" panose="020B0604020202020204" pitchFamily="34" charset="0"/>
                          <a:ea typeface="Times New Roman" panose="02020603050405020304" pitchFamily="18" charset="0"/>
                        </a:rPr>
                        <a:t>C</a:t>
                      </a:r>
                      <a:r>
                        <a:rPr lang="en-US" sz="1000" i="1" baseline="-25000" dirty="0">
                          <a:solidFill>
                            <a:srgbClr val="000000"/>
                          </a:solidFill>
                          <a:effectLst/>
                          <a:latin typeface="Arial" panose="020B0604020202020204" pitchFamily="34" charset="0"/>
                          <a:ea typeface="Times New Roman" panose="02020603050405020304" pitchFamily="18" charset="0"/>
                        </a:rPr>
                        <a:t>3</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rowSpan="3">
                  <a:txBody>
                    <a:bodyPr/>
                    <a:lstStyle/>
                    <a:p>
                      <a:pPr marL="0" marR="0">
                        <a:spcBef>
                          <a:spcPts val="0"/>
                        </a:spcBef>
                        <a:spcAft>
                          <a:spcPts val="0"/>
                        </a:spcAft>
                      </a:pPr>
                      <a:r>
                        <a:rPr lang="en-US" sz="1000" b="1" dirty="0">
                          <a:solidFill>
                            <a:srgbClr val="000000"/>
                          </a:solidFill>
                          <a:effectLst/>
                          <a:latin typeface="Arial" panose="020B0604020202020204" pitchFamily="34" charset="0"/>
                          <a:ea typeface="Times New Roman" panose="02020603050405020304" pitchFamily="18" charset="0"/>
                        </a:rPr>
                        <a:t>Multiple-choice (Method 1)</a:t>
                      </a:r>
                      <a:endParaRPr lang="en-US" sz="1200" dirty="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00" i="1" dirty="0">
                          <a:solidFill>
                            <a:srgbClr val="000000"/>
                          </a:solidFill>
                          <a:effectLst/>
                          <a:latin typeface="Arial" panose="020B0604020202020204" pitchFamily="34" charset="0"/>
                          <a:ea typeface="Times New Roman" panose="02020603050405020304" pitchFamily="18" charset="0"/>
                        </a:rPr>
                        <a:t>Crystallized IQ (A</a:t>
                      </a:r>
                      <a:r>
                        <a:rPr lang="en-US" sz="1000" i="1" baseline="-25000" dirty="0">
                          <a:solidFill>
                            <a:srgbClr val="000000"/>
                          </a:solidFill>
                          <a:effectLst/>
                          <a:latin typeface="Arial" panose="020B0604020202020204" pitchFamily="34" charset="0"/>
                          <a:ea typeface="Times New Roman" panose="02020603050405020304" pitchFamily="18" charset="0"/>
                        </a:rPr>
                        <a:t>1)</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(88)</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r>
              <a:tr h="190500">
                <a:tc vMerge="1">
                  <a:txBody>
                    <a:bodyPr/>
                    <a:lstStyle/>
                    <a:p>
                      <a:endParaRPr lang="en-US"/>
                    </a:p>
                  </a:txBody>
                  <a:tcPr/>
                </a:tc>
                <a:tc>
                  <a:txBody>
                    <a:bodyPr/>
                    <a:lstStyle/>
                    <a:p>
                      <a:pPr marL="0" marR="0">
                        <a:spcBef>
                          <a:spcPts val="0"/>
                        </a:spcBef>
                        <a:spcAft>
                          <a:spcPts val="0"/>
                        </a:spcAft>
                      </a:pPr>
                      <a:r>
                        <a:rPr lang="en-US" sz="1000" i="1" dirty="0">
                          <a:solidFill>
                            <a:srgbClr val="000000"/>
                          </a:solidFill>
                          <a:effectLst/>
                          <a:latin typeface="Arial" panose="020B0604020202020204" pitchFamily="34" charset="0"/>
                          <a:ea typeface="Times New Roman" panose="02020603050405020304" pitchFamily="18" charset="0"/>
                        </a:rPr>
                        <a:t>Working Memory (B</a:t>
                      </a:r>
                      <a:r>
                        <a:rPr lang="en-US" sz="1000" i="1" baseline="-25000" dirty="0">
                          <a:solidFill>
                            <a:srgbClr val="000000"/>
                          </a:solidFill>
                          <a:effectLst/>
                          <a:latin typeface="Arial" panose="020B0604020202020204" pitchFamily="34" charset="0"/>
                          <a:ea typeface="Times New Roman" panose="02020603050405020304" pitchFamily="18" charset="0"/>
                        </a:rPr>
                        <a:t>1)</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50</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D9D9D9"/>
                    </a:solidFill>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(88)</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r>
              <a:tr h="228600">
                <a:tc vMerge="1">
                  <a:txBody>
                    <a:bodyPr/>
                    <a:lstStyle/>
                    <a:p>
                      <a:endParaRPr lang="en-US"/>
                    </a:p>
                  </a:txBody>
                  <a:tcPr/>
                </a:tc>
                <a:tc>
                  <a:txBody>
                    <a:bodyPr/>
                    <a:lstStyle/>
                    <a:p>
                      <a:pPr marL="0" marR="0">
                        <a:spcBef>
                          <a:spcPts val="0"/>
                        </a:spcBef>
                        <a:spcAft>
                          <a:spcPts val="0"/>
                        </a:spcAft>
                      </a:pPr>
                      <a:r>
                        <a:rPr lang="en-US" sz="1000" i="1" dirty="0">
                          <a:solidFill>
                            <a:srgbClr val="000000"/>
                          </a:solidFill>
                          <a:effectLst/>
                          <a:latin typeface="Arial" panose="020B0604020202020204" pitchFamily="34" charset="0"/>
                          <a:ea typeface="Times New Roman" panose="02020603050405020304" pitchFamily="18" charset="0"/>
                        </a:rPr>
                        <a:t>Mathematics Achievement (C</a:t>
                      </a:r>
                      <a:r>
                        <a:rPr lang="en-US" sz="1000" i="1" baseline="-25000" dirty="0">
                          <a:solidFill>
                            <a:srgbClr val="000000"/>
                          </a:solidFill>
                          <a:effectLst/>
                          <a:latin typeface="Arial" panose="020B0604020202020204" pitchFamily="34" charset="0"/>
                          <a:ea typeface="Times New Roman" panose="02020603050405020304" pitchFamily="18" charset="0"/>
                        </a:rPr>
                        <a:t>1</a:t>
                      </a:r>
                      <a:r>
                        <a:rPr lang="en-US" sz="1000" i="1" dirty="0">
                          <a:solidFill>
                            <a:srgbClr val="000000"/>
                          </a:solidFill>
                          <a:effectLst/>
                          <a:latin typeface="Arial" panose="020B0604020202020204" pitchFamily="34" charset="0"/>
                          <a:ea typeface="Times New Roman" panose="02020603050405020304" pitchFamily="18" charset="0"/>
                        </a:rPr>
                        <a:t>)</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36</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D9D9D9"/>
                    </a:solidFill>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38</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D9D9D9"/>
                    </a:solidFill>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(78)</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r>
              <a:tr h="177800">
                <a:tc rowSpan="3">
                  <a:txBody>
                    <a:bodyPr/>
                    <a:lstStyle/>
                    <a:p>
                      <a:pPr marL="0" marR="0">
                        <a:spcBef>
                          <a:spcPts val="0"/>
                        </a:spcBef>
                        <a:spcAft>
                          <a:spcPts val="0"/>
                        </a:spcAft>
                      </a:pPr>
                      <a:r>
                        <a:rPr lang="en-US" sz="1000" b="1" dirty="0">
                          <a:solidFill>
                            <a:srgbClr val="000000"/>
                          </a:solidFill>
                          <a:effectLst/>
                          <a:latin typeface="Arial" panose="020B0604020202020204" pitchFamily="34" charset="0"/>
                          <a:ea typeface="Times New Roman" panose="02020603050405020304" pitchFamily="18" charset="0"/>
                        </a:rPr>
                        <a:t>Incomplete sentence (Method 2)</a:t>
                      </a:r>
                      <a:endParaRPr lang="en-US" sz="1200" dirty="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00" i="1" dirty="0">
                          <a:solidFill>
                            <a:srgbClr val="000000"/>
                          </a:solidFill>
                          <a:effectLst/>
                          <a:latin typeface="Arial" panose="020B0604020202020204" pitchFamily="34" charset="0"/>
                          <a:ea typeface="Times New Roman" panose="02020603050405020304" pitchFamily="18" charset="0"/>
                        </a:rPr>
                        <a:t>Crystallized IQ (A2)</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spcBef>
                          <a:spcPts val="0"/>
                        </a:spcBef>
                        <a:spcAft>
                          <a:spcPts val="0"/>
                        </a:spcAft>
                      </a:pPr>
                      <a:r>
                        <a:rPr lang="en-US" sz="1000" b="1" dirty="0">
                          <a:solidFill>
                            <a:srgbClr val="000000"/>
                          </a:solidFill>
                          <a:effectLst/>
                          <a:latin typeface="Arial" panose="020B0604020202020204" pitchFamily="34" charset="0"/>
                          <a:ea typeface="Times New Roman" panose="02020603050405020304" pitchFamily="18" charset="0"/>
                        </a:rPr>
                        <a:t>58</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22</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BFBFBF"/>
                    </a:solidFill>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8</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BFBFBF"/>
                    </a:solidFill>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(90)</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r>
              <a:tr h="190500">
                <a:tc vMerge="1">
                  <a:txBody>
                    <a:bodyPr/>
                    <a:lstStyle/>
                    <a:p>
                      <a:endParaRPr lang="en-US"/>
                    </a:p>
                  </a:txBody>
                  <a:tcPr/>
                </a:tc>
                <a:tc>
                  <a:txBody>
                    <a:bodyPr/>
                    <a:lstStyle/>
                    <a:p>
                      <a:pPr marL="0" marR="0">
                        <a:spcBef>
                          <a:spcPts val="0"/>
                        </a:spcBef>
                        <a:spcAft>
                          <a:spcPts val="0"/>
                        </a:spcAft>
                      </a:pPr>
                      <a:r>
                        <a:rPr lang="en-US" sz="1000" i="1" dirty="0">
                          <a:solidFill>
                            <a:srgbClr val="000000"/>
                          </a:solidFill>
                          <a:effectLst/>
                          <a:latin typeface="Arial" panose="020B0604020202020204" pitchFamily="34" charset="0"/>
                          <a:ea typeface="Times New Roman" panose="02020603050405020304" pitchFamily="18" charset="0"/>
                        </a:rPr>
                        <a:t>Working Memory (B2)</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22</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BFBFBF"/>
                    </a:solidFill>
                  </a:tcPr>
                </a:tc>
                <a:tc>
                  <a:txBody>
                    <a:bodyPr/>
                    <a:lstStyle/>
                    <a:p>
                      <a:pPr marL="0" marR="0" algn="ctr">
                        <a:spcBef>
                          <a:spcPts val="0"/>
                        </a:spcBef>
                        <a:spcAft>
                          <a:spcPts val="0"/>
                        </a:spcAft>
                      </a:pPr>
                      <a:r>
                        <a:rPr lang="en-US" sz="1000" b="1" dirty="0">
                          <a:solidFill>
                            <a:srgbClr val="000000"/>
                          </a:solidFill>
                          <a:effectLst/>
                          <a:latin typeface="Arial" panose="020B0604020202020204" pitchFamily="34" charset="0"/>
                          <a:ea typeface="Times New Roman" panose="02020603050405020304" pitchFamily="18" charset="0"/>
                        </a:rPr>
                        <a:t>60</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10</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BFBFBF"/>
                    </a:solidFill>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66</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D9D9D9"/>
                    </a:solidFill>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(92)</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r>
              <a:tr h="190500">
                <a:tc vMerge="1">
                  <a:txBody>
                    <a:bodyPr/>
                    <a:lstStyle/>
                    <a:p>
                      <a:endParaRPr lang="en-US"/>
                    </a:p>
                  </a:txBody>
                  <a:tcPr/>
                </a:tc>
                <a:tc>
                  <a:txBody>
                    <a:bodyPr/>
                    <a:lstStyle/>
                    <a:p>
                      <a:pPr marL="0" marR="0">
                        <a:spcBef>
                          <a:spcPts val="0"/>
                        </a:spcBef>
                        <a:spcAft>
                          <a:spcPts val="0"/>
                        </a:spcAft>
                      </a:pPr>
                      <a:r>
                        <a:rPr lang="en-US" sz="1000" i="1" dirty="0">
                          <a:solidFill>
                            <a:srgbClr val="000000"/>
                          </a:solidFill>
                          <a:effectLst/>
                          <a:latin typeface="Arial" panose="020B0604020202020204" pitchFamily="34" charset="0"/>
                          <a:ea typeface="Times New Roman" panose="02020603050405020304" pitchFamily="18" charset="0"/>
                        </a:rPr>
                        <a:t>Mathematics Achievement (C2)</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12</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BFBFBF"/>
                    </a:solidFill>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11</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BFBFBF"/>
                    </a:solidFill>
                  </a:tcPr>
                </a:tc>
                <a:tc>
                  <a:txBody>
                    <a:bodyPr/>
                    <a:lstStyle/>
                    <a:p>
                      <a:pPr marL="0" marR="0" algn="ctr">
                        <a:spcBef>
                          <a:spcPts val="0"/>
                        </a:spcBef>
                        <a:spcAft>
                          <a:spcPts val="0"/>
                        </a:spcAft>
                      </a:pPr>
                      <a:r>
                        <a:rPr lang="en-US" sz="1000" b="1" dirty="0">
                          <a:solidFill>
                            <a:srgbClr val="000000"/>
                          </a:solidFill>
                          <a:effectLst/>
                          <a:latin typeface="Arial" panose="020B0604020202020204" pitchFamily="34" charset="0"/>
                          <a:ea typeface="Times New Roman" panose="02020603050405020304" pitchFamily="18" charset="0"/>
                        </a:rPr>
                        <a:t>46</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60</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D9D9D9"/>
                    </a:solidFill>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58</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D9D9D9"/>
                    </a:solidFill>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(86)</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r>
              <a:tr h="190500">
                <a:tc rowSpan="3">
                  <a:txBody>
                    <a:bodyPr/>
                    <a:lstStyle/>
                    <a:p>
                      <a:pPr marL="0" marR="0">
                        <a:spcBef>
                          <a:spcPts val="0"/>
                        </a:spcBef>
                        <a:spcAft>
                          <a:spcPts val="0"/>
                        </a:spcAft>
                      </a:pPr>
                      <a:r>
                        <a:rPr lang="en-US" sz="1000" b="1" dirty="0">
                          <a:solidFill>
                            <a:srgbClr val="000000"/>
                          </a:solidFill>
                          <a:effectLst/>
                          <a:latin typeface="Arial" panose="020B0604020202020204" pitchFamily="34" charset="0"/>
                          <a:ea typeface="Times New Roman" panose="02020603050405020304" pitchFamily="18" charset="0"/>
                        </a:rPr>
                        <a:t>Vignette/ scenario item set (Method 3)</a:t>
                      </a:r>
                      <a:endParaRPr lang="en-US" sz="1200" dirty="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00" i="1" dirty="0">
                          <a:solidFill>
                            <a:srgbClr val="000000"/>
                          </a:solidFill>
                          <a:effectLst/>
                          <a:latin typeface="Arial" panose="020B0604020202020204" pitchFamily="34" charset="0"/>
                          <a:ea typeface="Times New Roman" panose="02020603050405020304" pitchFamily="18" charset="0"/>
                        </a:rPr>
                        <a:t>Crystallized IQ (A3</a:t>
                      </a:r>
                      <a:r>
                        <a:rPr lang="en-US" sz="1000" i="1" baseline="-25000" dirty="0">
                          <a:solidFill>
                            <a:srgbClr val="000000"/>
                          </a:solidFill>
                          <a:effectLst/>
                          <a:latin typeface="Arial" panose="020B0604020202020204" pitchFamily="34" charset="0"/>
                          <a:ea typeface="Times New Roman" panose="02020603050405020304" pitchFamily="18" charset="0"/>
                        </a:rPr>
                        <a:t>)</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spcBef>
                          <a:spcPts val="0"/>
                        </a:spcBef>
                        <a:spcAft>
                          <a:spcPts val="0"/>
                        </a:spcAft>
                      </a:pPr>
                      <a:r>
                        <a:rPr lang="en-US" sz="1000" b="1" dirty="0">
                          <a:solidFill>
                            <a:srgbClr val="000000"/>
                          </a:solidFill>
                          <a:effectLst/>
                          <a:latin typeface="Arial" panose="020B0604020202020204" pitchFamily="34" charset="0"/>
                          <a:ea typeface="Times New Roman" panose="02020603050405020304" pitchFamily="18" charset="0"/>
                        </a:rPr>
                        <a:t>56</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20</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BFBFBF"/>
                    </a:solidFill>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11</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BFBFBF"/>
                    </a:solidFill>
                  </a:tcPr>
                </a:tc>
                <a:tc>
                  <a:txBody>
                    <a:bodyPr/>
                    <a:lstStyle/>
                    <a:p>
                      <a:pPr marL="0" marR="0" algn="ctr">
                        <a:spcBef>
                          <a:spcPts val="0"/>
                        </a:spcBef>
                        <a:spcAft>
                          <a:spcPts val="0"/>
                        </a:spcAft>
                      </a:pPr>
                      <a:r>
                        <a:rPr lang="en-US" sz="1000" b="1" dirty="0">
                          <a:solidFill>
                            <a:srgbClr val="000000"/>
                          </a:solidFill>
                          <a:effectLst/>
                          <a:latin typeface="Arial" panose="020B0604020202020204" pitchFamily="34" charset="0"/>
                          <a:ea typeface="Times New Roman" panose="02020603050405020304" pitchFamily="18" charset="0"/>
                        </a:rPr>
                        <a:t>68</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42</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BFBFBF"/>
                    </a:solidFill>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36</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BFBFBF"/>
                    </a:solidFill>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(94)</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r>
              <a:tr h="254000">
                <a:tc vMerge="1">
                  <a:txBody>
                    <a:bodyPr/>
                    <a:lstStyle/>
                    <a:p>
                      <a:endParaRPr lang="en-US"/>
                    </a:p>
                  </a:txBody>
                  <a:tcPr/>
                </a:tc>
                <a:tc>
                  <a:txBody>
                    <a:bodyPr/>
                    <a:lstStyle/>
                    <a:p>
                      <a:pPr marL="0" marR="0">
                        <a:spcBef>
                          <a:spcPts val="0"/>
                        </a:spcBef>
                        <a:spcAft>
                          <a:spcPts val="0"/>
                        </a:spcAft>
                      </a:pPr>
                      <a:r>
                        <a:rPr lang="en-US" sz="1000" i="1" dirty="0">
                          <a:solidFill>
                            <a:srgbClr val="000000"/>
                          </a:solidFill>
                          <a:effectLst/>
                          <a:latin typeface="Arial" panose="020B0604020202020204" pitchFamily="34" charset="0"/>
                          <a:ea typeface="Times New Roman" panose="02020603050405020304" pitchFamily="18" charset="0"/>
                        </a:rPr>
                        <a:t>Working Memory (B3</a:t>
                      </a:r>
                      <a:r>
                        <a:rPr lang="en-US" sz="1000" i="1" baseline="-25000" dirty="0">
                          <a:solidFill>
                            <a:srgbClr val="000000"/>
                          </a:solidFill>
                          <a:effectLst/>
                          <a:latin typeface="Arial" panose="020B0604020202020204" pitchFamily="34" charset="0"/>
                          <a:ea typeface="Times New Roman" panose="02020603050405020304" pitchFamily="18" charset="0"/>
                        </a:rPr>
                        <a:t>)</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22</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BFBFBF"/>
                    </a:solidFill>
                  </a:tcPr>
                </a:tc>
                <a:tc>
                  <a:txBody>
                    <a:bodyPr/>
                    <a:lstStyle/>
                    <a:p>
                      <a:pPr marL="0" marR="0" algn="ctr">
                        <a:spcBef>
                          <a:spcPts val="0"/>
                        </a:spcBef>
                        <a:spcAft>
                          <a:spcPts val="0"/>
                        </a:spcAft>
                      </a:pPr>
                      <a:r>
                        <a:rPr lang="en-US" sz="1000" b="1" dirty="0">
                          <a:solidFill>
                            <a:srgbClr val="000000"/>
                          </a:solidFill>
                          <a:effectLst/>
                          <a:latin typeface="Arial" panose="020B0604020202020204" pitchFamily="34" charset="0"/>
                          <a:ea typeface="Times New Roman" panose="02020603050405020304" pitchFamily="18" charset="0"/>
                        </a:rPr>
                        <a:t>58</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12</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BFBFBF"/>
                    </a:solidFill>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44</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BFBFBF"/>
                    </a:solidFill>
                  </a:tcPr>
                </a:tc>
                <a:tc>
                  <a:txBody>
                    <a:bodyPr/>
                    <a:lstStyle/>
                    <a:p>
                      <a:pPr marL="0" marR="0" algn="ctr">
                        <a:spcBef>
                          <a:spcPts val="0"/>
                        </a:spcBef>
                        <a:spcAft>
                          <a:spcPts val="0"/>
                        </a:spcAft>
                      </a:pPr>
                      <a:r>
                        <a:rPr lang="en-US" sz="1000" b="1" dirty="0">
                          <a:solidFill>
                            <a:srgbClr val="000000"/>
                          </a:solidFill>
                          <a:effectLst/>
                          <a:latin typeface="Arial" panose="020B0604020202020204" pitchFamily="34" charset="0"/>
                          <a:ea typeface="Times New Roman" panose="02020603050405020304" pitchFamily="18" charset="0"/>
                        </a:rPr>
                        <a:t>66</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34</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BFBFBF"/>
                    </a:solidFill>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67</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D9D9D9"/>
                    </a:solidFill>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(92)</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r>
              <a:tr h="279400">
                <a:tc vMerge="1">
                  <a:txBody>
                    <a:bodyPr/>
                    <a:lstStyle/>
                    <a:p>
                      <a:endParaRPr lang="en-US"/>
                    </a:p>
                  </a:txBody>
                  <a:tcPr/>
                </a:tc>
                <a:tc>
                  <a:txBody>
                    <a:bodyPr/>
                    <a:lstStyle/>
                    <a:p>
                      <a:pPr marL="0" marR="0">
                        <a:spcBef>
                          <a:spcPts val="0"/>
                        </a:spcBef>
                        <a:spcAft>
                          <a:spcPts val="0"/>
                        </a:spcAft>
                      </a:pPr>
                      <a:r>
                        <a:rPr lang="en-US" sz="1000" i="1" dirty="0">
                          <a:solidFill>
                            <a:srgbClr val="000000"/>
                          </a:solidFill>
                          <a:effectLst/>
                          <a:latin typeface="Arial" panose="020B0604020202020204" pitchFamily="34" charset="0"/>
                          <a:ea typeface="Times New Roman" panose="02020603050405020304" pitchFamily="18" charset="0"/>
                        </a:rPr>
                        <a:t>Mathematics Achievement (C3)</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11</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12</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spcBef>
                          <a:spcPts val="0"/>
                        </a:spcBef>
                        <a:spcAft>
                          <a:spcPts val="0"/>
                        </a:spcAft>
                      </a:pPr>
                      <a:r>
                        <a:rPr lang="en-US" sz="1000" b="1" dirty="0">
                          <a:solidFill>
                            <a:srgbClr val="000000"/>
                          </a:solidFill>
                          <a:effectLst/>
                          <a:latin typeface="Arial" panose="020B0604020202020204" pitchFamily="34" charset="0"/>
                          <a:ea typeface="Times New Roman" panose="02020603050405020304" pitchFamily="18" charset="0"/>
                        </a:rPr>
                        <a:t>42</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34</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32</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spcBef>
                          <a:spcPts val="0"/>
                        </a:spcBef>
                        <a:spcAft>
                          <a:spcPts val="0"/>
                        </a:spcAft>
                      </a:pPr>
                      <a:r>
                        <a:rPr lang="en-US" sz="1000" b="1" dirty="0">
                          <a:solidFill>
                            <a:srgbClr val="000000"/>
                          </a:solidFill>
                          <a:effectLst/>
                          <a:latin typeface="Arial" panose="020B0604020202020204" pitchFamily="34" charset="0"/>
                          <a:ea typeface="Times New Roman" panose="02020603050405020304" pitchFamily="18" charset="0"/>
                        </a:rPr>
                        <a:t>58</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58</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60</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(85)</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r>
              <a:tr h="177800">
                <a:tc gridSpan="11">
                  <a:txBody>
                    <a:bodyPr/>
                    <a:lstStyle/>
                    <a:p>
                      <a:pPr marL="0" marR="0">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Note. Numbers in body of table are correlation coefficients except those in parentheses which are reliabilities.</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7800">
                <a:tc>
                  <a:txBody>
                    <a:bodyPr/>
                    <a:lstStyle/>
                    <a:p>
                      <a:pPr marL="0" marR="0">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D9D9D9"/>
                    </a:solidFill>
                  </a:tcPr>
                </a:tc>
                <a:tc gridSpan="10">
                  <a:txBody>
                    <a:bodyPr/>
                    <a:lstStyle/>
                    <a:p>
                      <a:pPr marL="0" marR="0">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 discriminant validity (different traits measured by same methods - should be lowest of all)</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7800">
                <a:tc>
                  <a:txBody>
                    <a:bodyPr/>
                    <a:lstStyle/>
                    <a:p>
                      <a:pPr marL="0" marR="0" algn="r">
                        <a:spcBef>
                          <a:spcPts val="0"/>
                        </a:spcBef>
                        <a:spcAft>
                          <a:spcPts val="0"/>
                        </a:spcAft>
                      </a:pPr>
                      <a:r>
                        <a:rPr lang="en-US" sz="1000" i="1" dirty="0">
                          <a:solidFill>
                            <a:srgbClr val="000000"/>
                          </a:solidFill>
                          <a:effectLst/>
                          <a:latin typeface="Arial" panose="020B0604020202020204" pitchFamily="34" charset="0"/>
                          <a:ea typeface="Times New Roman" panose="02020603050405020304" pitchFamily="18" charset="0"/>
                        </a:rPr>
                        <a:t>BOLD</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gridSpan="10">
                  <a:txBody>
                    <a:bodyPr/>
                    <a:lstStyle/>
                    <a:p>
                      <a:pPr marL="0" marR="0">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 convergent validity (same trait measured by different methods - should be strong and positive)</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7800">
                <a:tc>
                  <a:txBody>
                    <a:bodyPr/>
                    <a:lstStyle/>
                    <a:p>
                      <a:pPr marL="0" marR="0">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solidFill>
                      <a:srgbClr val="BFBFBF"/>
                    </a:solidFill>
                  </a:tcPr>
                </a:tc>
                <a:tc gridSpan="10">
                  <a:txBody>
                    <a:bodyPr/>
                    <a:lstStyle/>
                    <a:p>
                      <a:pPr marL="0" marR="0">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 discriminant validity (different traits measured by different methods - should be lowest of all)</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7800">
                <a:tc>
                  <a:txBody>
                    <a:bodyPr/>
                    <a:lstStyle/>
                    <a:p>
                      <a:pPr marL="0" marR="0" algn="r">
                        <a:spcBef>
                          <a:spcPts val="0"/>
                        </a:spcBef>
                        <a:spcAft>
                          <a:spcPts val="0"/>
                        </a:spcAft>
                      </a:pPr>
                      <a:r>
                        <a:rPr lang="en-US" sz="1000" dirty="0">
                          <a:solidFill>
                            <a:srgbClr val="000000"/>
                          </a:solidFill>
                          <a:effectLst/>
                          <a:latin typeface="Arial" panose="020B0604020202020204" pitchFamily="34"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marL="0" marR="0">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 reliability coefficients for each test</a:t>
                      </a:r>
                      <a:endParaRPr lang="en-US" sz="12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c>
                  <a:txBody>
                    <a:bodyPr/>
                    <a:lstStyle/>
                    <a:p>
                      <a:endParaRPr lang="en-US" sz="1000" dirty="0">
                        <a:effectLst/>
                        <a:latin typeface="Times New Roman" panose="02020603050405020304" pitchFamily="18" charset="0"/>
                      </a:endParaRPr>
                    </a:p>
                  </a:txBody>
                  <a:tcPr marL="68580" marR="68580" marT="0" marB="0" anchor="b">
                    <a:lnL>
                      <a:noFill/>
                    </a:lnL>
                    <a:lnR>
                      <a:noFill/>
                    </a:lnR>
                    <a:lnT>
                      <a:noFill/>
                    </a:lnT>
                    <a:lnB>
                      <a:noFill/>
                    </a:lnB>
                  </a:tcPr>
                </a:tc>
              </a:tr>
            </a:tbl>
          </a:graphicData>
        </a:graphic>
      </p:graphicFrame>
      <p:pic>
        <p:nvPicPr>
          <p:cNvPr id="7" name="Picture 6"/>
          <p:cNvPicPr>
            <a:picLocks noChangeAspect="1"/>
          </p:cNvPicPr>
          <p:nvPr/>
        </p:nvPicPr>
        <p:blipFill>
          <a:blip r:embed="rId2"/>
          <a:stretch>
            <a:fillRect/>
          </a:stretch>
        </p:blipFill>
        <p:spPr>
          <a:xfrm>
            <a:off x="1229449" y="2069389"/>
            <a:ext cx="6020437" cy="469508"/>
          </a:xfrm>
          <a:prstGeom prst="rect">
            <a:avLst/>
          </a:prstGeom>
        </p:spPr>
      </p:pic>
    </p:spTree>
    <p:extLst>
      <p:ext uri="{BB962C8B-B14F-4D97-AF65-F5344CB8AC3E}">
        <p14:creationId xmlns:p14="http://schemas.microsoft.com/office/powerpoint/2010/main" val="13294044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3246" y="355599"/>
            <a:ext cx="10058400" cy="965201"/>
          </a:xfrm>
        </p:spPr>
        <p:txBody>
          <a:bodyPr/>
          <a:lstStyle/>
          <a:p>
            <a:r>
              <a:rPr lang="en-US" dirty="0" smtClean="0"/>
              <a:t>Generalizability Theory</a:t>
            </a:r>
            <a:endParaRPr lang="en-US" dirty="0"/>
          </a:p>
        </p:txBody>
      </p:sp>
      <p:sp>
        <p:nvSpPr>
          <p:cNvPr id="3" name="Content Placeholder 2"/>
          <p:cNvSpPr>
            <a:spLocks noGrp="1"/>
          </p:cNvSpPr>
          <p:nvPr>
            <p:ph idx="1"/>
          </p:nvPr>
        </p:nvSpPr>
        <p:spPr>
          <a:xfrm>
            <a:off x="1097280" y="1756228"/>
            <a:ext cx="10058400" cy="4289453"/>
          </a:xfrm>
        </p:spPr>
        <p:txBody>
          <a:bodyPr>
            <a:noAutofit/>
          </a:bodyPr>
          <a:lstStyle/>
          <a:p>
            <a:pPr>
              <a:buFont typeface="Wingdings" panose="05000000000000000000" pitchFamily="2" charset="2"/>
              <a:buChar char="§"/>
            </a:pPr>
            <a:r>
              <a:rPr lang="en-US" sz="2400" i="1" dirty="0">
                <a:solidFill>
                  <a:schemeClr val="accent2"/>
                </a:solidFill>
              </a:rPr>
              <a:t>Generalizability theory </a:t>
            </a:r>
            <a:r>
              <a:rPr lang="en-US" sz="2400" dirty="0" smtClean="0"/>
              <a:t>(Brennan, 2010; Cronbach </a:t>
            </a:r>
            <a:r>
              <a:rPr lang="en-US" sz="2400" dirty="0"/>
              <a:t>et al., 1972) provides another way to systematically study construct </a:t>
            </a:r>
            <a:r>
              <a:rPr lang="en-US" sz="2400" dirty="0" smtClean="0"/>
              <a:t>validity.</a:t>
            </a:r>
            <a:endParaRPr lang="en-US" sz="2400" i="1" dirty="0">
              <a:solidFill>
                <a:schemeClr val="accent2"/>
              </a:solidFill>
            </a:endParaRPr>
          </a:p>
          <a:p>
            <a:pPr>
              <a:buFont typeface="Wingdings" panose="05000000000000000000" pitchFamily="2" charset="2"/>
              <a:buChar char="§"/>
            </a:pPr>
            <a:r>
              <a:rPr lang="en-US" sz="2400" dirty="0"/>
              <a:t>In generalizability theory, the </a:t>
            </a:r>
            <a:r>
              <a:rPr lang="en-US" sz="2400" i="1" dirty="0">
                <a:solidFill>
                  <a:schemeClr val="accent2"/>
                </a:solidFill>
              </a:rPr>
              <a:t>analysis of variance </a:t>
            </a:r>
            <a:r>
              <a:rPr lang="en-US" sz="2400" dirty="0"/>
              <a:t>is used to study the </a:t>
            </a:r>
            <a:r>
              <a:rPr lang="en-US" sz="2400" i="1" dirty="0">
                <a:solidFill>
                  <a:schemeClr val="accent2"/>
                </a:solidFill>
              </a:rPr>
              <a:t>variance components</a:t>
            </a:r>
            <a:r>
              <a:rPr lang="en-US" sz="2400" dirty="0">
                <a:solidFill>
                  <a:schemeClr val="accent2"/>
                </a:solidFill>
              </a:rPr>
              <a:t> </a:t>
            </a:r>
            <a:r>
              <a:rPr lang="en-US" sz="2400" dirty="0"/>
              <a:t>(i.e. the errors or measurement due to specific sources) attributable to examinees </a:t>
            </a:r>
            <a:r>
              <a:rPr lang="en-US" sz="2400" i="1" dirty="0" smtClean="0">
                <a:solidFill>
                  <a:schemeClr val="accent2"/>
                </a:solidFill>
              </a:rPr>
              <a:t>scores</a:t>
            </a:r>
            <a:r>
              <a:rPr lang="en-US" sz="2400" dirty="0" smtClean="0"/>
              <a:t>, </a:t>
            </a:r>
            <a:r>
              <a:rPr lang="en-US" sz="2400" i="1" dirty="0" smtClean="0">
                <a:solidFill>
                  <a:schemeClr val="accent2"/>
                </a:solidFill>
              </a:rPr>
              <a:t>raters</a:t>
            </a:r>
            <a:r>
              <a:rPr lang="en-US" sz="2400" dirty="0" smtClean="0"/>
              <a:t> (if relevant) </a:t>
            </a:r>
            <a:r>
              <a:rPr lang="en-US" sz="2400" dirty="0"/>
              <a:t>and the </a:t>
            </a:r>
            <a:r>
              <a:rPr lang="en-US" sz="2400" i="1" dirty="0">
                <a:solidFill>
                  <a:schemeClr val="accent2"/>
                </a:solidFill>
              </a:rPr>
              <a:t>method of </a:t>
            </a:r>
            <a:r>
              <a:rPr lang="en-US" sz="2400" i="1" dirty="0" smtClean="0">
                <a:solidFill>
                  <a:schemeClr val="accent2"/>
                </a:solidFill>
              </a:rPr>
              <a:t>testing</a:t>
            </a:r>
            <a:r>
              <a:rPr lang="en-US" sz="2400" dirty="0" smtClean="0"/>
              <a:t>.</a:t>
            </a:r>
          </a:p>
          <a:p>
            <a:pPr>
              <a:buFont typeface="Wingdings" panose="05000000000000000000" pitchFamily="2" charset="2"/>
              <a:buChar char="§"/>
            </a:pPr>
            <a:r>
              <a:rPr lang="en-US" sz="2400" dirty="0"/>
              <a:t>In generalizability theory, the score obtained for each person is considered a random sample from a </a:t>
            </a:r>
            <a:r>
              <a:rPr lang="en-US" sz="2400" i="1" dirty="0">
                <a:solidFill>
                  <a:schemeClr val="accent2"/>
                </a:solidFill>
              </a:rPr>
              <a:t>universe</a:t>
            </a:r>
            <a:r>
              <a:rPr lang="en-US" sz="2400" dirty="0"/>
              <a:t> of all possible scores that could have been </a:t>
            </a:r>
            <a:r>
              <a:rPr lang="en-US" sz="2400" dirty="0" smtClean="0"/>
              <a:t>obtained.</a:t>
            </a:r>
          </a:p>
          <a:p>
            <a:pPr>
              <a:buFont typeface="Wingdings" panose="05000000000000000000" pitchFamily="2" charset="2"/>
              <a:buChar char="§"/>
            </a:pPr>
            <a:r>
              <a:rPr lang="en-US" sz="2400" dirty="0" smtClean="0"/>
              <a:t>The </a:t>
            </a:r>
            <a:r>
              <a:rPr lang="en-US" sz="2400" dirty="0"/>
              <a:t>universe in generalizability theory typically includes multiple dimensions known as </a:t>
            </a:r>
            <a:r>
              <a:rPr lang="en-US" sz="2400" i="1" dirty="0">
                <a:solidFill>
                  <a:schemeClr val="accent2"/>
                </a:solidFill>
              </a:rPr>
              <a:t>facets</a:t>
            </a:r>
            <a:r>
              <a:rPr lang="en-US" sz="2400" dirty="0"/>
              <a:t>.</a:t>
            </a:r>
            <a:endParaRPr lang="en-US" sz="2400" i="1" dirty="0" smtClean="0">
              <a:solidFill>
                <a:schemeClr val="accent2"/>
              </a:solidFill>
            </a:endParaRPr>
          </a:p>
        </p:txBody>
      </p:sp>
    </p:spTree>
    <p:extLst>
      <p:ext uri="{BB962C8B-B14F-4D97-AF65-F5344CB8AC3E}">
        <p14:creationId xmlns:p14="http://schemas.microsoft.com/office/powerpoint/2010/main" val="19339546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Discriminant Analysis</a:t>
            </a:r>
            <a:endParaRPr lang="en-US" dirty="0"/>
          </a:p>
        </p:txBody>
      </p:sp>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
            </a:pPr>
            <a:r>
              <a:rPr lang="en-US" sz="2800" i="1" dirty="0">
                <a:solidFill>
                  <a:schemeClr val="accent2"/>
                </a:solidFill>
              </a:rPr>
              <a:t>Discriminant analysis </a:t>
            </a:r>
            <a:r>
              <a:rPr lang="en-US" sz="2800" dirty="0" smtClean="0"/>
              <a:t>is </a:t>
            </a:r>
            <a:r>
              <a:rPr lang="en-US" sz="2800" dirty="0"/>
              <a:t>a widely used method for predicting a categorical outcome such as group membership consisting of two or more categories (e.g., medical diagnosis, occupation type or college major). </a:t>
            </a:r>
            <a:endParaRPr lang="en-US" sz="2800" dirty="0" smtClean="0"/>
          </a:p>
          <a:p>
            <a:pPr>
              <a:buFont typeface="Wingdings" panose="05000000000000000000" pitchFamily="2" charset="2"/>
              <a:buChar char="§"/>
            </a:pPr>
            <a:r>
              <a:rPr lang="en-US" sz="2800" dirty="0"/>
              <a:t>Discriminant analysis (DA) was originally developed by Ronald Fisher (1936) for the purpose of </a:t>
            </a:r>
            <a:r>
              <a:rPr lang="en-US" sz="2800" i="1" dirty="0">
                <a:solidFill>
                  <a:schemeClr val="accent2"/>
                </a:solidFill>
              </a:rPr>
              <a:t>classifying objects </a:t>
            </a:r>
            <a:r>
              <a:rPr lang="en-US" sz="2800" dirty="0"/>
              <a:t>into one or two </a:t>
            </a:r>
            <a:r>
              <a:rPr lang="en-US" sz="2800" dirty="0">
                <a:solidFill>
                  <a:schemeClr val="accent2"/>
                </a:solidFill>
              </a:rPr>
              <a:t>clearly defined </a:t>
            </a:r>
            <a:r>
              <a:rPr lang="en-US" sz="2800" dirty="0" smtClean="0">
                <a:solidFill>
                  <a:schemeClr val="accent2"/>
                </a:solidFill>
              </a:rPr>
              <a:t>groups</a:t>
            </a:r>
            <a:r>
              <a:rPr lang="en-US" sz="2800" dirty="0" smtClean="0"/>
              <a:t>.</a:t>
            </a:r>
          </a:p>
          <a:p>
            <a:pPr>
              <a:buFont typeface="Wingdings" panose="05000000000000000000" pitchFamily="2" charset="2"/>
              <a:buChar char="§"/>
            </a:pPr>
            <a:r>
              <a:rPr lang="en-US" sz="2800" dirty="0"/>
              <a:t>The technique has been generalized to accommodate classification into any number of groups (i.e. </a:t>
            </a:r>
            <a:r>
              <a:rPr lang="en-US" sz="2800" i="1" dirty="0">
                <a:solidFill>
                  <a:schemeClr val="accent2"/>
                </a:solidFill>
              </a:rPr>
              <a:t>multiple discriminant analysis </a:t>
            </a:r>
            <a:r>
              <a:rPr lang="en-US" sz="2800" dirty="0"/>
              <a:t>or </a:t>
            </a:r>
            <a:r>
              <a:rPr lang="en-US" sz="2800" i="1" dirty="0">
                <a:solidFill>
                  <a:schemeClr val="accent2"/>
                </a:solidFill>
              </a:rPr>
              <a:t>MDA</a:t>
            </a:r>
            <a:r>
              <a:rPr lang="en-US" sz="2800" dirty="0" smtClean="0"/>
              <a:t>).</a:t>
            </a:r>
          </a:p>
        </p:txBody>
      </p:sp>
    </p:spTree>
    <p:extLst>
      <p:ext uri="{BB962C8B-B14F-4D97-AF65-F5344CB8AC3E}">
        <p14:creationId xmlns:p14="http://schemas.microsoft.com/office/powerpoint/2010/main" val="17420486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Discriminant Analysis</a:t>
            </a:r>
            <a:endParaRPr lang="en-US" dirty="0"/>
          </a:p>
        </p:txBody>
      </p:sp>
      <p:sp>
        <p:nvSpPr>
          <p:cNvPr id="3" name="Content Placeholder 2"/>
          <p:cNvSpPr>
            <a:spLocks noGrp="1"/>
          </p:cNvSpPr>
          <p:nvPr>
            <p:ph idx="1"/>
          </p:nvPr>
        </p:nvSpPr>
        <p:spPr/>
        <p:txBody>
          <a:bodyPr>
            <a:normAutofit fontScale="92500" lnSpcReduction="10000"/>
          </a:bodyPr>
          <a:lstStyle/>
          <a:p>
            <a:pPr>
              <a:buFont typeface="Wingdings" panose="05000000000000000000" pitchFamily="2" charset="2"/>
              <a:buChar char="§"/>
            </a:pPr>
            <a:r>
              <a:rPr lang="en-US" sz="2800" dirty="0"/>
              <a:t>The </a:t>
            </a:r>
            <a:r>
              <a:rPr lang="en-US" sz="2800" i="1" dirty="0">
                <a:solidFill>
                  <a:schemeClr val="accent2"/>
                </a:solidFill>
              </a:rPr>
              <a:t>goal</a:t>
            </a:r>
            <a:r>
              <a:rPr lang="en-US" sz="2800" dirty="0"/>
              <a:t> of discriminant analysis (DA) is to find </a:t>
            </a:r>
            <a:r>
              <a:rPr lang="en-US" sz="2800" i="1" dirty="0">
                <a:solidFill>
                  <a:schemeClr val="accent2"/>
                </a:solidFill>
              </a:rPr>
              <a:t>uncorrelated linear combinations </a:t>
            </a:r>
            <a:r>
              <a:rPr lang="en-US" sz="2800" dirty="0"/>
              <a:t>of predictor variables that maximize the between to within subjects variance as measured by the </a:t>
            </a:r>
            <a:r>
              <a:rPr lang="en-US" sz="2800" i="1" dirty="0">
                <a:solidFill>
                  <a:schemeClr val="accent2"/>
                </a:solidFill>
              </a:rPr>
              <a:t>sums of squares and cross products </a:t>
            </a:r>
            <a:r>
              <a:rPr lang="en-US" sz="2800" i="1" dirty="0" smtClean="0">
                <a:solidFill>
                  <a:schemeClr val="accent2"/>
                </a:solidFill>
              </a:rPr>
              <a:t>matrices</a:t>
            </a:r>
            <a:r>
              <a:rPr lang="en-US" sz="2800" i="1" dirty="0">
                <a:solidFill>
                  <a:schemeClr val="accent2"/>
                </a:solidFill>
              </a:rPr>
              <a:t>.</a:t>
            </a:r>
            <a:endParaRPr lang="en-US" sz="2800" i="1" dirty="0" smtClean="0">
              <a:solidFill>
                <a:schemeClr val="accent2"/>
              </a:solidFill>
            </a:endParaRPr>
          </a:p>
          <a:p>
            <a:pPr>
              <a:buFont typeface="Wingdings" panose="05000000000000000000" pitchFamily="2" charset="2"/>
              <a:buChar char="§"/>
            </a:pPr>
            <a:r>
              <a:rPr lang="en-US" sz="2800" dirty="0"/>
              <a:t>The </a:t>
            </a:r>
            <a:r>
              <a:rPr lang="en-US" sz="2800" dirty="0">
                <a:solidFill>
                  <a:schemeClr val="tx1"/>
                </a:solidFill>
              </a:rPr>
              <a:t>sum-of-squares and cross-products matrix </a:t>
            </a:r>
            <a:r>
              <a:rPr lang="en-US" sz="2800" dirty="0"/>
              <a:t>is a precursor to the </a:t>
            </a:r>
            <a:r>
              <a:rPr lang="en-US" sz="2800" i="1" dirty="0">
                <a:solidFill>
                  <a:schemeClr val="accent2"/>
                </a:solidFill>
              </a:rPr>
              <a:t>variance-covariance matrix </a:t>
            </a:r>
            <a:r>
              <a:rPr lang="en-US" sz="2800" dirty="0"/>
              <a:t>in which deviation scores are not yet averaged</a:t>
            </a:r>
            <a:r>
              <a:rPr lang="en-US" sz="2800" dirty="0" smtClean="0"/>
              <a:t>.</a:t>
            </a:r>
          </a:p>
          <a:p>
            <a:pPr>
              <a:buFont typeface="Wingdings" panose="05000000000000000000" pitchFamily="2" charset="2"/>
              <a:buChar char="§"/>
            </a:pPr>
            <a:r>
              <a:rPr lang="en-US" sz="2800" dirty="0"/>
              <a:t>The resulting uncorrelated (weighted) linear combinations are used to create </a:t>
            </a:r>
            <a:r>
              <a:rPr lang="en-US" sz="2800" i="1" dirty="0">
                <a:solidFill>
                  <a:schemeClr val="accent2"/>
                </a:solidFill>
              </a:rPr>
              <a:t>discriminant functions </a:t>
            </a:r>
            <a:r>
              <a:rPr lang="en-US" sz="2800" dirty="0"/>
              <a:t>which are </a:t>
            </a:r>
            <a:r>
              <a:rPr lang="en-US" sz="2800" i="1" dirty="0">
                <a:solidFill>
                  <a:schemeClr val="accent2"/>
                </a:solidFill>
              </a:rPr>
              <a:t>variates</a:t>
            </a:r>
            <a:r>
              <a:rPr lang="en-US" sz="2800" dirty="0"/>
              <a:t> of the predictor variables selected for their discriminatory power used in the </a:t>
            </a:r>
            <a:r>
              <a:rPr lang="en-US" sz="2800" i="1" dirty="0">
                <a:solidFill>
                  <a:schemeClr val="accent2"/>
                </a:solidFill>
              </a:rPr>
              <a:t>prediction of group membership</a:t>
            </a:r>
            <a:r>
              <a:rPr lang="en-US" sz="2800" dirty="0"/>
              <a:t>.</a:t>
            </a:r>
            <a:r>
              <a:rPr lang="en-US" sz="2800" b="1" dirty="0"/>
              <a:t> </a:t>
            </a:r>
            <a:endParaRPr lang="en-US" sz="2800" dirty="0" smtClean="0"/>
          </a:p>
        </p:txBody>
      </p:sp>
    </p:spTree>
    <p:extLst>
      <p:ext uri="{BB962C8B-B14F-4D97-AF65-F5344CB8AC3E}">
        <p14:creationId xmlns:p14="http://schemas.microsoft.com/office/powerpoint/2010/main" val="21421143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Discriminant Analysis</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2800" dirty="0"/>
              <a:t>DA is a versatile technique that generally serves two </a:t>
            </a:r>
            <a:r>
              <a:rPr lang="en-US" sz="2800" dirty="0" smtClean="0"/>
              <a:t>purposes</a:t>
            </a:r>
          </a:p>
          <a:p>
            <a:pPr lvl="1">
              <a:buFont typeface="Wingdings" panose="05000000000000000000" pitchFamily="2" charset="2"/>
              <a:buChar char="§"/>
            </a:pPr>
            <a:r>
              <a:rPr lang="en-US" sz="2600" dirty="0" smtClean="0"/>
              <a:t>To </a:t>
            </a:r>
            <a:r>
              <a:rPr lang="en-US" sz="2600" dirty="0"/>
              <a:t>describe differences among groups after a multivariate analysis of variance (MANOVA) is conducted </a:t>
            </a:r>
            <a:r>
              <a:rPr lang="en-US" sz="2600" dirty="0">
                <a:solidFill>
                  <a:schemeClr val="accent2"/>
                </a:solidFill>
              </a:rPr>
              <a:t>(</a:t>
            </a:r>
            <a:r>
              <a:rPr lang="en-US" sz="2600" i="1" dirty="0">
                <a:solidFill>
                  <a:schemeClr val="accent2"/>
                </a:solidFill>
              </a:rPr>
              <a:t>Descriptive Discriminant Analysis; </a:t>
            </a:r>
            <a:r>
              <a:rPr lang="en-US" sz="2600" i="1" dirty="0" smtClean="0">
                <a:solidFill>
                  <a:schemeClr val="accent2"/>
                </a:solidFill>
              </a:rPr>
              <a:t>DDA</a:t>
            </a:r>
            <a:r>
              <a:rPr lang="en-US" sz="2600" dirty="0" smtClean="0">
                <a:solidFill>
                  <a:schemeClr val="accent2"/>
                </a:solidFill>
              </a:rPr>
              <a:t>)</a:t>
            </a:r>
          </a:p>
          <a:p>
            <a:pPr lvl="1">
              <a:buFont typeface="Wingdings" panose="05000000000000000000" pitchFamily="2" charset="2"/>
              <a:buChar char="§"/>
            </a:pPr>
            <a:r>
              <a:rPr lang="en-US" sz="2600" dirty="0" smtClean="0"/>
              <a:t>To </a:t>
            </a:r>
            <a:r>
              <a:rPr lang="en-US" sz="2600" dirty="0"/>
              <a:t>predict the classification of subjects or examinees into groups based on a combination of predictor variables or measures </a:t>
            </a:r>
            <a:r>
              <a:rPr lang="en-US" sz="2600" i="1" dirty="0">
                <a:solidFill>
                  <a:schemeClr val="accent2"/>
                </a:solidFill>
              </a:rPr>
              <a:t>(Predictive Discriminant Analysis; </a:t>
            </a:r>
            <a:r>
              <a:rPr lang="en-US" sz="2600" i="1" dirty="0" smtClean="0">
                <a:solidFill>
                  <a:schemeClr val="accent2"/>
                </a:solidFill>
              </a:rPr>
              <a:t>PDA)</a:t>
            </a:r>
          </a:p>
          <a:p>
            <a:pPr lvl="1">
              <a:buFont typeface="Wingdings" panose="05000000000000000000" pitchFamily="2" charset="2"/>
              <a:buChar char="§"/>
            </a:pPr>
            <a:r>
              <a:rPr lang="en-US" sz="2600" dirty="0" smtClean="0"/>
              <a:t>Note </a:t>
            </a:r>
            <a:r>
              <a:rPr lang="en-US" sz="2600" dirty="0"/>
              <a:t>that since DA is based on the </a:t>
            </a:r>
            <a:r>
              <a:rPr lang="en-US" sz="2600" i="1" dirty="0">
                <a:solidFill>
                  <a:schemeClr val="accent2"/>
                </a:solidFill>
              </a:rPr>
              <a:t>general linear model </a:t>
            </a:r>
            <a:r>
              <a:rPr lang="en-US" sz="2600" dirty="0"/>
              <a:t>(e.g., multiple linear regression and MANOVA), the </a:t>
            </a:r>
            <a:r>
              <a:rPr lang="en-US" sz="2600" i="1" dirty="0">
                <a:solidFill>
                  <a:schemeClr val="accent2"/>
                </a:solidFill>
              </a:rPr>
              <a:t>assumptions</a:t>
            </a:r>
            <a:r>
              <a:rPr lang="en-US" sz="2600" dirty="0"/>
              <a:t> required for the correct use of DA are the same.</a:t>
            </a:r>
            <a:endParaRPr lang="en-US" sz="2600" dirty="0" smtClean="0"/>
          </a:p>
        </p:txBody>
      </p:sp>
    </p:spTree>
    <p:extLst>
      <p:ext uri="{BB962C8B-B14F-4D97-AF65-F5344CB8AC3E}">
        <p14:creationId xmlns:p14="http://schemas.microsoft.com/office/powerpoint/2010/main" val="28661039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Discriminant Analysis</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2800" dirty="0"/>
              <a:t>Recall that in predictive validity studies the goal is to accurately predict how examinees will perform or are classified in the future. </a:t>
            </a:r>
            <a:endParaRPr lang="en-US" sz="2800" dirty="0" smtClean="0"/>
          </a:p>
          <a:p>
            <a:pPr>
              <a:buFont typeface="Wingdings" panose="05000000000000000000" pitchFamily="2" charset="2"/>
              <a:buChar char="§"/>
            </a:pPr>
            <a:r>
              <a:rPr lang="en-US" sz="2800" dirty="0" smtClean="0"/>
              <a:t>The </a:t>
            </a:r>
            <a:r>
              <a:rPr lang="en-US" sz="2800" i="1" dirty="0">
                <a:solidFill>
                  <a:schemeClr val="accent2"/>
                </a:solidFill>
              </a:rPr>
              <a:t>classification table </a:t>
            </a:r>
            <a:r>
              <a:rPr lang="en-US" sz="2800" dirty="0"/>
              <a:t>that results from a DA or MDA provides rich information about the accuracy of the DA or MDA. </a:t>
            </a:r>
            <a:endParaRPr lang="en-US" sz="2800" dirty="0" smtClean="0"/>
          </a:p>
          <a:p>
            <a:pPr>
              <a:buFont typeface="Wingdings" panose="05000000000000000000" pitchFamily="2" charset="2"/>
              <a:buChar char="§"/>
            </a:pPr>
            <a:r>
              <a:rPr lang="en-US" sz="2800" dirty="0" smtClean="0"/>
              <a:t>To </a:t>
            </a:r>
            <a:r>
              <a:rPr lang="en-US" sz="2800" dirty="0"/>
              <a:t>facilitate interpretation of the classification table, I use the terminology from Pedhazur et al., </a:t>
            </a:r>
            <a:r>
              <a:rPr lang="en-US" sz="2800" dirty="0" smtClean="0"/>
              <a:t>(1991</a:t>
            </a:r>
            <a:r>
              <a:rPr lang="en-US" sz="2800" dirty="0" smtClean="0"/>
              <a:t>); (a) </a:t>
            </a:r>
            <a:r>
              <a:rPr lang="en-US" sz="2800" i="1" dirty="0" smtClean="0">
                <a:solidFill>
                  <a:schemeClr val="accent2"/>
                </a:solidFill>
              </a:rPr>
              <a:t>valid </a:t>
            </a:r>
            <a:r>
              <a:rPr lang="en-US" sz="2800" i="1" dirty="0">
                <a:solidFill>
                  <a:schemeClr val="accent2"/>
                </a:solidFill>
              </a:rPr>
              <a:t>positives (VP), </a:t>
            </a:r>
            <a:r>
              <a:rPr lang="en-US" sz="2800" dirty="0"/>
              <a:t>(b) </a:t>
            </a:r>
            <a:r>
              <a:rPr lang="en-US" sz="2800" i="1" dirty="0">
                <a:solidFill>
                  <a:schemeClr val="accent2"/>
                </a:solidFill>
              </a:rPr>
              <a:t>valid negatives, </a:t>
            </a:r>
            <a:r>
              <a:rPr lang="en-US" sz="2800" dirty="0">
                <a:solidFill>
                  <a:schemeClr val="tx1"/>
                </a:solidFill>
              </a:rPr>
              <a:t>(c)</a:t>
            </a:r>
            <a:r>
              <a:rPr lang="en-US" sz="2800" i="1" dirty="0">
                <a:solidFill>
                  <a:schemeClr val="accent2"/>
                </a:solidFill>
              </a:rPr>
              <a:t> false positives and </a:t>
            </a:r>
            <a:r>
              <a:rPr lang="en-US" sz="2800" dirty="0">
                <a:solidFill>
                  <a:schemeClr val="tx1"/>
                </a:solidFill>
              </a:rPr>
              <a:t>(d) </a:t>
            </a:r>
            <a:r>
              <a:rPr lang="en-US" sz="2800" i="1" dirty="0">
                <a:solidFill>
                  <a:schemeClr val="accent2"/>
                </a:solidFill>
              </a:rPr>
              <a:t>false negatives</a:t>
            </a:r>
            <a:r>
              <a:rPr lang="en-US" sz="2800" dirty="0"/>
              <a:t>. </a:t>
            </a:r>
            <a:endParaRPr lang="en-US" sz="2600" dirty="0" smtClean="0"/>
          </a:p>
        </p:txBody>
      </p:sp>
    </p:spTree>
    <p:extLst>
      <p:ext uri="{BB962C8B-B14F-4D97-AF65-F5344CB8AC3E}">
        <p14:creationId xmlns:p14="http://schemas.microsoft.com/office/powerpoint/2010/main" val="2003958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Classification Example</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409254695"/>
              </p:ext>
            </p:extLst>
          </p:nvPr>
        </p:nvGraphicFramePr>
        <p:xfrm>
          <a:off x="1291091" y="1865540"/>
          <a:ext cx="3839710" cy="3556000"/>
        </p:xfrm>
        <a:graphic>
          <a:graphicData uri="http://schemas.openxmlformats.org/drawingml/2006/table">
            <a:tbl>
              <a:tblPr/>
              <a:tblGrid>
                <a:gridCol w="817196"/>
                <a:gridCol w="817196"/>
                <a:gridCol w="817196"/>
                <a:gridCol w="481749"/>
                <a:gridCol w="481114"/>
                <a:gridCol w="425259"/>
              </a:tblGrid>
              <a:tr h="140046">
                <a:tc gridSpan="6">
                  <a:txBody>
                    <a:bodyPr/>
                    <a:lstStyle/>
                    <a:p>
                      <a:pPr marL="38100" marR="38100" algn="ctr">
                        <a:lnSpc>
                          <a:spcPts val="1600"/>
                        </a:lnSpc>
                        <a:spcBef>
                          <a:spcPts val="0"/>
                        </a:spcBef>
                        <a:spcAft>
                          <a:spcPts val="0"/>
                        </a:spcAft>
                      </a:pPr>
                      <a:r>
                        <a:rPr lang="en-US" sz="900" b="1" dirty="0">
                          <a:solidFill>
                            <a:srgbClr val="000000"/>
                          </a:solidFill>
                          <a:effectLst/>
                          <a:latin typeface="Arial" panose="020B0604020202020204" pitchFamily="34" charset="0"/>
                          <a:ea typeface="Times New Roman" panose="02020603050405020304" pitchFamily="18" charset="0"/>
                        </a:rPr>
                        <a:t>Classification Results</a:t>
                      </a:r>
                      <a:r>
                        <a:rPr lang="en-US" sz="900" b="1" baseline="30000" dirty="0">
                          <a:solidFill>
                            <a:srgbClr val="000000"/>
                          </a:solidFill>
                          <a:effectLst/>
                          <a:latin typeface="Arial" panose="020B0604020202020204" pitchFamily="34" charset="0"/>
                          <a:ea typeface="Times New Roman" panose="02020603050405020304" pitchFamily="18" charset="0"/>
                        </a:rPr>
                        <a:t>b,c</a:t>
                      </a:r>
                      <a:endParaRPr lang="en-US" sz="1200" dirty="0">
                        <a:effectLst/>
                        <a:latin typeface="Times New Roman" panose="02020603050405020304" pitchFamily="18" charset="0"/>
                        <a:ea typeface="Times New Roman" panose="02020603050405020304" pitchFamily="18" charset="0"/>
                      </a:endParaRPr>
                    </a:p>
                  </a:txBody>
                  <a:tcPr marL="0" marR="0" marT="0" marB="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80091">
                <a:tc>
                  <a:txBody>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txBody>
                  <a:tcPr marL="0" marR="0" marT="0" marB="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rowSpan="2">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successfully move from grade 10th to 11th grade</a:t>
                      </a:r>
                      <a:endParaRPr lang="en-US" sz="1200" dirty="0">
                        <a:effectLst/>
                        <a:latin typeface="Times New Roman" panose="02020603050405020304" pitchFamily="18" charset="0"/>
                        <a:ea typeface="Times New Roman" panose="02020603050405020304" pitchFamily="18" charset="0"/>
                      </a:endParaRPr>
                    </a:p>
                  </a:txBody>
                  <a:tcPr marL="0" marR="0" marT="0" marB="0" anchor="b">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gridSpan="2">
                  <a:txBody>
                    <a:bodyPr/>
                    <a:lstStyle/>
                    <a:p>
                      <a:pPr marL="38100" marR="38100" algn="ct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Predicted Group Membership</a:t>
                      </a:r>
                      <a:endParaRPr lang="en-US" sz="1200" dirty="0">
                        <a:effectLst/>
                        <a:latin typeface="Times New Roman" panose="02020603050405020304" pitchFamily="18" charset="0"/>
                        <a:ea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rowSpan="2">
                  <a:txBody>
                    <a:bodyPr/>
                    <a:lstStyle/>
                    <a:p>
                      <a:pPr marL="38100" marR="38100" algn="ct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Total</a:t>
                      </a:r>
                      <a:endParaRPr lang="en-US" sz="1200" dirty="0">
                        <a:effectLst/>
                        <a:latin typeface="Times New Roman" panose="02020603050405020304" pitchFamily="18" charset="0"/>
                        <a:ea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140046">
                <a:tc>
                  <a:txBody>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txBody>
                  <a:tcPr marL="0" marR="0" marT="0" marB="0">
                    <a:lnL w="28575"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txBody>
                  <a:tcPr marL="0" marR="0" marT="0" marB="0">
                    <a:lnL>
                      <a:noFill/>
                    </a:lnL>
                    <a:lnR>
                      <a:noFill/>
                    </a:lnR>
                    <a:lnT>
                      <a:noFill/>
                    </a:lnT>
                    <a:lnB w="28575"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a:txBody>
                    <a:bodyPr/>
                    <a:lstStyle/>
                    <a:p>
                      <a:pPr marL="38100" marR="38100" algn="ct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no</a:t>
                      </a:r>
                      <a:endParaRPr lang="en-US" sz="1200" dirty="0">
                        <a:effectLst/>
                        <a:latin typeface="Times New Roman" panose="02020603050405020304" pitchFamily="18" charset="0"/>
                        <a:ea typeface="Times New Roman" panose="02020603050405020304" pitchFamily="18" charset="0"/>
                      </a:endParaRPr>
                    </a:p>
                  </a:txBody>
                  <a:tcPr marL="0" marR="0" marT="0" marB="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ct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yes</a:t>
                      </a:r>
                      <a:endParaRPr lang="en-US" sz="1200" dirty="0">
                        <a:effectLst/>
                        <a:latin typeface="Times New Roman" panose="02020603050405020304" pitchFamily="18" charset="0"/>
                        <a:ea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r>
              <a:tr h="140046">
                <a:tc rowSpan="4">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Original</a:t>
                      </a:r>
                      <a:endParaRPr lang="en-US" sz="1200" dirty="0">
                        <a:effectLst/>
                        <a:latin typeface="Times New Roman" panose="02020603050405020304" pitchFamily="18" charset="0"/>
                        <a:ea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Count</a:t>
                      </a:r>
                      <a:endParaRPr lang="en-US" sz="1200" dirty="0">
                        <a:effectLst/>
                        <a:latin typeface="Times New Roman" panose="02020603050405020304" pitchFamily="18" charset="0"/>
                        <a:ea typeface="Times New Roman" panose="02020603050405020304" pitchFamily="18" charset="0"/>
                      </a:endParaRPr>
                    </a:p>
                  </a:txBody>
                  <a:tcPr marL="0" marR="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no</a:t>
                      </a:r>
                      <a:endParaRPr lang="en-US" sz="1200" dirty="0">
                        <a:effectLst/>
                        <a:latin typeface="Times New Roman" panose="02020603050405020304" pitchFamily="18" charset="0"/>
                        <a:ea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448</a:t>
                      </a:r>
                      <a:endParaRPr lang="en-US" sz="1200" dirty="0">
                        <a:effectLst/>
                        <a:latin typeface="Times New Roman" panose="02020603050405020304" pitchFamily="18" charset="0"/>
                        <a:ea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47</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495</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140046">
                <a:tc vMerge="1">
                  <a:txBody>
                    <a:bodyPr/>
                    <a:lstStyle/>
                    <a:p>
                      <a:endParaRPr lang="en-US"/>
                    </a:p>
                  </a:txBody>
                  <a:tcPr/>
                </a:tc>
                <a:tc vMerge="1">
                  <a:txBody>
                    <a:bodyPr/>
                    <a:lstStyle/>
                    <a:p>
                      <a:endParaRPr lang="en-US"/>
                    </a:p>
                  </a:txBody>
                  <a:tcPr/>
                </a:tc>
                <a:tc>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yes</a:t>
                      </a:r>
                      <a:endParaRPr lang="en-US" sz="1200" dirty="0">
                        <a:effectLst/>
                        <a:latin typeface="Times New Roman" panose="02020603050405020304" pitchFamily="18" charset="0"/>
                        <a:ea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13</a:t>
                      </a:r>
                      <a:endParaRPr lang="en-US" sz="1200" dirty="0">
                        <a:effectLst/>
                        <a:latin typeface="Times New Roman" panose="02020603050405020304" pitchFamily="18" charset="0"/>
                        <a:ea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492</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505</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r h="140046">
                <a:tc vMerge="1">
                  <a:txBody>
                    <a:bodyPr/>
                    <a:lstStyle/>
                    <a:p>
                      <a:endParaRPr lang="en-US"/>
                    </a:p>
                  </a:txBody>
                  <a:tcPr/>
                </a:tc>
                <a:tc rowSpan="2">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a:t>
                      </a:r>
                      <a:endParaRPr lang="en-US" sz="1200" dirty="0">
                        <a:effectLst/>
                        <a:latin typeface="Times New Roman" panose="02020603050405020304" pitchFamily="18" charset="0"/>
                        <a:ea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no</a:t>
                      </a:r>
                      <a:endParaRPr lang="en-US" sz="1200" dirty="0">
                        <a:effectLst/>
                        <a:latin typeface="Times New Roman" panose="02020603050405020304" pitchFamily="18" charset="0"/>
                        <a:ea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90.5</a:t>
                      </a:r>
                      <a:endParaRPr lang="en-US" sz="1200" dirty="0">
                        <a:effectLst/>
                        <a:latin typeface="Times New Roman" panose="02020603050405020304" pitchFamily="18" charset="0"/>
                        <a:ea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9.5</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100.0</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140046">
                <a:tc vMerge="1">
                  <a:txBody>
                    <a:bodyPr/>
                    <a:lstStyle/>
                    <a:p>
                      <a:endParaRPr lang="en-US"/>
                    </a:p>
                  </a:txBody>
                  <a:tcPr/>
                </a:tc>
                <a:tc vMerge="1">
                  <a:txBody>
                    <a:bodyPr/>
                    <a:lstStyle/>
                    <a:p>
                      <a:endParaRPr lang="en-US"/>
                    </a:p>
                  </a:txBody>
                  <a:tcPr/>
                </a:tc>
                <a:tc>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yes</a:t>
                      </a:r>
                      <a:endParaRPr lang="en-US" sz="1200" dirty="0">
                        <a:effectLst/>
                        <a:latin typeface="Times New Roman" panose="02020603050405020304" pitchFamily="18" charset="0"/>
                        <a:ea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2.6</a:t>
                      </a:r>
                      <a:endParaRPr lang="en-US" sz="1200" dirty="0">
                        <a:effectLst/>
                        <a:latin typeface="Times New Roman" panose="02020603050405020304" pitchFamily="18" charset="0"/>
                        <a:ea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97.4</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100.0</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r h="140046">
                <a:tc rowSpan="4">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Cross-validated</a:t>
                      </a:r>
                      <a:r>
                        <a:rPr lang="en-US" sz="900" baseline="30000" dirty="0">
                          <a:solidFill>
                            <a:srgbClr val="000000"/>
                          </a:solidFill>
                          <a:effectLst/>
                          <a:latin typeface="Arial" panose="020B0604020202020204" pitchFamily="34" charset="0"/>
                          <a:ea typeface="Times New Roman" panose="02020603050405020304" pitchFamily="18" charset="0"/>
                        </a:rPr>
                        <a:t>a</a:t>
                      </a:r>
                      <a:endParaRPr lang="en-US" sz="1200" dirty="0">
                        <a:effectLst/>
                        <a:latin typeface="Times New Roman" panose="02020603050405020304" pitchFamily="18" charset="0"/>
                        <a:ea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rowSpan="2">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Count</a:t>
                      </a:r>
                      <a:endParaRPr lang="en-US" sz="1200" dirty="0">
                        <a:effectLst/>
                        <a:latin typeface="Times New Roman" panose="02020603050405020304" pitchFamily="18" charset="0"/>
                        <a:ea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no</a:t>
                      </a:r>
                      <a:endParaRPr lang="en-US" sz="1200" dirty="0">
                        <a:effectLst/>
                        <a:latin typeface="Times New Roman" panose="02020603050405020304" pitchFamily="18" charset="0"/>
                        <a:ea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446</a:t>
                      </a:r>
                      <a:endParaRPr lang="en-US" sz="1200" dirty="0">
                        <a:effectLst/>
                        <a:latin typeface="Times New Roman" panose="02020603050405020304" pitchFamily="18" charset="0"/>
                        <a:ea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49</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495</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140046">
                <a:tc vMerge="1">
                  <a:txBody>
                    <a:bodyPr/>
                    <a:lstStyle/>
                    <a:p>
                      <a:endParaRPr lang="en-US"/>
                    </a:p>
                  </a:txBody>
                  <a:tcPr/>
                </a:tc>
                <a:tc vMerge="1">
                  <a:txBody>
                    <a:bodyPr/>
                    <a:lstStyle/>
                    <a:p>
                      <a:endParaRPr lang="en-US"/>
                    </a:p>
                  </a:txBody>
                  <a:tcPr/>
                </a:tc>
                <a:tc>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yes</a:t>
                      </a:r>
                      <a:endParaRPr lang="en-US" sz="1200" dirty="0">
                        <a:effectLst/>
                        <a:latin typeface="Times New Roman" panose="02020603050405020304" pitchFamily="18" charset="0"/>
                        <a:ea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13</a:t>
                      </a:r>
                      <a:endParaRPr lang="en-US" sz="1200" dirty="0">
                        <a:effectLst/>
                        <a:latin typeface="Times New Roman" panose="02020603050405020304" pitchFamily="18" charset="0"/>
                        <a:ea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492</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505</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r h="140046">
                <a:tc vMerge="1">
                  <a:txBody>
                    <a:bodyPr/>
                    <a:lstStyle/>
                    <a:p>
                      <a:endParaRPr lang="en-US"/>
                    </a:p>
                  </a:txBody>
                  <a:tcPr/>
                </a:tc>
                <a:tc rowSpan="2">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a:t>
                      </a:r>
                      <a:endParaRPr lang="en-US" sz="1200" dirty="0">
                        <a:effectLst/>
                        <a:latin typeface="Times New Roman" panose="02020603050405020304" pitchFamily="18" charset="0"/>
                        <a:ea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no</a:t>
                      </a:r>
                      <a:endParaRPr lang="en-US" sz="1200" dirty="0">
                        <a:effectLst/>
                        <a:latin typeface="Times New Roman" panose="02020603050405020304" pitchFamily="18" charset="0"/>
                        <a:ea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90.1</a:t>
                      </a:r>
                      <a:endParaRPr lang="en-US" sz="1200" dirty="0">
                        <a:effectLst/>
                        <a:latin typeface="Times New Roman" panose="02020603050405020304" pitchFamily="18" charset="0"/>
                        <a:ea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9.9</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100.0</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140046">
                <a:tc vMerge="1">
                  <a:txBody>
                    <a:bodyPr/>
                    <a:lstStyle/>
                    <a:p>
                      <a:endParaRPr lang="en-US"/>
                    </a:p>
                  </a:txBody>
                  <a:tcPr/>
                </a:tc>
                <a:tc vMerge="1">
                  <a:txBody>
                    <a:bodyPr/>
                    <a:lstStyle/>
                    <a:p>
                      <a:endParaRPr lang="en-US"/>
                    </a:p>
                  </a:txBody>
                  <a:tcPr/>
                </a:tc>
                <a:tc>
                  <a:txBody>
                    <a:bodyPr/>
                    <a:lstStyle/>
                    <a:p>
                      <a:pPr marL="38100" marR="38100">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yes</a:t>
                      </a:r>
                      <a:endParaRPr lang="en-US" sz="1200" dirty="0">
                        <a:effectLst/>
                        <a:latin typeface="Times New Roman" panose="02020603050405020304" pitchFamily="18" charset="0"/>
                        <a:ea typeface="Times New Roman" panose="02020603050405020304" pitchFamily="18" charset="0"/>
                      </a:endParaRPr>
                    </a:p>
                  </a:txBody>
                  <a:tcPr marL="0" marR="0" marT="0" marB="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2.6</a:t>
                      </a:r>
                      <a:endParaRPr lang="en-US" sz="1200" dirty="0">
                        <a:effectLst/>
                        <a:latin typeface="Times New Roman" panose="02020603050405020304" pitchFamily="18" charset="0"/>
                        <a:ea typeface="Times New Roman" panose="02020603050405020304" pitchFamily="18" charset="0"/>
                      </a:endParaRPr>
                    </a:p>
                  </a:txBody>
                  <a:tcPr marL="0" marR="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97.4</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marL="38100" marR="38100" algn="r">
                        <a:lnSpc>
                          <a:spcPts val="1600"/>
                        </a:lnSpc>
                        <a:spcBef>
                          <a:spcPts val="0"/>
                        </a:spcBef>
                        <a:spcAft>
                          <a:spcPts val="0"/>
                        </a:spcAft>
                      </a:pPr>
                      <a:r>
                        <a:rPr lang="en-US" sz="900" dirty="0">
                          <a:solidFill>
                            <a:srgbClr val="000000"/>
                          </a:solidFill>
                          <a:effectLst/>
                          <a:latin typeface="Arial" panose="020B0604020202020204" pitchFamily="34" charset="0"/>
                          <a:ea typeface="Times New Roman" panose="02020603050405020304" pitchFamily="18" charset="0"/>
                        </a:rPr>
                        <a:t>100.0</a:t>
                      </a:r>
                      <a:endParaRPr lang="en-US" sz="1200" dirty="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r h="525171">
                <a:tc gridSpan="6">
                  <a:txBody>
                    <a:bodyPr/>
                    <a:lstStyle/>
                    <a:p>
                      <a:pPr marL="36830" marR="36830">
                        <a:spcBef>
                          <a:spcPts val="0"/>
                        </a:spcBef>
                        <a:spcAft>
                          <a:spcPts val="0"/>
                        </a:spcAft>
                      </a:pPr>
                      <a:r>
                        <a:rPr lang="en-US" sz="1000" dirty="0">
                          <a:solidFill>
                            <a:srgbClr val="000000"/>
                          </a:solidFill>
                          <a:effectLst/>
                          <a:latin typeface="Arial" panose="020B0604020202020204" pitchFamily="34" charset="0"/>
                        </a:rPr>
                        <a:t>a. Cross validation is done only for those cases in the analysis. In cross validation, each case is classified by the functions derived from all cases other than that case.</a:t>
                      </a:r>
                      <a:endParaRPr lang="en-US" sz="1000" dirty="0">
                        <a:effectLst/>
                        <a:latin typeface="Times New Roman" panose="02020603050405020304" pitchFamily="18" charset="0"/>
                      </a:endParaRPr>
                    </a:p>
                    <a:p>
                      <a:pPr marL="36830" marR="36830">
                        <a:spcBef>
                          <a:spcPts val="0"/>
                        </a:spcBef>
                        <a:spcAft>
                          <a:spcPts val="0"/>
                        </a:spcAft>
                      </a:pPr>
                      <a:r>
                        <a:rPr lang="en-US" sz="1000" dirty="0">
                          <a:solidFill>
                            <a:srgbClr val="000000"/>
                          </a:solidFill>
                          <a:effectLst/>
                          <a:latin typeface="Arial" panose="020B0604020202020204" pitchFamily="34" charset="0"/>
                        </a:rPr>
                        <a:t>b. 94.0% of original grouped cases correctly classified.</a:t>
                      </a:r>
                      <a:endParaRPr lang="en-US" sz="1000" dirty="0">
                        <a:effectLst/>
                        <a:latin typeface="Times New Roman" panose="02020603050405020304" pitchFamily="18" charset="0"/>
                      </a:endParaRPr>
                    </a:p>
                    <a:p>
                      <a:pPr marL="36830" marR="36830">
                        <a:spcBef>
                          <a:spcPts val="0"/>
                        </a:spcBef>
                        <a:spcAft>
                          <a:spcPts val="0"/>
                        </a:spcAft>
                      </a:pPr>
                      <a:r>
                        <a:rPr lang="en-US" sz="1000" dirty="0">
                          <a:solidFill>
                            <a:srgbClr val="000000"/>
                          </a:solidFill>
                          <a:effectLst/>
                          <a:latin typeface="Arial" panose="020B0604020202020204" pitchFamily="34" charset="0"/>
                        </a:rPr>
                        <a:t>c. 93.8% of cross-validated grouped cases correctly classified.</a:t>
                      </a:r>
                      <a:endParaRPr lang="en-US" sz="1000" dirty="0">
                        <a:effectLst/>
                        <a:latin typeface="Times New Roman" panose="02020603050405020304" pitchFamily="18" charset="0"/>
                      </a:endParaRPr>
                    </a:p>
                    <a:p>
                      <a:pPr marL="36830" marR="36830">
                        <a:spcBef>
                          <a:spcPts val="0"/>
                        </a:spcBef>
                        <a:spcAft>
                          <a:spcPts val="0"/>
                        </a:spcAft>
                      </a:pPr>
                      <a:r>
                        <a:rPr lang="en-US" sz="1000" dirty="0">
                          <a:solidFill>
                            <a:srgbClr val="000000"/>
                          </a:solidFill>
                          <a:effectLst/>
                          <a:latin typeface="Arial" panose="020B0604020202020204" pitchFamily="34" charset="0"/>
                        </a:rPr>
                        <a:t> </a:t>
                      </a:r>
                      <a:endParaRPr lang="en-US" sz="1000" dirty="0">
                        <a:effectLst/>
                        <a:latin typeface="Times New Roman" panose="02020603050405020304" pitchFamily="18" charset="0"/>
                      </a:endParaRPr>
                    </a:p>
                  </a:txBody>
                  <a:tcPr marL="0" marR="0" marT="0" marB="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pic>
        <p:nvPicPr>
          <p:cNvPr id="6" name="Picture 5"/>
          <p:cNvPicPr>
            <a:picLocks noChangeAspect="1"/>
          </p:cNvPicPr>
          <p:nvPr/>
        </p:nvPicPr>
        <p:blipFill>
          <a:blip r:embed="rId2"/>
          <a:stretch>
            <a:fillRect/>
          </a:stretch>
        </p:blipFill>
        <p:spPr>
          <a:xfrm>
            <a:off x="5588990" y="2093932"/>
            <a:ext cx="4961905" cy="3961905"/>
          </a:xfrm>
          <a:prstGeom prst="rect">
            <a:avLst/>
          </a:prstGeom>
        </p:spPr>
      </p:pic>
    </p:spTree>
    <p:extLst>
      <p:ext uri="{BB962C8B-B14F-4D97-AF65-F5344CB8AC3E}">
        <p14:creationId xmlns:p14="http://schemas.microsoft.com/office/powerpoint/2010/main" val="949148940"/>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
  <TotalTime>1383</TotalTime>
  <Words>3543</Words>
  <Application>Microsoft Office PowerPoint</Application>
  <PresentationFormat>Custom</PresentationFormat>
  <Paragraphs>393</Paragraphs>
  <Slides>47</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47</vt:i4>
      </vt:variant>
    </vt:vector>
  </HeadingPairs>
  <TitlesOfParts>
    <vt:vector size="50" baseType="lpstr">
      <vt:lpstr>Retrospect</vt:lpstr>
      <vt:lpstr>Document</vt:lpstr>
      <vt:lpstr>Visio</vt:lpstr>
      <vt:lpstr>Validity</vt:lpstr>
      <vt:lpstr>Overview</vt:lpstr>
      <vt:lpstr>Overview</vt:lpstr>
      <vt:lpstr>Overview</vt:lpstr>
      <vt:lpstr>Discriminant Analysis</vt:lpstr>
      <vt:lpstr>Discriminant Analysis</vt:lpstr>
      <vt:lpstr>Discriminant Analysis</vt:lpstr>
      <vt:lpstr>Discriminant Analysis</vt:lpstr>
      <vt:lpstr>Classification Example</vt:lpstr>
      <vt:lpstr>Discriminant Analysis</vt:lpstr>
      <vt:lpstr>Classification - MDA</vt:lpstr>
      <vt:lpstr>Logistic Regression</vt:lpstr>
      <vt:lpstr>Logistic Regression</vt:lpstr>
      <vt:lpstr>Logistic Regression</vt:lpstr>
      <vt:lpstr>Logistic Regression</vt:lpstr>
      <vt:lpstr>Logistic Regression</vt:lpstr>
      <vt:lpstr>Logistic Regression</vt:lpstr>
      <vt:lpstr>Classification Table</vt:lpstr>
      <vt:lpstr>Multinomial Logistic Regression</vt:lpstr>
      <vt:lpstr>Multinomial Logistic Regression</vt:lpstr>
      <vt:lpstr>Content Validity – Concepts &amp; Model</vt:lpstr>
      <vt:lpstr>Content Validity – Concepts &amp; Model</vt:lpstr>
      <vt:lpstr>Content Validity – Concepts &amp; Model</vt:lpstr>
      <vt:lpstr>Content Validity – Criticisms</vt:lpstr>
      <vt:lpstr>Content Validity – Criticisms</vt:lpstr>
      <vt:lpstr>Content Validity – Criticisms</vt:lpstr>
      <vt:lpstr>Construct Validity</vt:lpstr>
      <vt:lpstr>Construct Validity</vt:lpstr>
      <vt:lpstr>Facets of Validity</vt:lpstr>
      <vt:lpstr>Establishing Evidence of Construct Validity</vt:lpstr>
      <vt:lpstr>PowerPoint Presentation</vt:lpstr>
      <vt:lpstr>Correlational Evidence</vt:lpstr>
      <vt:lpstr>Correlational Evidence</vt:lpstr>
      <vt:lpstr>Correlational Evidence</vt:lpstr>
      <vt:lpstr>Correlational Evidence</vt:lpstr>
      <vt:lpstr>Factor Analytic Evidence</vt:lpstr>
      <vt:lpstr>Factor Analytic Evidence</vt:lpstr>
      <vt:lpstr>Factor Analytic Evidence</vt:lpstr>
      <vt:lpstr>Factor Analytic Evidence</vt:lpstr>
      <vt:lpstr>Factor Analytic Evidence</vt:lpstr>
      <vt:lpstr>Factor Analytic Evidence</vt:lpstr>
      <vt:lpstr>Factor Analytic Evidence</vt:lpstr>
      <vt:lpstr>Hierarchical Exploratory Confirmatory Factor Analysis using SEM</vt:lpstr>
      <vt:lpstr>Multitrait-Multimethod Technique</vt:lpstr>
      <vt:lpstr>Multitrait-Multimethod Technique</vt:lpstr>
      <vt:lpstr>Multitrait-Multimethod Technique</vt:lpstr>
      <vt:lpstr>Generalizability Theory</vt:lpstr>
    </vt:vector>
  </TitlesOfParts>
  <Company>Texas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Validity</dc:title>
  <dc:creator>Price, Larry R</dc:creator>
  <cp:lastModifiedBy>tsp</cp:lastModifiedBy>
  <cp:revision>96</cp:revision>
  <dcterms:created xsi:type="dcterms:W3CDTF">2015-05-08T18:55:53Z</dcterms:created>
  <dcterms:modified xsi:type="dcterms:W3CDTF">2016-06-07T13:46:07Z</dcterms:modified>
</cp:coreProperties>
</file>