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2"/>
  </p:notesMasterIdLst>
  <p:handoutMasterIdLst>
    <p:handoutMasterId r:id="rId53"/>
  </p:handoutMasterIdLst>
  <p:sldIdLst>
    <p:sldId id="256" r:id="rId2"/>
    <p:sldId id="303" r:id="rId3"/>
    <p:sldId id="281" r:id="rId4"/>
    <p:sldId id="259" r:id="rId5"/>
    <p:sldId id="294" r:id="rId6"/>
    <p:sldId id="270" r:id="rId7"/>
    <p:sldId id="307" r:id="rId8"/>
    <p:sldId id="304" r:id="rId9"/>
    <p:sldId id="289" r:id="rId10"/>
    <p:sldId id="295" r:id="rId11"/>
    <p:sldId id="310" r:id="rId12"/>
    <p:sldId id="312" r:id="rId13"/>
    <p:sldId id="313" r:id="rId14"/>
    <p:sldId id="314" r:id="rId15"/>
    <p:sldId id="315" r:id="rId16"/>
    <p:sldId id="316" r:id="rId17"/>
    <p:sldId id="317" r:id="rId18"/>
    <p:sldId id="318" r:id="rId19"/>
    <p:sldId id="319" r:id="rId20"/>
    <p:sldId id="320" r:id="rId21"/>
    <p:sldId id="321" r:id="rId22"/>
    <p:sldId id="322" r:id="rId23"/>
    <p:sldId id="323" r:id="rId24"/>
    <p:sldId id="324" r:id="rId25"/>
    <p:sldId id="325" r:id="rId26"/>
    <p:sldId id="326" r:id="rId27"/>
    <p:sldId id="328" r:id="rId28"/>
    <p:sldId id="327" r:id="rId29"/>
    <p:sldId id="329" r:id="rId30"/>
    <p:sldId id="330" r:id="rId31"/>
    <p:sldId id="331" r:id="rId32"/>
    <p:sldId id="332" r:id="rId33"/>
    <p:sldId id="333" r:id="rId34"/>
    <p:sldId id="334" r:id="rId35"/>
    <p:sldId id="335" r:id="rId36"/>
    <p:sldId id="336" r:id="rId37"/>
    <p:sldId id="341" r:id="rId38"/>
    <p:sldId id="342" r:id="rId39"/>
    <p:sldId id="337" r:id="rId40"/>
    <p:sldId id="340" r:id="rId41"/>
    <p:sldId id="338" r:id="rId42"/>
    <p:sldId id="339" r:id="rId43"/>
    <p:sldId id="343" r:id="rId44"/>
    <p:sldId id="345" r:id="rId45"/>
    <p:sldId id="344" r:id="rId46"/>
    <p:sldId id="346" r:id="rId47"/>
    <p:sldId id="347" r:id="rId48"/>
    <p:sldId id="348" r:id="rId49"/>
    <p:sldId id="350" r:id="rId50"/>
    <p:sldId id="351" r:id="rId51"/>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rice, Larry R" initials="PLR"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3" d="2"/>
        <a:sy n="3" d="2"/>
      </p:scale>
      <p:origin x="0" y="0"/>
    </p:cViewPr>
  </p:notesTextViewPr>
  <p:sorterViewPr>
    <p:cViewPr>
      <p:scale>
        <a:sx n="50" d="100"/>
        <a:sy n="5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handoutMaster" Target="handoutMasters/handoutMaster1.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5.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4.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6.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E529F11F-86C0-4026-B7DE-C9A849D92278}" type="datetimeFigureOut">
              <a:rPr lang="en-US" smtClean="0"/>
              <a:t>6/6/2016</a:t>
            </a:fld>
            <a:endParaRPr lang="en-US" dirty="0"/>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1C96753C-06F1-44DE-82BE-D5ED1B51D03F}" type="slidenum">
              <a:rPr lang="en-US" smtClean="0"/>
              <a:t>‹#›</a:t>
            </a:fld>
            <a:endParaRPr lang="en-US" dirty="0"/>
          </a:p>
        </p:txBody>
      </p:sp>
    </p:spTree>
    <p:extLst>
      <p:ext uri="{BB962C8B-B14F-4D97-AF65-F5344CB8AC3E}">
        <p14:creationId xmlns:p14="http://schemas.microsoft.com/office/powerpoint/2010/main" val="39769088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EF3E669B-8587-4E59-8A21-8A50F87E9799}" type="datetimeFigureOut">
              <a:rPr lang="en-US" smtClean="0"/>
              <a:t>6/6/2016</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1C5D7947-0289-48FA-B516-FAA126F0C558}" type="slidenum">
              <a:rPr lang="en-US" smtClean="0"/>
              <a:t>‹#›</a:t>
            </a:fld>
            <a:endParaRPr lang="en-US" dirty="0"/>
          </a:p>
        </p:txBody>
      </p:sp>
    </p:spTree>
    <p:extLst>
      <p:ext uri="{BB962C8B-B14F-4D97-AF65-F5344CB8AC3E}">
        <p14:creationId xmlns:p14="http://schemas.microsoft.com/office/powerpoint/2010/main" val="4562835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1</a:t>
            </a:fld>
            <a:endParaRPr lang="en-US" dirty="0"/>
          </a:p>
        </p:txBody>
      </p:sp>
    </p:spTree>
    <p:extLst>
      <p:ext uri="{BB962C8B-B14F-4D97-AF65-F5344CB8AC3E}">
        <p14:creationId xmlns:p14="http://schemas.microsoft.com/office/powerpoint/2010/main" val="40249143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10</a:t>
            </a:fld>
            <a:endParaRPr lang="en-US" dirty="0"/>
          </a:p>
        </p:txBody>
      </p:sp>
    </p:spTree>
    <p:extLst>
      <p:ext uri="{BB962C8B-B14F-4D97-AF65-F5344CB8AC3E}">
        <p14:creationId xmlns:p14="http://schemas.microsoft.com/office/powerpoint/2010/main" val="32360190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11</a:t>
            </a:fld>
            <a:endParaRPr lang="en-US" dirty="0"/>
          </a:p>
        </p:txBody>
      </p:sp>
    </p:spTree>
    <p:extLst>
      <p:ext uri="{BB962C8B-B14F-4D97-AF65-F5344CB8AC3E}">
        <p14:creationId xmlns:p14="http://schemas.microsoft.com/office/powerpoint/2010/main" val="8945628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12</a:t>
            </a:fld>
            <a:endParaRPr lang="en-US" dirty="0"/>
          </a:p>
        </p:txBody>
      </p:sp>
    </p:spTree>
    <p:extLst>
      <p:ext uri="{BB962C8B-B14F-4D97-AF65-F5344CB8AC3E}">
        <p14:creationId xmlns:p14="http://schemas.microsoft.com/office/powerpoint/2010/main" val="355740544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Yet these models often</a:t>
            </a:r>
            <a:r>
              <a:rPr lang="en-US" baseline="0" dirty="0" smtClean="0"/>
              <a:t> are necessary to fully answer our research questions*</a:t>
            </a:r>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13</a:t>
            </a:fld>
            <a:endParaRPr lang="en-US" dirty="0"/>
          </a:p>
        </p:txBody>
      </p:sp>
    </p:spTree>
    <p:extLst>
      <p:ext uri="{BB962C8B-B14F-4D97-AF65-F5344CB8AC3E}">
        <p14:creationId xmlns:p14="http://schemas.microsoft.com/office/powerpoint/2010/main" val="188611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Yet these models often</a:t>
            </a:r>
            <a:r>
              <a:rPr lang="en-US" baseline="0" dirty="0" smtClean="0"/>
              <a:t> are necessary to fully answer our research questions*</a:t>
            </a:r>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14</a:t>
            </a:fld>
            <a:endParaRPr lang="en-US" dirty="0"/>
          </a:p>
        </p:txBody>
      </p:sp>
    </p:spTree>
    <p:extLst>
      <p:ext uri="{BB962C8B-B14F-4D97-AF65-F5344CB8AC3E}">
        <p14:creationId xmlns:p14="http://schemas.microsoft.com/office/powerpoint/2010/main" val="20024886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Yet these models often</a:t>
            </a:r>
            <a:r>
              <a:rPr lang="en-US" baseline="0" dirty="0" smtClean="0"/>
              <a:t> are necessary to fully answer our research questions*</a:t>
            </a:r>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15</a:t>
            </a:fld>
            <a:endParaRPr lang="en-US" dirty="0"/>
          </a:p>
        </p:txBody>
      </p:sp>
    </p:spTree>
    <p:extLst>
      <p:ext uri="{BB962C8B-B14F-4D97-AF65-F5344CB8AC3E}">
        <p14:creationId xmlns:p14="http://schemas.microsoft.com/office/powerpoint/2010/main" val="297756979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16</a:t>
            </a:fld>
            <a:endParaRPr lang="en-US" dirty="0"/>
          </a:p>
        </p:txBody>
      </p:sp>
    </p:spTree>
    <p:extLst>
      <p:ext uri="{BB962C8B-B14F-4D97-AF65-F5344CB8AC3E}">
        <p14:creationId xmlns:p14="http://schemas.microsoft.com/office/powerpoint/2010/main" val="24978565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17</a:t>
            </a:fld>
            <a:endParaRPr lang="en-US" dirty="0"/>
          </a:p>
        </p:txBody>
      </p:sp>
    </p:spTree>
    <p:extLst>
      <p:ext uri="{BB962C8B-B14F-4D97-AF65-F5344CB8AC3E}">
        <p14:creationId xmlns:p14="http://schemas.microsoft.com/office/powerpoint/2010/main" val="352459746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18</a:t>
            </a:fld>
            <a:endParaRPr lang="en-US" dirty="0"/>
          </a:p>
        </p:txBody>
      </p:sp>
    </p:spTree>
    <p:extLst>
      <p:ext uri="{BB962C8B-B14F-4D97-AF65-F5344CB8AC3E}">
        <p14:creationId xmlns:p14="http://schemas.microsoft.com/office/powerpoint/2010/main" val="232869276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19</a:t>
            </a:fld>
            <a:endParaRPr lang="en-US" dirty="0"/>
          </a:p>
        </p:txBody>
      </p:sp>
    </p:spTree>
    <p:extLst>
      <p:ext uri="{BB962C8B-B14F-4D97-AF65-F5344CB8AC3E}">
        <p14:creationId xmlns:p14="http://schemas.microsoft.com/office/powerpoint/2010/main" val="30225505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2</a:t>
            </a:fld>
            <a:endParaRPr lang="en-US" dirty="0"/>
          </a:p>
        </p:txBody>
      </p:sp>
    </p:spTree>
    <p:extLst>
      <p:ext uri="{BB962C8B-B14F-4D97-AF65-F5344CB8AC3E}">
        <p14:creationId xmlns:p14="http://schemas.microsoft.com/office/powerpoint/2010/main" val="40030815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20</a:t>
            </a:fld>
            <a:endParaRPr lang="en-US" dirty="0"/>
          </a:p>
        </p:txBody>
      </p:sp>
    </p:spTree>
    <p:extLst>
      <p:ext uri="{BB962C8B-B14F-4D97-AF65-F5344CB8AC3E}">
        <p14:creationId xmlns:p14="http://schemas.microsoft.com/office/powerpoint/2010/main" val="215480829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21</a:t>
            </a:fld>
            <a:endParaRPr lang="en-US" dirty="0"/>
          </a:p>
        </p:txBody>
      </p:sp>
    </p:spTree>
    <p:extLst>
      <p:ext uri="{BB962C8B-B14F-4D97-AF65-F5344CB8AC3E}">
        <p14:creationId xmlns:p14="http://schemas.microsoft.com/office/powerpoint/2010/main" val="188541116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22</a:t>
            </a:fld>
            <a:endParaRPr lang="en-US" dirty="0"/>
          </a:p>
        </p:txBody>
      </p:sp>
    </p:spTree>
    <p:extLst>
      <p:ext uri="{BB962C8B-B14F-4D97-AF65-F5344CB8AC3E}">
        <p14:creationId xmlns:p14="http://schemas.microsoft.com/office/powerpoint/2010/main" val="12622586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3</a:t>
            </a:fld>
            <a:endParaRPr lang="en-US" dirty="0"/>
          </a:p>
        </p:txBody>
      </p:sp>
    </p:spTree>
    <p:extLst>
      <p:ext uri="{BB962C8B-B14F-4D97-AF65-F5344CB8AC3E}">
        <p14:creationId xmlns:p14="http://schemas.microsoft.com/office/powerpoint/2010/main" val="11817653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4</a:t>
            </a:fld>
            <a:endParaRPr lang="en-US" dirty="0"/>
          </a:p>
        </p:txBody>
      </p:sp>
    </p:spTree>
    <p:extLst>
      <p:ext uri="{BB962C8B-B14F-4D97-AF65-F5344CB8AC3E}">
        <p14:creationId xmlns:p14="http://schemas.microsoft.com/office/powerpoint/2010/main" val="9584114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5</a:t>
            </a:fld>
            <a:endParaRPr lang="en-US" dirty="0"/>
          </a:p>
        </p:txBody>
      </p:sp>
    </p:spTree>
    <p:extLst>
      <p:ext uri="{BB962C8B-B14F-4D97-AF65-F5344CB8AC3E}">
        <p14:creationId xmlns:p14="http://schemas.microsoft.com/office/powerpoint/2010/main" val="6786376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6</a:t>
            </a:fld>
            <a:endParaRPr lang="en-US" dirty="0"/>
          </a:p>
        </p:txBody>
      </p:sp>
    </p:spTree>
    <p:extLst>
      <p:ext uri="{BB962C8B-B14F-4D97-AF65-F5344CB8AC3E}">
        <p14:creationId xmlns:p14="http://schemas.microsoft.com/office/powerpoint/2010/main" val="18643609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7</a:t>
            </a:fld>
            <a:endParaRPr lang="en-US" dirty="0"/>
          </a:p>
        </p:txBody>
      </p:sp>
    </p:spTree>
    <p:extLst>
      <p:ext uri="{BB962C8B-B14F-4D97-AF65-F5344CB8AC3E}">
        <p14:creationId xmlns:p14="http://schemas.microsoft.com/office/powerpoint/2010/main" val="23711636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Yet these models often</a:t>
            </a:r>
            <a:r>
              <a:rPr lang="en-US" baseline="0" dirty="0" smtClean="0"/>
              <a:t> are necessary to fully answer our research questions*</a:t>
            </a:r>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8</a:t>
            </a:fld>
            <a:endParaRPr lang="en-US" dirty="0"/>
          </a:p>
        </p:txBody>
      </p:sp>
    </p:spTree>
    <p:extLst>
      <p:ext uri="{BB962C8B-B14F-4D97-AF65-F5344CB8AC3E}">
        <p14:creationId xmlns:p14="http://schemas.microsoft.com/office/powerpoint/2010/main" val="4061293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9</a:t>
            </a:fld>
            <a:endParaRPr lang="en-US" dirty="0"/>
          </a:p>
        </p:txBody>
      </p:sp>
    </p:spTree>
    <p:extLst>
      <p:ext uri="{BB962C8B-B14F-4D97-AF65-F5344CB8AC3E}">
        <p14:creationId xmlns:p14="http://schemas.microsoft.com/office/powerpoint/2010/main" val="30904368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529712E-21F0-4250-8057-4E62F0C853B8}" type="datetimeFigureOut">
              <a:rPr lang="en-US" smtClean="0"/>
              <a:t>6/6/2016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E95111-C7E2-45CA-84CD-9846867D3F79}" type="slidenum">
              <a:rPr lang="en-US" smtClean="0"/>
              <a:t>‹#›</a:t>
            </a:fld>
            <a:endParaRPr lang="en-US" dirty="0"/>
          </a:p>
        </p:txBody>
      </p:sp>
    </p:spTree>
    <p:extLst>
      <p:ext uri="{BB962C8B-B14F-4D97-AF65-F5344CB8AC3E}">
        <p14:creationId xmlns:p14="http://schemas.microsoft.com/office/powerpoint/2010/main" val="39887870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529712E-21F0-4250-8057-4E62F0C853B8}" type="datetimeFigureOut">
              <a:rPr lang="en-US" smtClean="0"/>
              <a:t>6/6/2016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E95111-C7E2-45CA-84CD-9846867D3F79}" type="slidenum">
              <a:rPr lang="en-US" smtClean="0"/>
              <a:t>‹#›</a:t>
            </a:fld>
            <a:endParaRPr lang="en-US" dirty="0"/>
          </a:p>
        </p:txBody>
      </p:sp>
    </p:spTree>
    <p:extLst>
      <p:ext uri="{BB962C8B-B14F-4D97-AF65-F5344CB8AC3E}">
        <p14:creationId xmlns:p14="http://schemas.microsoft.com/office/powerpoint/2010/main" val="7507948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529712E-21F0-4250-8057-4E62F0C853B8}" type="datetimeFigureOut">
              <a:rPr lang="en-US" smtClean="0"/>
              <a:t>6/6/2016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E95111-C7E2-45CA-84CD-9846867D3F79}" type="slidenum">
              <a:rPr lang="en-US" smtClean="0"/>
              <a:t>‹#›</a:t>
            </a:fld>
            <a:endParaRPr lang="en-US" dirty="0"/>
          </a:p>
        </p:txBody>
      </p:sp>
    </p:spTree>
    <p:extLst>
      <p:ext uri="{BB962C8B-B14F-4D97-AF65-F5344CB8AC3E}">
        <p14:creationId xmlns:p14="http://schemas.microsoft.com/office/powerpoint/2010/main" val="30716397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529712E-21F0-4250-8057-4E62F0C853B8}" type="datetimeFigureOut">
              <a:rPr lang="en-US" smtClean="0"/>
              <a:t>6/6/2016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E95111-C7E2-45CA-84CD-9846867D3F79}" type="slidenum">
              <a:rPr lang="en-US" smtClean="0"/>
              <a:t>‹#›</a:t>
            </a:fld>
            <a:endParaRPr lang="en-US" dirty="0"/>
          </a:p>
        </p:txBody>
      </p:sp>
    </p:spTree>
    <p:extLst>
      <p:ext uri="{BB962C8B-B14F-4D97-AF65-F5344CB8AC3E}">
        <p14:creationId xmlns:p14="http://schemas.microsoft.com/office/powerpoint/2010/main" val="29598192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29712E-21F0-4250-8057-4E62F0C853B8}" type="datetimeFigureOut">
              <a:rPr lang="en-US" smtClean="0"/>
              <a:t>6/6/2016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E95111-C7E2-45CA-84CD-9846867D3F79}" type="slidenum">
              <a:rPr lang="en-US" smtClean="0"/>
              <a:t>‹#›</a:t>
            </a:fld>
            <a:endParaRPr lang="en-US" dirty="0"/>
          </a:p>
        </p:txBody>
      </p:sp>
    </p:spTree>
    <p:extLst>
      <p:ext uri="{BB962C8B-B14F-4D97-AF65-F5344CB8AC3E}">
        <p14:creationId xmlns:p14="http://schemas.microsoft.com/office/powerpoint/2010/main" val="41323936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529712E-21F0-4250-8057-4E62F0C853B8}" type="datetimeFigureOut">
              <a:rPr lang="en-US" smtClean="0"/>
              <a:t>6/6/2016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E95111-C7E2-45CA-84CD-9846867D3F79}" type="slidenum">
              <a:rPr lang="en-US" smtClean="0"/>
              <a:t>‹#›</a:t>
            </a:fld>
            <a:endParaRPr lang="en-US" dirty="0"/>
          </a:p>
        </p:txBody>
      </p:sp>
    </p:spTree>
    <p:extLst>
      <p:ext uri="{BB962C8B-B14F-4D97-AF65-F5344CB8AC3E}">
        <p14:creationId xmlns:p14="http://schemas.microsoft.com/office/powerpoint/2010/main" val="4991921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529712E-21F0-4250-8057-4E62F0C853B8}" type="datetimeFigureOut">
              <a:rPr lang="en-US" smtClean="0"/>
              <a:t>6/6/2016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AE95111-C7E2-45CA-84CD-9846867D3F79}" type="slidenum">
              <a:rPr lang="en-US" smtClean="0"/>
              <a:t>‹#›</a:t>
            </a:fld>
            <a:endParaRPr lang="en-US" dirty="0"/>
          </a:p>
        </p:txBody>
      </p:sp>
    </p:spTree>
    <p:extLst>
      <p:ext uri="{BB962C8B-B14F-4D97-AF65-F5344CB8AC3E}">
        <p14:creationId xmlns:p14="http://schemas.microsoft.com/office/powerpoint/2010/main" val="23110860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529712E-21F0-4250-8057-4E62F0C853B8}" type="datetimeFigureOut">
              <a:rPr lang="en-US" smtClean="0"/>
              <a:t>6/6/2016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AE95111-C7E2-45CA-84CD-9846867D3F79}" type="slidenum">
              <a:rPr lang="en-US" smtClean="0"/>
              <a:t>‹#›</a:t>
            </a:fld>
            <a:endParaRPr lang="en-US" dirty="0"/>
          </a:p>
        </p:txBody>
      </p:sp>
    </p:spTree>
    <p:extLst>
      <p:ext uri="{BB962C8B-B14F-4D97-AF65-F5344CB8AC3E}">
        <p14:creationId xmlns:p14="http://schemas.microsoft.com/office/powerpoint/2010/main" val="22148289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529712E-21F0-4250-8057-4E62F0C853B8}" type="datetimeFigureOut">
              <a:rPr lang="en-US" smtClean="0"/>
              <a:t>6/6/2016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AE95111-C7E2-45CA-84CD-9846867D3F79}" type="slidenum">
              <a:rPr lang="en-US" smtClean="0"/>
              <a:t>‹#›</a:t>
            </a:fld>
            <a:endParaRPr lang="en-US" dirty="0"/>
          </a:p>
        </p:txBody>
      </p:sp>
    </p:spTree>
    <p:extLst>
      <p:ext uri="{BB962C8B-B14F-4D97-AF65-F5344CB8AC3E}">
        <p14:creationId xmlns:p14="http://schemas.microsoft.com/office/powerpoint/2010/main" val="28457378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529712E-21F0-4250-8057-4E62F0C853B8}" type="datetimeFigureOut">
              <a:rPr lang="en-US" smtClean="0"/>
              <a:t>6/6/2016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E95111-C7E2-45CA-84CD-9846867D3F79}" type="slidenum">
              <a:rPr lang="en-US" smtClean="0"/>
              <a:t>‹#›</a:t>
            </a:fld>
            <a:endParaRPr lang="en-US" dirty="0"/>
          </a:p>
        </p:txBody>
      </p:sp>
    </p:spTree>
    <p:extLst>
      <p:ext uri="{BB962C8B-B14F-4D97-AF65-F5344CB8AC3E}">
        <p14:creationId xmlns:p14="http://schemas.microsoft.com/office/powerpoint/2010/main" val="16519400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529712E-21F0-4250-8057-4E62F0C853B8}" type="datetimeFigureOut">
              <a:rPr lang="en-US" smtClean="0"/>
              <a:t>6/6/2016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E95111-C7E2-45CA-84CD-9846867D3F79}" type="slidenum">
              <a:rPr lang="en-US" smtClean="0"/>
              <a:t>‹#›</a:t>
            </a:fld>
            <a:endParaRPr lang="en-US" dirty="0"/>
          </a:p>
        </p:txBody>
      </p:sp>
    </p:spTree>
    <p:extLst>
      <p:ext uri="{BB962C8B-B14F-4D97-AF65-F5344CB8AC3E}">
        <p14:creationId xmlns:p14="http://schemas.microsoft.com/office/powerpoint/2010/main" val="19131582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tx1"/>
            </a:gs>
            <a:gs pos="12000">
              <a:schemeClr val="accent1">
                <a:shade val="67500"/>
                <a:satMod val="115000"/>
              </a:schemeClr>
            </a:gs>
            <a:gs pos="100000">
              <a:schemeClr val="accent1">
                <a:shade val="100000"/>
                <a:satMod val="115000"/>
              </a:schemeClr>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529712E-21F0-4250-8057-4E62F0C853B8}" type="datetimeFigureOut">
              <a:rPr lang="en-US" smtClean="0"/>
              <a:t>6/6/2016</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E95111-C7E2-45CA-84CD-9846867D3F79}" type="slidenum">
              <a:rPr lang="en-US" smtClean="0"/>
              <a:t>‹#›</a:t>
            </a:fld>
            <a:endParaRPr lang="en-US" dirty="0"/>
          </a:p>
        </p:txBody>
      </p:sp>
    </p:spTree>
    <p:extLst>
      <p:ext uri="{BB962C8B-B14F-4D97-AF65-F5344CB8AC3E}">
        <p14:creationId xmlns:p14="http://schemas.microsoft.com/office/powerpoint/2010/main" val="31804810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8.emf"/><Relationship Id="rId4" Type="http://schemas.openxmlformats.org/officeDocument/2006/relationships/image" Target="../media/image7.png"/></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11.emf"/><Relationship Id="rId4" Type="http://schemas.openxmlformats.org/officeDocument/2006/relationships/image" Target="../media/image10.emf"/></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3.emf"/><Relationship Id="rId5" Type="http://schemas.openxmlformats.org/officeDocument/2006/relationships/image" Target="../media/image12.emf"/><Relationship Id="rId4" Type="http://schemas.openxmlformats.org/officeDocument/2006/relationships/package" Target="../embeddings/Microsoft_Word_Document1.docx"/></Relationships>
</file>

<file path=ppt/slides/_rels/slide2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15.emf"/><Relationship Id="rId4" Type="http://schemas.openxmlformats.org/officeDocument/2006/relationships/package" Target="../embeddings/Microsoft_Word_Document2.docx"/></Relationships>
</file>

<file path=ppt/slides/_rels/slide26.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image" Target="../media/image25.png"/><Relationship Id="rId1" Type="http://schemas.openxmlformats.org/officeDocument/2006/relationships/slideLayout" Target="../slideLayouts/slideLayout2.xml"/><Relationship Id="rId4" Type="http://schemas.openxmlformats.org/officeDocument/2006/relationships/image" Target="../media/image27.emf"/></Relationships>
</file>

<file path=ppt/slides/_rels/slide3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 Id="rId4" Type="http://schemas.openxmlformats.org/officeDocument/2006/relationships/image" Target="../media/image30.emf"/></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image" Target="../media/image34.emf"/><Relationship Id="rId4" Type="http://schemas.openxmlformats.org/officeDocument/2006/relationships/package" Target="../embeddings/Microsoft_Word_Document3.docx"/></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37.png"/><Relationship Id="rId7" Type="http://schemas.openxmlformats.org/officeDocument/2006/relationships/image" Target="../media/image38.png"/><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36.emf"/><Relationship Id="rId5" Type="http://schemas.openxmlformats.org/officeDocument/2006/relationships/package" Target="../embeddings/Microsoft_Word_Document4.docx"/><Relationship Id="rId4" Type="http://schemas.openxmlformats.org/officeDocument/2006/relationships/oleObject" Target="../embeddings/oleObject4.bin"/></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41.emf"/><Relationship Id="rId2" Type="http://schemas.openxmlformats.org/officeDocument/2006/relationships/image" Target="../media/image40.png"/><Relationship Id="rId1" Type="http://schemas.openxmlformats.org/officeDocument/2006/relationships/slideLayout" Target="../slideLayouts/slideLayout2.xml"/><Relationship Id="rId5" Type="http://schemas.openxmlformats.org/officeDocument/2006/relationships/image" Target="../media/image43.emf"/><Relationship Id="rId4" Type="http://schemas.openxmlformats.org/officeDocument/2006/relationships/image" Target="../media/image42.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2438400"/>
            <a:ext cx="7772400" cy="1470025"/>
          </a:xfrm>
        </p:spPr>
        <p:txBody>
          <a:bodyPr>
            <a:noAutofit/>
          </a:bodyPr>
          <a:lstStyle/>
          <a:p>
            <a:r>
              <a:rPr lang="en-US" sz="3400" dirty="0" smtClean="0">
                <a:solidFill>
                  <a:schemeClr val="bg2">
                    <a:lumMod val="10000"/>
                  </a:schemeClr>
                </a:solidFill>
                <a:cs typeface="Arial" panose="020B0604020202020204" pitchFamily="34" charset="0"/>
              </a:rPr>
              <a:t>Measurement &amp; Statistical Concepts</a:t>
            </a:r>
            <a:endParaRPr lang="en-US" sz="3400" dirty="0">
              <a:solidFill>
                <a:schemeClr val="bg2">
                  <a:lumMod val="10000"/>
                </a:schemeClr>
              </a:solidFill>
              <a:cs typeface="Arial" panose="020B0604020202020204" pitchFamily="34" charset="0"/>
            </a:endParaRPr>
          </a:p>
        </p:txBody>
      </p:sp>
      <p:sp>
        <p:nvSpPr>
          <p:cNvPr id="3" name="Subtitle 2"/>
          <p:cNvSpPr>
            <a:spLocks noGrp="1"/>
          </p:cNvSpPr>
          <p:nvPr>
            <p:ph type="subTitle" idx="1"/>
          </p:nvPr>
        </p:nvSpPr>
        <p:spPr>
          <a:xfrm>
            <a:off x="1447800" y="4191000"/>
            <a:ext cx="6400800" cy="1764224"/>
          </a:xfrm>
        </p:spPr>
        <p:txBody>
          <a:bodyPr>
            <a:noAutofit/>
          </a:bodyPr>
          <a:lstStyle/>
          <a:p>
            <a:r>
              <a:rPr lang="en-US" sz="2400" dirty="0" smtClean="0">
                <a:solidFill>
                  <a:schemeClr val="bg2">
                    <a:lumMod val="10000"/>
                  </a:schemeClr>
                </a:solidFill>
                <a:latin typeface="+mj-lt"/>
                <a:cs typeface="Arial" panose="020B0604020202020204" pitchFamily="34" charset="0"/>
              </a:rPr>
              <a:t>Larry R. Price, Ph.D.</a:t>
            </a:r>
          </a:p>
          <a:p>
            <a:r>
              <a:rPr lang="en-US" sz="1600" dirty="0">
                <a:solidFill>
                  <a:schemeClr val="bg2">
                    <a:lumMod val="10000"/>
                  </a:schemeClr>
                </a:solidFill>
                <a:cs typeface="Arial" panose="020B0604020202020204" pitchFamily="34" charset="0"/>
              </a:rPr>
              <a:t>© </a:t>
            </a:r>
            <a:r>
              <a:rPr lang="en-US" sz="1600" i="1" dirty="0" smtClean="0">
                <a:solidFill>
                  <a:schemeClr val="bg2">
                    <a:lumMod val="10000"/>
                  </a:schemeClr>
                </a:solidFill>
                <a:latin typeface="+mj-lt"/>
                <a:cs typeface="Arial" panose="020B0604020202020204" pitchFamily="34" charset="0"/>
              </a:rPr>
              <a:t>Psychometric Methods: Theory into Practice</a:t>
            </a:r>
            <a:r>
              <a:rPr lang="en-US" sz="1600" dirty="0" smtClean="0">
                <a:solidFill>
                  <a:schemeClr val="bg2">
                    <a:lumMod val="10000"/>
                  </a:schemeClr>
                </a:solidFill>
                <a:latin typeface="+mj-lt"/>
                <a:cs typeface="Arial" panose="020B0604020202020204" pitchFamily="34" charset="0"/>
              </a:rPr>
              <a:t>, 2015</a:t>
            </a:r>
          </a:p>
          <a:p>
            <a:r>
              <a:rPr lang="en-US" sz="1600" dirty="0" smtClean="0">
                <a:solidFill>
                  <a:schemeClr val="bg2">
                    <a:lumMod val="10000"/>
                  </a:schemeClr>
                </a:solidFill>
                <a:latin typeface="+mj-lt"/>
                <a:cs typeface="Arial" panose="020B0604020202020204" pitchFamily="34" charset="0"/>
              </a:rPr>
              <a:t>Guilford Publications, Inc.</a:t>
            </a:r>
            <a:endParaRPr lang="en-US" sz="1600" dirty="0">
              <a:solidFill>
                <a:schemeClr val="bg2">
                  <a:lumMod val="10000"/>
                </a:schemeClr>
              </a:solidFill>
              <a:latin typeface="+mj-lt"/>
              <a:cs typeface="Arial" panose="020B0604020202020204" pitchFamily="34" charset="0"/>
            </a:endParaRPr>
          </a:p>
        </p:txBody>
      </p:sp>
    </p:spTree>
    <p:extLst>
      <p:ext uri="{BB962C8B-B14F-4D97-AF65-F5344CB8AC3E}">
        <p14:creationId xmlns:p14="http://schemas.microsoft.com/office/powerpoint/2010/main" val="14275061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chemeClr val="bg2">
                    <a:lumMod val="10000"/>
                  </a:schemeClr>
                </a:solidFill>
              </a:rPr>
              <a:t>Units of Measurement</a:t>
            </a:r>
            <a:endParaRPr lang="en-US" dirty="0">
              <a:solidFill>
                <a:schemeClr val="bg2">
                  <a:lumMod val="10000"/>
                </a:schemeClr>
              </a:solidFill>
            </a:endParaRPr>
          </a:p>
        </p:txBody>
      </p:sp>
      <p:sp>
        <p:nvSpPr>
          <p:cNvPr id="5" name="Content Placeholder 4"/>
          <p:cNvSpPr>
            <a:spLocks noGrp="1"/>
          </p:cNvSpPr>
          <p:nvPr>
            <p:ph idx="1"/>
          </p:nvPr>
        </p:nvSpPr>
        <p:spPr/>
        <p:txBody>
          <a:bodyPr>
            <a:normAutofit/>
          </a:bodyPr>
          <a:lstStyle/>
          <a:p>
            <a:pPr>
              <a:lnSpc>
                <a:spcPct val="90000"/>
              </a:lnSpc>
              <a:spcBef>
                <a:spcPct val="0"/>
              </a:spcBef>
            </a:pPr>
            <a:r>
              <a:rPr lang="en-US" dirty="0">
                <a:solidFill>
                  <a:srgbClr val="000000"/>
                </a:solidFill>
              </a:rPr>
              <a:t>In measuring physical objects (e.g., a wall or table), standard measures such as pounds or centimeters are used. </a:t>
            </a:r>
            <a:endParaRPr lang="en-US" altLang="en-US" dirty="0">
              <a:solidFill>
                <a:srgbClr val="000000"/>
              </a:solidFill>
              <a:latin typeface="+mj-lt"/>
              <a:cs typeface="Arial" panose="020B0604020202020204" pitchFamily="34" charset="0"/>
              <a:sym typeface="Gill Sans" charset="0"/>
            </a:endParaRPr>
          </a:p>
          <a:p>
            <a:pPr>
              <a:lnSpc>
                <a:spcPct val="90000"/>
              </a:lnSpc>
              <a:spcBef>
                <a:spcPct val="0"/>
              </a:spcBef>
            </a:pPr>
            <a:endParaRPr lang="en-US" altLang="en-US" dirty="0">
              <a:solidFill>
                <a:srgbClr val="000000"/>
              </a:solidFill>
              <a:latin typeface="+mj-lt"/>
              <a:cs typeface="Arial" panose="020B0604020202020204" pitchFamily="34" charset="0"/>
              <a:sym typeface="Gill Sans" charset="0"/>
            </a:endParaRPr>
          </a:p>
          <a:p>
            <a:pPr>
              <a:lnSpc>
                <a:spcPct val="90000"/>
              </a:lnSpc>
              <a:spcBef>
                <a:spcPct val="0"/>
              </a:spcBef>
            </a:pPr>
            <a:r>
              <a:rPr lang="en-US" i="1" dirty="0">
                <a:solidFill>
                  <a:srgbClr val="000000"/>
                </a:solidFill>
              </a:rPr>
              <a:t>Standard measures </a:t>
            </a:r>
            <a:r>
              <a:rPr lang="en-US" dirty="0">
                <a:solidFill>
                  <a:srgbClr val="000000"/>
                </a:solidFill>
              </a:rPr>
              <a:t>are useful for three reasons. </a:t>
            </a:r>
            <a:endParaRPr lang="en-US" dirty="0" smtClean="0">
              <a:solidFill>
                <a:srgbClr val="000000"/>
              </a:solidFill>
            </a:endParaRPr>
          </a:p>
          <a:p>
            <a:pPr lvl="1">
              <a:lnSpc>
                <a:spcPct val="90000"/>
              </a:lnSpc>
              <a:spcBef>
                <a:spcPct val="0"/>
              </a:spcBef>
            </a:pPr>
            <a:r>
              <a:rPr lang="en-US" sz="2000" dirty="0" smtClean="0">
                <a:solidFill>
                  <a:srgbClr val="000000"/>
                </a:solidFill>
              </a:rPr>
              <a:t>Units that were originally subjectively assigned evolved into a common standard.</a:t>
            </a:r>
          </a:p>
          <a:p>
            <a:pPr lvl="1">
              <a:lnSpc>
                <a:spcPct val="90000"/>
              </a:lnSpc>
              <a:spcBef>
                <a:spcPct val="0"/>
              </a:spcBef>
            </a:pPr>
            <a:r>
              <a:rPr lang="en-US" sz="2000" dirty="0" smtClean="0">
                <a:solidFill>
                  <a:srgbClr val="000000"/>
                </a:solidFill>
              </a:rPr>
              <a:t>Standard measures are general enough to apply broadly to other objects beyond walls or tables.</a:t>
            </a:r>
          </a:p>
          <a:p>
            <a:pPr lvl="1">
              <a:lnSpc>
                <a:spcPct val="90000"/>
              </a:lnSpc>
              <a:spcBef>
                <a:spcPct val="0"/>
              </a:spcBef>
            </a:pPr>
            <a:r>
              <a:rPr lang="en-US" sz="2000" dirty="0" smtClean="0">
                <a:solidFill>
                  <a:srgbClr val="000000"/>
                </a:solidFill>
              </a:rPr>
              <a:t>Standard measures can be used to different features of objects in the same units.</a:t>
            </a:r>
            <a:endParaRPr lang="en-US" sz="2000" dirty="0">
              <a:solidFill>
                <a:srgbClr val="000000"/>
              </a:solidFill>
            </a:endParaRPr>
          </a:p>
          <a:p>
            <a:pPr marL="400050" lvl="1" indent="0">
              <a:buNone/>
            </a:pPr>
            <a:endParaRPr lang="en-US" dirty="0">
              <a:solidFill>
                <a:srgbClr val="000000"/>
              </a:solidFill>
            </a:endParaRPr>
          </a:p>
          <a:p>
            <a:pPr marL="400050" lvl="1" indent="0">
              <a:buNone/>
            </a:pPr>
            <a:endParaRPr lang="en-US" dirty="0" smtClean="0"/>
          </a:p>
          <a:p>
            <a:pPr marL="514350" lvl="0" indent="-514350">
              <a:buAutoNum type="arabicPeriod"/>
            </a:pPr>
            <a:endParaRPr lang="en-US" dirty="0"/>
          </a:p>
          <a:p>
            <a:pPr marL="0" indent="0">
              <a:buNone/>
            </a:pPr>
            <a:endParaRPr lang="en-US" dirty="0">
              <a:solidFill>
                <a:schemeClr val="bg2">
                  <a:lumMod val="10000"/>
                </a:schemeClr>
              </a:solidFill>
            </a:endParaRPr>
          </a:p>
        </p:txBody>
      </p:sp>
    </p:spTree>
    <p:extLst>
      <p:ext uri="{BB962C8B-B14F-4D97-AF65-F5344CB8AC3E}">
        <p14:creationId xmlns:p14="http://schemas.microsoft.com/office/powerpoint/2010/main" val="7743991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chemeClr val="bg2">
                    <a:lumMod val="10000"/>
                  </a:schemeClr>
                </a:solidFill>
              </a:rPr>
              <a:t>Units of Measurement</a:t>
            </a:r>
            <a:endParaRPr lang="en-US" dirty="0">
              <a:solidFill>
                <a:schemeClr val="bg2">
                  <a:lumMod val="10000"/>
                </a:schemeClr>
              </a:solidFill>
            </a:endParaRPr>
          </a:p>
        </p:txBody>
      </p:sp>
      <p:sp>
        <p:nvSpPr>
          <p:cNvPr id="5" name="Content Placeholder 4"/>
          <p:cNvSpPr>
            <a:spLocks noGrp="1"/>
          </p:cNvSpPr>
          <p:nvPr>
            <p:ph idx="1"/>
          </p:nvPr>
        </p:nvSpPr>
        <p:spPr/>
        <p:txBody>
          <a:bodyPr>
            <a:normAutofit/>
          </a:bodyPr>
          <a:lstStyle/>
          <a:p>
            <a:pPr lvl="1">
              <a:lnSpc>
                <a:spcPct val="90000"/>
              </a:lnSpc>
              <a:spcBef>
                <a:spcPct val="0"/>
              </a:spcBef>
              <a:buFont typeface="Arial" panose="020B0604020202020204" pitchFamily="34" charset="0"/>
              <a:buChar char="•"/>
            </a:pPr>
            <a:r>
              <a:rPr lang="en-US" sz="3200" dirty="0" smtClean="0">
                <a:solidFill>
                  <a:srgbClr val="000000"/>
                </a:solidFill>
              </a:rPr>
              <a:t>Units of measurement in psychological measurement (e.g., IQ scores) are only applicable to point number 1 on the previous slide.</a:t>
            </a:r>
          </a:p>
          <a:p>
            <a:pPr marL="457200" lvl="1" indent="0">
              <a:lnSpc>
                <a:spcPct val="90000"/>
              </a:lnSpc>
              <a:spcBef>
                <a:spcPct val="0"/>
              </a:spcBef>
              <a:buNone/>
            </a:pPr>
            <a:endParaRPr lang="en-US" sz="3200" dirty="0" smtClean="0">
              <a:solidFill>
                <a:srgbClr val="000000"/>
              </a:solidFill>
            </a:endParaRPr>
          </a:p>
          <a:p>
            <a:pPr lvl="1">
              <a:lnSpc>
                <a:spcPct val="90000"/>
              </a:lnSpc>
              <a:spcBef>
                <a:spcPct val="0"/>
              </a:spcBef>
              <a:buFont typeface="Arial" panose="020B0604020202020204" pitchFamily="34" charset="0"/>
              <a:buChar char="•"/>
            </a:pPr>
            <a:r>
              <a:rPr lang="en-US" sz="3200" dirty="0" smtClean="0">
                <a:solidFill>
                  <a:srgbClr val="000000"/>
                </a:solidFill>
              </a:rPr>
              <a:t>For example, units of measurement that </a:t>
            </a:r>
            <a:r>
              <a:rPr lang="en-US" sz="3200" dirty="0">
                <a:solidFill>
                  <a:srgbClr val="000000"/>
                </a:solidFill>
              </a:rPr>
              <a:t>were originally </a:t>
            </a:r>
            <a:r>
              <a:rPr lang="en-US" sz="3200" i="1" dirty="0"/>
              <a:t>subjectively</a:t>
            </a:r>
            <a:r>
              <a:rPr lang="en-US" sz="3200" dirty="0">
                <a:solidFill>
                  <a:srgbClr val="000000"/>
                </a:solidFill>
              </a:rPr>
              <a:t> assigned evolved into a common standard.</a:t>
            </a:r>
          </a:p>
          <a:p>
            <a:pPr>
              <a:lnSpc>
                <a:spcPct val="90000"/>
              </a:lnSpc>
              <a:spcBef>
                <a:spcPct val="0"/>
              </a:spcBef>
            </a:pPr>
            <a:endParaRPr lang="en-US" altLang="en-US" dirty="0">
              <a:solidFill>
                <a:srgbClr val="000000"/>
              </a:solidFill>
              <a:latin typeface="+mj-lt"/>
              <a:cs typeface="Arial" panose="020B0604020202020204" pitchFamily="34" charset="0"/>
              <a:sym typeface="Gill Sans" charset="0"/>
            </a:endParaRPr>
          </a:p>
          <a:p>
            <a:pPr marL="400050" lvl="1" indent="0">
              <a:buNone/>
            </a:pPr>
            <a:endParaRPr lang="en-US" dirty="0">
              <a:solidFill>
                <a:srgbClr val="000000"/>
              </a:solidFill>
            </a:endParaRPr>
          </a:p>
          <a:p>
            <a:pPr marL="400050" lvl="1" indent="0">
              <a:buNone/>
            </a:pPr>
            <a:endParaRPr lang="en-US" dirty="0" smtClean="0"/>
          </a:p>
          <a:p>
            <a:pPr marL="514350" lvl="0" indent="-514350">
              <a:buAutoNum type="arabicPeriod"/>
            </a:pPr>
            <a:endParaRPr lang="en-US" dirty="0"/>
          </a:p>
          <a:p>
            <a:pPr marL="0" indent="0">
              <a:buNone/>
            </a:pPr>
            <a:endParaRPr lang="en-US" dirty="0">
              <a:solidFill>
                <a:schemeClr val="bg2">
                  <a:lumMod val="10000"/>
                </a:schemeClr>
              </a:solidFill>
            </a:endParaRPr>
          </a:p>
        </p:txBody>
      </p:sp>
    </p:spTree>
    <p:extLst>
      <p:ext uri="{BB962C8B-B14F-4D97-AF65-F5344CB8AC3E}">
        <p14:creationId xmlns:p14="http://schemas.microsoft.com/office/powerpoint/2010/main" val="25563582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chemeClr val="bg2">
                    <a:lumMod val="10000"/>
                  </a:schemeClr>
                </a:solidFill>
              </a:rPr>
              <a:t>Units of Measurement</a:t>
            </a:r>
            <a:endParaRPr lang="en-US" dirty="0">
              <a:solidFill>
                <a:schemeClr val="bg2">
                  <a:lumMod val="10000"/>
                </a:schemeClr>
              </a:solidFill>
            </a:endParaRPr>
          </a:p>
        </p:txBody>
      </p:sp>
      <p:sp>
        <p:nvSpPr>
          <p:cNvPr id="5" name="Content Placeholder 4"/>
          <p:cNvSpPr>
            <a:spLocks noGrp="1"/>
          </p:cNvSpPr>
          <p:nvPr>
            <p:ph idx="1"/>
          </p:nvPr>
        </p:nvSpPr>
        <p:spPr/>
        <p:txBody>
          <a:bodyPr>
            <a:normAutofit fontScale="92500" lnSpcReduction="20000"/>
          </a:bodyPr>
          <a:lstStyle/>
          <a:p>
            <a:pPr lvl="1">
              <a:lnSpc>
                <a:spcPct val="90000"/>
              </a:lnSpc>
              <a:spcBef>
                <a:spcPct val="0"/>
              </a:spcBef>
              <a:buFont typeface="Arial" panose="020B0604020202020204" pitchFamily="34" charset="0"/>
              <a:buChar char="•"/>
            </a:pPr>
            <a:r>
              <a:rPr lang="en-US" sz="3000" dirty="0" smtClean="0">
                <a:solidFill>
                  <a:srgbClr val="000000"/>
                </a:solidFill>
              </a:rPr>
              <a:t>One </a:t>
            </a:r>
            <a:r>
              <a:rPr lang="en-US" sz="3000" dirty="0">
                <a:solidFill>
                  <a:srgbClr val="000000"/>
                </a:solidFill>
              </a:rPr>
              <a:t>example of a type of measurement specific to psychological processes that meets the criteria of a standard unit or score is </a:t>
            </a:r>
            <a:r>
              <a:rPr lang="en-US" sz="3000" i="1" dirty="0">
                <a:solidFill>
                  <a:srgbClr val="000000"/>
                </a:solidFill>
              </a:rPr>
              <a:t>reaction time</a:t>
            </a:r>
            <a:r>
              <a:rPr lang="en-US" sz="3000" dirty="0" smtClean="0">
                <a:solidFill>
                  <a:srgbClr val="000000"/>
                </a:solidFill>
              </a:rPr>
              <a:t>.</a:t>
            </a:r>
          </a:p>
          <a:p>
            <a:pPr marL="457200" lvl="1" indent="0">
              <a:lnSpc>
                <a:spcPct val="90000"/>
              </a:lnSpc>
              <a:spcBef>
                <a:spcPct val="0"/>
              </a:spcBef>
              <a:buNone/>
            </a:pPr>
            <a:endParaRPr lang="en-US" sz="3000" dirty="0" smtClean="0">
              <a:solidFill>
                <a:srgbClr val="000000"/>
              </a:solidFill>
            </a:endParaRPr>
          </a:p>
          <a:p>
            <a:pPr lvl="1">
              <a:buFont typeface="Arial" panose="020B0604020202020204" pitchFamily="34" charset="0"/>
              <a:buChar char="•"/>
            </a:pPr>
            <a:r>
              <a:rPr lang="en-US" sz="3000" dirty="0" smtClean="0">
                <a:solidFill>
                  <a:srgbClr val="000000"/>
                </a:solidFill>
              </a:rPr>
              <a:t>For example, </a:t>
            </a:r>
            <a:r>
              <a:rPr lang="en-US" sz="3000" dirty="0">
                <a:solidFill>
                  <a:srgbClr val="000000"/>
                </a:solidFill>
              </a:rPr>
              <a:t>since time is measured in well-established standard units, it can be used to measure more than one type of psychological process manifested by a person’s reaction to a stimulus</a:t>
            </a:r>
            <a:r>
              <a:rPr lang="en-US" sz="3000" dirty="0" smtClean="0">
                <a:solidFill>
                  <a:srgbClr val="000000"/>
                </a:solidFill>
              </a:rPr>
              <a:t>.</a:t>
            </a:r>
          </a:p>
          <a:p>
            <a:pPr marL="457200" lvl="1" indent="0">
              <a:buNone/>
            </a:pPr>
            <a:endParaRPr lang="en-US" sz="3000" dirty="0" smtClean="0">
              <a:solidFill>
                <a:srgbClr val="000000"/>
              </a:solidFill>
            </a:endParaRPr>
          </a:p>
          <a:p>
            <a:pPr lvl="1">
              <a:buFont typeface="Arial" panose="020B0604020202020204" pitchFamily="34" charset="0"/>
              <a:buChar char="•"/>
            </a:pPr>
            <a:r>
              <a:rPr lang="en-US" sz="3000" dirty="0" smtClean="0">
                <a:solidFill>
                  <a:srgbClr val="000000"/>
                </a:solidFill>
              </a:rPr>
              <a:t>Next, we turn to the ordinal level of measurement.</a:t>
            </a:r>
            <a:endParaRPr lang="en-US" sz="3000" dirty="0">
              <a:solidFill>
                <a:srgbClr val="000000"/>
              </a:solidFill>
            </a:endParaRPr>
          </a:p>
          <a:p>
            <a:pPr marL="0" indent="0">
              <a:lnSpc>
                <a:spcPct val="90000"/>
              </a:lnSpc>
              <a:spcBef>
                <a:spcPct val="0"/>
              </a:spcBef>
              <a:buNone/>
            </a:pPr>
            <a:endParaRPr lang="en-US" altLang="en-US" dirty="0">
              <a:solidFill>
                <a:srgbClr val="000000"/>
              </a:solidFill>
              <a:latin typeface="+mj-lt"/>
              <a:cs typeface="Arial" panose="020B0604020202020204" pitchFamily="34" charset="0"/>
              <a:sym typeface="Gill Sans" charset="0"/>
            </a:endParaRPr>
          </a:p>
          <a:p>
            <a:pPr marL="400050" lvl="1" indent="0">
              <a:buNone/>
            </a:pPr>
            <a:endParaRPr lang="en-US" dirty="0">
              <a:solidFill>
                <a:srgbClr val="000000"/>
              </a:solidFill>
            </a:endParaRPr>
          </a:p>
          <a:p>
            <a:pPr marL="400050" lvl="1" indent="0">
              <a:buNone/>
            </a:pPr>
            <a:endParaRPr lang="en-US" dirty="0" smtClean="0"/>
          </a:p>
          <a:p>
            <a:pPr marL="514350" lvl="0" indent="-514350">
              <a:buAutoNum type="arabicPeriod"/>
            </a:pPr>
            <a:endParaRPr lang="en-US" dirty="0"/>
          </a:p>
          <a:p>
            <a:pPr marL="0" indent="0">
              <a:buNone/>
            </a:pPr>
            <a:endParaRPr lang="en-US" dirty="0">
              <a:solidFill>
                <a:schemeClr val="bg2">
                  <a:lumMod val="10000"/>
                </a:schemeClr>
              </a:solidFill>
            </a:endParaRPr>
          </a:p>
        </p:txBody>
      </p:sp>
    </p:spTree>
    <p:extLst>
      <p:ext uri="{BB962C8B-B14F-4D97-AF65-F5344CB8AC3E}">
        <p14:creationId xmlns:p14="http://schemas.microsoft.com/office/powerpoint/2010/main" val="25175776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sz="4900" dirty="0" smtClean="0">
                <a:solidFill>
                  <a:schemeClr val="bg2">
                    <a:lumMod val="10000"/>
                  </a:schemeClr>
                </a:solidFill>
              </a:rPr>
              <a:t>Ordinal Level</a:t>
            </a:r>
            <a:br>
              <a:rPr lang="en-US" sz="4900" dirty="0" smtClean="0">
                <a:solidFill>
                  <a:schemeClr val="bg2">
                    <a:lumMod val="10000"/>
                  </a:schemeClr>
                </a:solidFill>
              </a:rPr>
            </a:br>
            <a:r>
              <a:rPr lang="en-US" sz="3600" dirty="0" smtClean="0">
                <a:solidFill>
                  <a:schemeClr val="bg2">
                    <a:lumMod val="10000"/>
                  </a:schemeClr>
                </a:solidFill>
              </a:rPr>
              <a:t>(Identity + Order)</a:t>
            </a:r>
            <a:endParaRPr lang="en-US" sz="3600" dirty="0">
              <a:solidFill>
                <a:schemeClr val="bg2">
                  <a:lumMod val="10000"/>
                </a:schemeClr>
              </a:solidFill>
            </a:endParaRPr>
          </a:p>
        </p:txBody>
      </p:sp>
      <p:sp>
        <p:nvSpPr>
          <p:cNvPr id="5" name="Content Placeholder 4"/>
          <p:cNvSpPr>
            <a:spLocks noGrp="1"/>
          </p:cNvSpPr>
          <p:nvPr>
            <p:ph idx="1"/>
          </p:nvPr>
        </p:nvSpPr>
        <p:spPr>
          <a:xfrm>
            <a:off x="457200" y="1600201"/>
            <a:ext cx="8229600" cy="3276600"/>
          </a:xfrm>
        </p:spPr>
        <p:txBody>
          <a:bodyPr>
            <a:normAutofit lnSpcReduction="10000"/>
          </a:bodyPr>
          <a:lstStyle/>
          <a:p>
            <a:pPr>
              <a:lnSpc>
                <a:spcPct val="90000"/>
              </a:lnSpc>
              <a:defRPr/>
            </a:pPr>
            <a:r>
              <a:rPr lang="en-US" dirty="0">
                <a:solidFill>
                  <a:srgbClr val="000000"/>
                </a:solidFill>
              </a:rPr>
              <a:t>I</a:t>
            </a:r>
            <a:r>
              <a:rPr lang="en-US" dirty="0" smtClean="0">
                <a:solidFill>
                  <a:srgbClr val="000000"/>
                </a:solidFill>
              </a:rPr>
              <a:t>f </a:t>
            </a:r>
            <a:r>
              <a:rPr lang="en-US" dirty="0">
                <a:solidFill>
                  <a:srgbClr val="000000"/>
                </a:solidFill>
              </a:rPr>
              <a:t>two persons share a common attribute, but one person has </a:t>
            </a:r>
            <a:r>
              <a:rPr lang="en-US" i="1" dirty="0"/>
              <a:t>more</a:t>
            </a:r>
            <a:r>
              <a:rPr lang="en-US" i="1" dirty="0">
                <a:solidFill>
                  <a:srgbClr val="000000"/>
                </a:solidFill>
              </a:rPr>
              <a:t> </a:t>
            </a:r>
            <a:r>
              <a:rPr lang="en-US" i="1" dirty="0" smtClean="0">
                <a:solidFill>
                  <a:srgbClr val="000000"/>
                </a:solidFill>
              </a:rPr>
              <a:t>(&gt; quantity) of </a:t>
            </a:r>
            <a:r>
              <a:rPr lang="en-US" i="1" dirty="0">
                <a:solidFill>
                  <a:srgbClr val="000000"/>
                </a:solidFill>
              </a:rPr>
              <a:t>the attribute </a:t>
            </a:r>
            <a:r>
              <a:rPr lang="en-US" dirty="0">
                <a:solidFill>
                  <a:srgbClr val="000000"/>
                </a:solidFill>
              </a:rPr>
              <a:t>than the other, then the property of </a:t>
            </a:r>
            <a:r>
              <a:rPr lang="en-US" i="1" dirty="0"/>
              <a:t>order</a:t>
            </a:r>
            <a:r>
              <a:rPr lang="en-US" dirty="0">
                <a:solidFill>
                  <a:srgbClr val="000000"/>
                </a:solidFill>
              </a:rPr>
              <a:t> is </a:t>
            </a:r>
            <a:r>
              <a:rPr lang="en-US" dirty="0" smtClean="0">
                <a:solidFill>
                  <a:srgbClr val="000000"/>
                </a:solidFill>
              </a:rPr>
              <a:t>established.</a:t>
            </a:r>
            <a:endParaRPr lang="en-US" dirty="0">
              <a:solidFill>
                <a:srgbClr val="000000"/>
              </a:solidFill>
              <a:latin typeface="+mj-lt"/>
              <a:cs typeface="Arial" pitchFamily="34" charset="0"/>
            </a:endParaRPr>
          </a:p>
          <a:p>
            <a:pPr>
              <a:lnSpc>
                <a:spcPct val="90000"/>
              </a:lnSpc>
              <a:defRPr/>
            </a:pPr>
            <a:r>
              <a:rPr lang="en-US" dirty="0">
                <a:solidFill>
                  <a:srgbClr val="000000"/>
                </a:solidFill>
              </a:rPr>
              <a:t>I</a:t>
            </a:r>
            <a:r>
              <a:rPr lang="en-US" dirty="0" smtClean="0">
                <a:solidFill>
                  <a:srgbClr val="000000"/>
                </a:solidFill>
              </a:rPr>
              <a:t>n </a:t>
            </a:r>
            <a:r>
              <a:rPr lang="en-US" dirty="0">
                <a:solidFill>
                  <a:srgbClr val="000000"/>
                </a:solidFill>
              </a:rPr>
              <a:t>the ordinal level of measurement, the properties of </a:t>
            </a:r>
            <a:r>
              <a:rPr lang="en-US" i="1" dirty="0"/>
              <a:t>identity</a:t>
            </a:r>
            <a:r>
              <a:rPr lang="en-US" dirty="0">
                <a:solidFill>
                  <a:srgbClr val="000000"/>
                </a:solidFill>
              </a:rPr>
              <a:t> and </a:t>
            </a:r>
            <a:r>
              <a:rPr lang="en-US" i="1" dirty="0"/>
              <a:t>quantity</a:t>
            </a:r>
            <a:r>
              <a:rPr lang="en-US" dirty="0">
                <a:solidFill>
                  <a:srgbClr val="000000"/>
                </a:solidFill>
              </a:rPr>
              <a:t> must exist</a:t>
            </a:r>
            <a:r>
              <a:rPr lang="en-US" dirty="0" smtClean="0">
                <a:solidFill>
                  <a:srgbClr val="000000"/>
                </a:solidFill>
              </a:rPr>
              <a:t>.</a:t>
            </a:r>
            <a:endParaRPr lang="en-US" dirty="0">
              <a:solidFill>
                <a:srgbClr val="000000"/>
              </a:solidFill>
            </a:endParaRPr>
          </a:p>
          <a:p>
            <a:pPr>
              <a:lnSpc>
                <a:spcPct val="90000"/>
              </a:lnSpc>
              <a:defRPr/>
            </a:pPr>
            <a:r>
              <a:rPr lang="en-US" dirty="0" smtClean="0">
                <a:solidFill>
                  <a:srgbClr val="000000"/>
                </a:solidFill>
                <a:latin typeface="+mj-lt"/>
                <a:cs typeface="Arial" pitchFamily="34" charset="0"/>
              </a:rPr>
              <a:t>Example survey or scale item: </a:t>
            </a:r>
            <a:endParaRPr lang="en-US" dirty="0">
              <a:solidFill>
                <a:srgbClr val="000000"/>
              </a:solidFill>
              <a:latin typeface="+mj-lt"/>
              <a:cs typeface="Arial" pitchFamily="34" charset="0"/>
            </a:endParaRPr>
          </a:p>
        </p:txBody>
      </p:sp>
      <p:pic>
        <p:nvPicPr>
          <p:cNvPr id="8" name="Picture 7"/>
          <p:cNvPicPr>
            <a:picLocks noChangeAspect="1"/>
          </p:cNvPicPr>
          <p:nvPr/>
        </p:nvPicPr>
        <p:blipFill>
          <a:blip r:embed="rId3"/>
          <a:stretch>
            <a:fillRect/>
          </a:stretch>
        </p:blipFill>
        <p:spPr>
          <a:xfrm>
            <a:off x="2741928" y="4876801"/>
            <a:ext cx="5944872" cy="330789"/>
          </a:xfrm>
          <a:prstGeom prst="rect">
            <a:avLst/>
          </a:prstGeom>
        </p:spPr>
      </p:pic>
      <p:pic>
        <p:nvPicPr>
          <p:cNvPr id="9" name="Picture 8"/>
          <p:cNvPicPr>
            <a:picLocks noChangeAspect="1"/>
          </p:cNvPicPr>
          <p:nvPr/>
        </p:nvPicPr>
        <p:blipFill>
          <a:blip r:embed="rId4"/>
          <a:stretch>
            <a:fillRect/>
          </a:stretch>
        </p:blipFill>
        <p:spPr>
          <a:xfrm>
            <a:off x="1828800" y="5410200"/>
            <a:ext cx="5333333" cy="1104762"/>
          </a:xfrm>
          <a:prstGeom prst="rect">
            <a:avLst/>
          </a:prstGeom>
        </p:spPr>
      </p:pic>
    </p:spTree>
    <p:extLst>
      <p:ext uri="{BB962C8B-B14F-4D97-AF65-F5344CB8AC3E}">
        <p14:creationId xmlns:p14="http://schemas.microsoft.com/office/powerpoint/2010/main" val="34235684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sz="4900" dirty="0" smtClean="0">
                <a:solidFill>
                  <a:schemeClr val="bg2">
                    <a:lumMod val="10000"/>
                  </a:schemeClr>
                </a:solidFill>
              </a:rPr>
              <a:t>Interval Level</a:t>
            </a:r>
            <a:br>
              <a:rPr lang="en-US" sz="4900" dirty="0" smtClean="0">
                <a:solidFill>
                  <a:schemeClr val="bg2">
                    <a:lumMod val="10000"/>
                  </a:schemeClr>
                </a:solidFill>
              </a:rPr>
            </a:br>
            <a:r>
              <a:rPr lang="en-US" sz="3600" dirty="0" smtClean="0">
                <a:solidFill>
                  <a:schemeClr val="bg2">
                    <a:lumMod val="10000"/>
                  </a:schemeClr>
                </a:solidFill>
              </a:rPr>
              <a:t>(Identity + Order + Equal Intervals)</a:t>
            </a:r>
            <a:endParaRPr lang="en-US" sz="3600" dirty="0">
              <a:solidFill>
                <a:schemeClr val="bg2">
                  <a:lumMod val="10000"/>
                </a:schemeClr>
              </a:solidFill>
            </a:endParaRPr>
          </a:p>
        </p:txBody>
      </p:sp>
      <p:sp>
        <p:nvSpPr>
          <p:cNvPr id="5" name="Content Placeholder 4"/>
          <p:cNvSpPr>
            <a:spLocks noGrp="1"/>
          </p:cNvSpPr>
          <p:nvPr>
            <p:ph idx="1"/>
          </p:nvPr>
        </p:nvSpPr>
        <p:spPr>
          <a:xfrm>
            <a:off x="467532" y="1600200"/>
            <a:ext cx="8229600" cy="3276600"/>
          </a:xfrm>
        </p:spPr>
        <p:txBody>
          <a:bodyPr>
            <a:normAutofit/>
          </a:bodyPr>
          <a:lstStyle/>
          <a:p>
            <a:pPr>
              <a:lnSpc>
                <a:spcPct val="90000"/>
              </a:lnSpc>
              <a:defRPr/>
            </a:pPr>
            <a:r>
              <a:rPr lang="en-US" dirty="0">
                <a:solidFill>
                  <a:srgbClr val="000000"/>
                </a:solidFill>
              </a:rPr>
              <a:t>The difference between the ordinal and interval </a:t>
            </a:r>
            <a:r>
              <a:rPr lang="en-US" dirty="0" smtClean="0">
                <a:solidFill>
                  <a:srgbClr val="000000"/>
                </a:solidFill>
              </a:rPr>
              <a:t>levels </a:t>
            </a:r>
            <a:r>
              <a:rPr lang="en-US" dirty="0">
                <a:solidFill>
                  <a:srgbClr val="000000"/>
                </a:solidFill>
              </a:rPr>
              <a:t>of measurement can be visually seen </a:t>
            </a:r>
            <a:r>
              <a:rPr lang="en-US" dirty="0" smtClean="0">
                <a:solidFill>
                  <a:srgbClr val="000000"/>
                </a:solidFill>
              </a:rPr>
              <a:t>below:</a:t>
            </a:r>
            <a:endParaRPr lang="en-US" dirty="0">
              <a:solidFill>
                <a:srgbClr val="000000"/>
              </a:solidFill>
              <a:latin typeface="+mj-lt"/>
              <a:cs typeface="Arial" pitchFamily="34" charset="0"/>
            </a:endParaRPr>
          </a:p>
        </p:txBody>
      </p:sp>
      <p:pic>
        <p:nvPicPr>
          <p:cNvPr id="2" name="Picture 1"/>
          <p:cNvPicPr>
            <a:picLocks noChangeAspect="1"/>
          </p:cNvPicPr>
          <p:nvPr/>
        </p:nvPicPr>
        <p:blipFill>
          <a:blip r:embed="rId3"/>
          <a:stretch>
            <a:fillRect/>
          </a:stretch>
        </p:blipFill>
        <p:spPr>
          <a:xfrm>
            <a:off x="1981200" y="3429000"/>
            <a:ext cx="5944872" cy="330789"/>
          </a:xfrm>
          <a:prstGeom prst="rect">
            <a:avLst/>
          </a:prstGeom>
        </p:spPr>
      </p:pic>
      <p:pic>
        <p:nvPicPr>
          <p:cNvPr id="3" name="Picture 2"/>
          <p:cNvPicPr>
            <a:picLocks noChangeAspect="1"/>
          </p:cNvPicPr>
          <p:nvPr/>
        </p:nvPicPr>
        <p:blipFill>
          <a:blip r:embed="rId4"/>
          <a:stretch>
            <a:fillRect/>
          </a:stretch>
        </p:blipFill>
        <p:spPr>
          <a:xfrm>
            <a:off x="1905000" y="3752990"/>
            <a:ext cx="5923809" cy="2247619"/>
          </a:xfrm>
          <a:prstGeom prst="rect">
            <a:avLst/>
          </a:prstGeom>
        </p:spPr>
      </p:pic>
      <p:pic>
        <p:nvPicPr>
          <p:cNvPr id="6" name="Picture 5"/>
          <p:cNvPicPr>
            <a:picLocks noChangeAspect="1"/>
          </p:cNvPicPr>
          <p:nvPr/>
        </p:nvPicPr>
        <p:blipFill>
          <a:blip r:embed="rId5"/>
          <a:stretch>
            <a:fillRect/>
          </a:stretch>
        </p:blipFill>
        <p:spPr>
          <a:xfrm>
            <a:off x="1676400" y="6204043"/>
            <a:ext cx="5944872" cy="653957"/>
          </a:xfrm>
          <a:prstGeom prst="rect">
            <a:avLst/>
          </a:prstGeom>
        </p:spPr>
      </p:pic>
    </p:spTree>
    <p:extLst>
      <p:ext uri="{BB962C8B-B14F-4D97-AF65-F5344CB8AC3E}">
        <p14:creationId xmlns:p14="http://schemas.microsoft.com/office/powerpoint/2010/main" val="871878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sz="4900" dirty="0" smtClean="0">
                <a:solidFill>
                  <a:schemeClr val="bg2">
                    <a:lumMod val="10000"/>
                  </a:schemeClr>
                </a:solidFill>
              </a:rPr>
              <a:t>Ratio vs. Interval Level</a:t>
            </a:r>
            <a:br>
              <a:rPr lang="en-US" sz="4900" dirty="0" smtClean="0">
                <a:solidFill>
                  <a:schemeClr val="bg2">
                    <a:lumMod val="10000"/>
                  </a:schemeClr>
                </a:solidFill>
              </a:rPr>
            </a:br>
            <a:r>
              <a:rPr lang="en-US" sz="3600" dirty="0" smtClean="0">
                <a:solidFill>
                  <a:schemeClr val="bg2">
                    <a:lumMod val="10000"/>
                  </a:schemeClr>
                </a:solidFill>
              </a:rPr>
              <a:t>(</a:t>
            </a:r>
            <a:r>
              <a:rPr lang="en-US" sz="3100" dirty="0" smtClean="0">
                <a:solidFill>
                  <a:schemeClr val="bg2">
                    <a:lumMod val="10000"/>
                  </a:schemeClr>
                </a:solidFill>
              </a:rPr>
              <a:t>Identity + Order + Equal Intervals + Absolute Zero)</a:t>
            </a:r>
            <a:endParaRPr lang="en-US" sz="3100" dirty="0">
              <a:solidFill>
                <a:schemeClr val="bg2">
                  <a:lumMod val="10000"/>
                </a:schemeClr>
              </a:solidFill>
            </a:endParaRPr>
          </a:p>
        </p:txBody>
      </p:sp>
      <p:sp>
        <p:nvSpPr>
          <p:cNvPr id="5" name="Content Placeholder 4"/>
          <p:cNvSpPr>
            <a:spLocks noGrp="1"/>
          </p:cNvSpPr>
          <p:nvPr>
            <p:ph idx="1"/>
          </p:nvPr>
        </p:nvSpPr>
        <p:spPr>
          <a:xfrm>
            <a:off x="467532" y="1600200"/>
            <a:ext cx="8229600" cy="3276600"/>
          </a:xfrm>
        </p:spPr>
        <p:txBody>
          <a:bodyPr>
            <a:normAutofit/>
          </a:bodyPr>
          <a:lstStyle/>
          <a:p>
            <a:pPr>
              <a:lnSpc>
                <a:spcPct val="90000"/>
              </a:lnSpc>
              <a:defRPr/>
            </a:pPr>
            <a:r>
              <a:rPr lang="en-US" dirty="0"/>
              <a:t>The difference between the </a:t>
            </a:r>
            <a:r>
              <a:rPr lang="en-US" dirty="0" smtClean="0"/>
              <a:t>interval and ratio levels </a:t>
            </a:r>
            <a:r>
              <a:rPr lang="en-US" dirty="0"/>
              <a:t>of measurement can be visually seen </a:t>
            </a:r>
            <a:r>
              <a:rPr lang="en-US" dirty="0" smtClean="0"/>
              <a:t>below:</a:t>
            </a:r>
            <a:endParaRPr lang="en-US" dirty="0">
              <a:solidFill>
                <a:srgbClr val="000000"/>
              </a:solidFill>
              <a:latin typeface="+mj-lt"/>
              <a:cs typeface="Arial" pitchFamily="34" charset="0"/>
            </a:endParaRPr>
          </a:p>
        </p:txBody>
      </p:sp>
      <p:pic>
        <p:nvPicPr>
          <p:cNvPr id="7" name="Picture 6"/>
          <p:cNvPicPr>
            <a:picLocks noChangeAspect="1"/>
          </p:cNvPicPr>
          <p:nvPr/>
        </p:nvPicPr>
        <p:blipFill>
          <a:blip r:embed="rId3"/>
          <a:stretch>
            <a:fillRect/>
          </a:stretch>
        </p:blipFill>
        <p:spPr>
          <a:xfrm>
            <a:off x="1816957" y="3411008"/>
            <a:ext cx="5533333" cy="2190476"/>
          </a:xfrm>
          <a:prstGeom prst="rect">
            <a:avLst/>
          </a:prstGeom>
        </p:spPr>
      </p:pic>
      <p:pic>
        <p:nvPicPr>
          <p:cNvPr id="8" name="Picture 7"/>
          <p:cNvPicPr>
            <a:picLocks noChangeAspect="1"/>
          </p:cNvPicPr>
          <p:nvPr/>
        </p:nvPicPr>
        <p:blipFill>
          <a:blip r:embed="rId4"/>
          <a:stretch>
            <a:fillRect/>
          </a:stretch>
        </p:blipFill>
        <p:spPr>
          <a:xfrm>
            <a:off x="1816957" y="5778990"/>
            <a:ext cx="5944872" cy="903954"/>
          </a:xfrm>
          <a:prstGeom prst="rect">
            <a:avLst/>
          </a:prstGeom>
        </p:spPr>
      </p:pic>
      <p:pic>
        <p:nvPicPr>
          <p:cNvPr id="9" name="Picture 8"/>
          <p:cNvPicPr>
            <a:picLocks noChangeAspect="1"/>
          </p:cNvPicPr>
          <p:nvPr/>
        </p:nvPicPr>
        <p:blipFill>
          <a:blip r:embed="rId5"/>
          <a:stretch>
            <a:fillRect/>
          </a:stretch>
        </p:blipFill>
        <p:spPr>
          <a:xfrm>
            <a:off x="2209800" y="3026546"/>
            <a:ext cx="5944872" cy="478654"/>
          </a:xfrm>
          <a:prstGeom prst="rect">
            <a:avLst/>
          </a:prstGeom>
        </p:spPr>
      </p:pic>
    </p:spTree>
    <p:extLst>
      <p:ext uri="{BB962C8B-B14F-4D97-AF65-F5344CB8AC3E}">
        <p14:creationId xmlns:p14="http://schemas.microsoft.com/office/powerpoint/2010/main" val="25593985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chemeClr val="bg2">
                    <a:lumMod val="10000"/>
                  </a:schemeClr>
                </a:solidFill>
              </a:rPr>
              <a:t>Absolute Zero</a:t>
            </a:r>
            <a:endParaRPr lang="en-US" dirty="0">
              <a:solidFill>
                <a:schemeClr val="bg2">
                  <a:lumMod val="10000"/>
                </a:schemeClr>
              </a:solidFill>
            </a:endParaRPr>
          </a:p>
        </p:txBody>
      </p:sp>
      <p:sp>
        <p:nvSpPr>
          <p:cNvPr id="5" name="Content Placeholder 4"/>
          <p:cNvSpPr>
            <a:spLocks noGrp="1"/>
          </p:cNvSpPr>
          <p:nvPr>
            <p:ph idx="1"/>
          </p:nvPr>
        </p:nvSpPr>
        <p:spPr/>
        <p:txBody>
          <a:bodyPr>
            <a:normAutofit lnSpcReduction="10000"/>
          </a:bodyPr>
          <a:lstStyle/>
          <a:p>
            <a:pPr lvl="1">
              <a:lnSpc>
                <a:spcPct val="90000"/>
              </a:lnSpc>
              <a:spcBef>
                <a:spcPct val="0"/>
              </a:spcBef>
              <a:buFont typeface="Arial" panose="020B0604020202020204" pitchFamily="34" charset="0"/>
              <a:buChar char="•"/>
            </a:pPr>
            <a:r>
              <a:rPr lang="en-US" sz="3200" dirty="0" smtClean="0">
                <a:solidFill>
                  <a:srgbClr val="000000"/>
                </a:solidFill>
              </a:rPr>
              <a:t>The </a:t>
            </a:r>
            <a:r>
              <a:rPr lang="en-US" sz="3200" dirty="0">
                <a:solidFill>
                  <a:srgbClr val="000000"/>
                </a:solidFill>
              </a:rPr>
              <a:t>fourth </a:t>
            </a:r>
            <a:r>
              <a:rPr lang="en-US" sz="3200" dirty="0" smtClean="0">
                <a:solidFill>
                  <a:srgbClr val="000000"/>
                </a:solidFill>
              </a:rPr>
              <a:t>measurement property</a:t>
            </a:r>
            <a:r>
              <a:rPr lang="en-US" sz="3200" dirty="0">
                <a:solidFill>
                  <a:srgbClr val="000000"/>
                </a:solidFill>
              </a:rPr>
              <a:t>, absolute zero, concerns the meaning and use of the number zero.</a:t>
            </a:r>
            <a:endParaRPr lang="en-US" sz="3000" dirty="0" smtClean="0">
              <a:solidFill>
                <a:srgbClr val="000000"/>
              </a:solidFill>
            </a:endParaRPr>
          </a:p>
          <a:p>
            <a:pPr lvl="1">
              <a:buFont typeface="Arial" panose="020B0604020202020204" pitchFamily="34" charset="0"/>
              <a:buChar char="•"/>
            </a:pPr>
            <a:r>
              <a:rPr lang="en-US" sz="3200" dirty="0">
                <a:solidFill>
                  <a:srgbClr val="000000"/>
                </a:solidFill>
              </a:rPr>
              <a:t>For example, if a person’s score on our test </a:t>
            </a:r>
            <a:r>
              <a:rPr lang="en-US" sz="3200" dirty="0" smtClean="0">
                <a:solidFill>
                  <a:srgbClr val="000000"/>
                </a:solidFill>
              </a:rPr>
              <a:t>of intelligence </a:t>
            </a:r>
            <a:r>
              <a:rPr lang="en-US" sz="3200" dirty="0">
                <a:solidFill>
                  <a:srgbClr val="000000"/>
                </a:solidFill>
              </a:rPr>
              <a:t>is zero, the implication is that there is an </a:t>
            </a:r>
            <a:r>
              <a:rPr lang="en-US" sz="3200" i="1" dirty="0"/>
              <a:t>absence of the attribute being measured</a:t>
            </a:r>
            <a:r>
              <a:rPr lang="en-US" sz="3000" dirty="0" smtClean="0">
                <a:solidFill>
                  <a:srgbClr val="000000"/>
                </a:solidFill>
              </a:rPr>
              <a:t>.</a:t>
            </a:r>
          </a:p>
          <a:p>
            <a:pPr lvl="1">
              <a:buFont typeface="Arial" panose="020B0604020202020204" pitchFamily="34" charset="0"/>
              <a:buChar char="•"/>
            </a:pPr>
            <a:r>
              <a:rPr lang="en-US" sz="3200" dirty="0" smtClean="0">
                <a:solidFill>
                  <a:srgbClr val="000000"/>
                </a:solidFill>
              </a:rPr>
              <a:t>The </a:t>
            </a:r>
            <a:r>
              <a:rPr lang="en-US" sz="3200" dirty="0">
                <a:solidFill>
                  <a:srgbClr val="000000"/>
                </a:solidFill>
              </a:rPr>
              <a:t>number zero may be expressed in </a:t>
            </a:r>
            <a:r>
              <a:rPr lang="en-US" sz="3200" i="1" dirty="0"/>
              <a:t>absolute</a:t>
            </a:r>
            <a:r>
              <a:rPr lang="en-US" sz="3200" dirty="0"/>
              <a:t> </a:t>
            </a:r>
            <a:r>
              <a:rPr lang="en-US" sz="3200" dirty="0">
                <a:solidFill>
                  <a:srgbClr val="000000"/>
                </a:solidFill>
              </a:rPr>
              <a:t>terms or </a:t>
            </a:r>
            <a:r>
              <a:rPr lang="en-US" sz="3200" i="1" dirty="0"/>
              <a:t>relative</a:t>
            </a:r>
            <a:r>
              <a:rPr lang="en-US" sz="3200" dirty="0"/>
              <a:t> </a:t>
            </a:r>
            <a:r>
              <a:rPr lang="en-US" sz="3200" dirty="0" smtClean="0">
                <a:solidFill>
                  <a:srgbClr val="000000"/>
                </a:solidFill>
              </a:rPr>
              <a:t>terms.</a:t>
            </a:r>
            <a:endParaRPr lang="en-US" altLang="en-US" dirty="0">
              <a:solidFill>
                <a:srgbClr val="000000"/>
              </a:solidFill>
              <a:latin typeface="+mj-lt"/>
              <a:cs typeface="Arial" panose="020B0604020202020204" pitchFamily="34" charset="0"/>
              <a:sym typeface="Gill Sans" charset="0"/>
            </a:endParaRPr>
          </a:p>
          <a:p>
            <a:pPr marL="400050" lvl="1" indent="0">
              <a:buNone/>
            </a:pPr>
            <a:endParaRPr lang="en-US" dirty="0">
              <a:solidFill>
                <a:srgbClr val="000000"/>
              </a:solidFill>
            </a:endParaRPr>
          </a:p>
          <a:p>
            <a:pPr marL="400050" lvl="1" indent="0">
              <a:buNone/>
            </a:pPr>
            <a:endParaRPr lang="en-US" dirty="0" smtClean="0"/>
          </a:p>
          <a:p>
            <a:pPr marL="514350" lvl="0" indent="-514350">
              <a:buAutoNum type="arabicPeriod"/>
            </a:pPr>
            <a:endParaRPr lang="en-US" dirty="0"/>
          </a:p>
          <a:p>
            <a:pPr marL="0" indent="0">
              <a:buNone/>
            </a:pPr>
            <a:endParaRPr lang="en-US" dirty="0">
              <a:solidFill>
                <a:schemeClr val="bg2">
                  <a:lumMod val="10000"/>
                </a:schemeClr>
              </a:solidFill>
            </a:endParaRPr>
          </a:p>
        </p:txBody>
      </p:sp>
    </p:spTree>
    <p:extLst>
      <p:ext uri="{BB962C8B-B14F-4D97-AF65-F5344CB8AC3E}">
        <p14:creationId xmlns:p14="http://schemas.microsoft.com/office/powerpoint/2010/main" val="41551684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solidFill>
                  <a:schemeClr val="bg2">
                    <a:lumMod val="10000"/>
                  </a:schemeClr>
                </a:solidFill>
              </a:rPr>
              <a:t>Absolute vs. Relative Zero </a:t>
            </a:r>
            <a:br>
              <a:rPr lang="en-US" dirty="0" smtClean="0">
                <a:solidFill>
                  <a:schemeClr val="bg2">
                    <a:lumMod val="10000"/>
                  </a:schemeClr>
                </a:solidFill>
              </a:rPr>
            </a:br>
            <a:r>
              <a:rPr lang="en-US" dirty="0" smtClean="0">
                <a:solidFill>
                  <a:schemeClr val="bg2">
                    <a:lumMod val="10000"/>
                  </a:schemeClr>
                </a:solidFill>
              </a:rPr>
              <a:t>(psychometric/psychophysical)</a:t>
            </a:r>
            <a:endParaRPr lang="en-US" dirty="0">
              <a:solidFill>
                <a:schemeClr val="bg2">
                  <a:lumMod val="10000"/>
                </a:schemeClr>
              </a:solidFill>
            </a:endParaRPr>
          </a:p>
        </p:txBody>
      </p:sp>
      <p:sp>
        <p:nvSpPr>
          <p:cNvPr id="5" name="Content Placeholder 4"/>
          <p:cNvSpPr>
            <a:spLocks noGrp="1"/>
          </p:cNvSpPr>
          <p:nvPr>
            <p:ph idx="1"/>
          </p:nvPr>
        </p:nvSpPr>
        <p:spPr>
          <a:xfrm>
            <a:off x="457200" y="1600200"/>
            <a:ext cx="8229600" cy="4800600"/>
          </a:xfrm>
        </p:spPr>
        <p:txBody>
          <a:bodyPr>
            <a:normAutofit lnSpcReduction="10000"/>
          </a:bodyPr>
          <a:lstStyle/>
          <a:p>
            <a:pPr lvl="1">
              <a:lnSpc>
                <a:spcPct val="90000"/>
              </a:lnSpc>
              <a:spcBef>
                <a:spcPct val="0"/>
              </a:spcBef>
              <a:buFont typeface="Arial" panose="020B0604020202020204" pitchFamily="34" charset="0"/>
              <a:buChar char="•"/>
            </a:pPr>
            <a:r>
              <a:rPr lang="en-US" sz="3000" dirty="0">
                <a:solidFill>
                  <a:srgbClr val="000000"/>
                </a:solidFill>
                <a:latin typeface="+mj-lt"/>
              </a:rPr>
              <a:t>A</a:t>
            </a:r>
            <a:r>
              <a:rPr lang="en-US" sz="3000" dirty="0" smtClean="0">
                <a:solidFill>
                  <a:srgbClr val="000000"/>
                </a:solidFill>
                <a:latin typeface="+mj-lt"/>
              </a:rPr>
              <a:t>bsolute </a:t>
            </a:r>
            <a:r>
              <a:rPr lang="en-US" sz="3000" dirty="0">
                <a:solidFill>
                  <a:srgbClr val="000000"/>
                </a:solidFill>
                <a:latin typeface="+mj-lt"/>
              </a:rPr>
              <a:t>zero can occur on a test of visual perception by a person when </a:t>
            </a:r>
            <a:r>
              <a:rPr lang="en-US" sz="3000" i="1" dirty="0">
                <a:latin typeface="+mj-lt"/>
              </a:rPr>
              <a:t>zero errors </a:t>
            </a:r>
            <a:r>
              <a:rPr lang="en-US" sz="3000" dirty="0">
                <a:solidFill>
                  <a:srgbClr val="000000"/>
                </a:solidFill>
                <a:latin typeface="+mj-lt"/>
              </a:rPr>
              <a:t>are</a:t>
            </a:r>
            <a:r>
              <a:rPr lang="en-US" sz="3000" dirty="0">
                <a:latin typeface="+mj-lt"/>
              </a:rPr>
              <a:t> </a:t>
            </a:r>
            <a:r>
              <a:rPr lang="en-US" sz="3000" dirty="0">
                <a:solidFill>
                  <a:srgbClr val="000000"/>
                </a:solidFill>
                <a:latin typeface="+mj-lt"/>
              </a:rPr>
              <a:t>recorded during the </a:t>
            </a:r>
            <a:r>
              <a:rPr lang="en-US" sz="3000" dirty="0" smtClean="0">
                <a:solidFill>
                  <a:srgbClr val="000000"/>
                </a:solidFill>
                <a:latin typeface="+mj-lt"/>
              </a:rPr>
              <a:t>test.</a:t>
            </a:r>
          </a:p>
          <a:p>
            <a:pPr lvl="1">
              <a:lnSpc>
                <a:spcPct val="90000"/>
              </a:lnSpc>
              <a:spcBef>
                <a:spcPct val="0"/>
              </a:spcBef>
              <a:buFont typeface="Arial" panose="020B0604020202020204" pitchFamily="34" charset="0"/>
              <a:buChar char="•"/>
            </a:pPr>
            <a:r>
              <a:rPr lang="en-US" sz="3000" dirty="0" smtClean="0">
                <a:solidFill>
                  <a:srgbClr val="000000"/>
                </a:solidFill>
                <a:latin typeface="+mj-lt"/>
              </a:rPr>
              <a:t>In </a:t>
            </a:r>
            <a:r>
              <a:rPr lang="en-US" sz="3000" dirty="0">
                <a:solidFill>
                  <a:srgbClr val="000000"/>
                </a:solidFill>
                <a:latin typeface="+mj-lt"/>
              </a:rPr>
              <a:t>this case, absolute zero has meaning because of the psychophysical properties of visual perception and how a person </a:t>
            </a:r>
            <a:r>
              <a:rPr lang="en-US" sz="3000" dirty="0" smtClean="0">
                <a:solidFill>
                  <a:srgbClr val="000000"/>
                </a:solidFill>
                <a:latin typeface="+mj-lt"/>
              </a:rPr>
              <a:t>responds.</a:t>
            </a:r>
          </a:p>
          <a:p>
            <a:pPr lvl="1">
              <a:buFont typeface="Arial" panose="020B0604020202020204" pitchFamily="34" charset="0"/>
              <a:buChar char="•"/>
            </a:pPr>
            <a:r>
              <a:rPr lang="en-US" sz="3000" dirty="0">
                <a:solidFill>
                  <a:srgbClr val="000000"/>
                </a:solidFill>
                <a:latin typeface="+mj-lt"/>
              </a:rPr>
              <a:t>Now we turn to the unobservable construct of intelligence for an example of the meaning of zero being </a:t>
            </a:r>
            <a:r>
              <a:rPr lang="en-US" sz="3000" i="1" dirty="0">
                <a:latin typeface="+mj-lt"/>
              </a:rPr>
              <a:t>relative</a:t>
            </a:r>
            <a:r>
              <a:rPr lang="en-US" sz="3000" dirty="0" smtClean="0">
                <a:solidFill>
                  <a:srgbClr val="000000"/>
                </a:solidFill>
                <a:latin typeface="+mj-lt"/>
              </a:rPr>
              <a:t>.</a:t>
            </a:r>
          </a:p>
          <a:p>
            <a:pPr lvl="1">
              <a:buFont typeface="Arial" panose="020B0604020202020204" pitchFamily="34" charset="0"/>
              <a:buChar char="•"/>
            </a:pPr>
            <a:r>
              <a:rPr lang="en-US" sz="3000" dirty="0" smtClean="0">
                <a:solidFill>
                  <a:srgbClr val="000000"/>
                </a:solidFill>
                <a:latin typeface="+mj-lt"/>
              </a:rPr>
              <a:t>The </a:t>
            </a:r>
            <a:r>
              <a:rPr lang="en-US" sz="3000" dirty="0">
                <a:solidFill>
                  <a:srgbClr val="000000"/>
                </a:solidFill>
                <a:latin typeface="+mj-lt"/>
              </a:rPr>
              <a:t>number zero may be expressed in </a:t>
            </a:r>
            <a:r>
              <a:rPr lang="en-US" sz="3000" i="1" dirty="0">
                <a:latin typeface="+mj-lt"/>
              </a:rPr>
              <a:t>absolute</a:t>
            </a:r>
            <a:r>
              <a:rPr lang="en-US" sz="3000" dirty="0">
                <a:latin typeface="+mj-lt"/>
              </a:rPr>
              <a:t> </a:t>
            </a:r>
            <a:r>
              <a:rPr lang="en-US" sz="3000" dirty="0">
                <a:solidFill>
                  <a:srgbClr val="000000"/>
                </a:solidFill>
                <a:latin typeface="+mj-lt"/>
              </a:rPr>
              <a:t>terms or </a:t>
            </a:r>
            <a:r>
              <a:rPr lang="en-US" sz="3000" i="1" dirty="0">
                <a:latin typeface="+mj-lt"/>
              </a:rPr>
              <a:t>relative</a:t>
            </a:r>
            <a:r>
              <a:rPr lang="en-US" sz="3000" dirty="0">
                <a:latin typeface="+mj-lt"/>
              </a:rPr>
              <a:t> </a:t>
            </a:r>
            <a:r>
              <a:rPr lang="en-US" sz="3000" dirty="0" smtClean="0">
                <a:solidFill>
                  <a:srgbClr val="000000"/>
                </a:solidFill>
                <a:latin typeface="+mj-lt"/>
              </a:rPr>
              <a:t>terms.</a:t>
            </a:r>
            <a:endParaRPr lang="en-US" altLang="en-US" sz="3000" dirty="0">
              <a:solidFill>
                <a:srgbClr val="000000"/>
              </a:solidFill>
              <a:latin typeface="+mj-lt"/>
              <a:cs typeface="Arial" panose="020B0604020202020204" pitchFamily="34" charset="0"/>
              <a:sym typeface="Gill Sans" charset="0"/>
            </a:endParaRPr>
          </a:p>
          <a:p>
            <a:pPr marL="400050" lvl="1" indent="0">
              <a:buNone/>
            </a:pPr>
            <a:endParaRPr lang="en-US" dirty="0">
              <a:solidFill>
                <a:srgbClr val="000000"/>
              </a:solidFill>
            </a:endParaRPr>
          </a:p>
          <a:p>
            <a:pPr marL="400050" lvl="1" indent="0">
              <a:buNone/>
            </a:pPr>
            <a:endParaRPr lang="en-US" dirty="0" smtClean="0"/>
          </a:p>
          <a:p>
            <a:pPr marL="514350" lvl="0" indent="-514350">
              <a:buAutoNum type="arabicPeriod"/>
            </a:pPr>
            <a:endParaRPr lang="en-US" dirty="0"/>
          </a:p>
          <a:p>
            <a:pPr marL="0" indent="0">
              <a:buNone/>
            </a:pPr>
            <a:endParaRPr lang="en-US" dirty="0">
              <a:solidFill>
                <a:schemeClr val="bg2">
                  <a:lumMod val="10000"/>
                </a:schemeClr>
              </a:solidFill>
            </a:endParaRPr>
          </a:p>
        </p:txBody>
      </p:sp>
    </p:spTree>
    <p:extLst>
      <p:ext uri="{BB962C8B-B14F-4D97-AF65-F5344CB8AC3E}">
        <p14:creationId xmlns:p14="http://schemas.microsoft.com/office/powerpoint/2010/main" val="15693814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solidFill>
                  <a:schemeClr val="bg2">
                    <a:lumMod val="10000"/>
                  </a:schemeClr>
                </a:solidFill>
              </a:rPr>
              <a:t>Absolute vs. Relative Zero </a:t>
            </a:r>
            <a:br>
              <a:rPr lang="en-US" dirty="0" smtClean="0">
                <a:solidFill>
                  <a:schemeClr val="bg2">
                    <a:lumMod val="10000"/>
                  </a:schemeClr>
                </a:solidFill>
              </a:rPr>
            </a:br>
            <a:r>
              <a:rPr lang="en-US" dirty="0" smtClean="0">
                <a:solidFill>
                  <a:schemeClr val="bg2">
                    <a:lumMod val="10000"/>
                  </a:schemeClr>
                </a:solidFill>
              </a:rPr>
              <a:t>(psychometric/psychophysical)</a:t>
            </a:r>
            <a:endParaRPr lang="en-US" dirty="0">
              <a:solidFill>
                <a:schemeClr val="bg2">
                  <a:lumMod val="10000"/>
                </a:schemeClr>
              </a:solidFill>
            </a:endParaRPr>
          </a:p>
        </p:txBody>
      </p:sp>
      <p:sp>
        <p:nvSpPr>
          <p:cNvPr id="5" name="Content Placeholder 4"/>
          <p:cNvSpPr>
            <a:spLocks noGrp="1"/>
          </p:cNvSpPr>
          <p:nvPr>
            <p:ph idx="1"/>
          </p:nvPr>
        </p:nvSpPr>
        <p:spPr/>
        <p:txBody>
          <a:bodyPr>
            <a:normAutofit fontScale="85000" lnSpcReduction="20000"/>
          </a:bodyPr>
          <a:lstStyle/>
          <a:p>
            <a:pPr lvl="1">
              <a:buFont typeface="Arial" panose="020B0604020202020204" pitchFamily="34" charset="0"/>
              <a:buChar char="•"/>
            </a:pPr>
            <a:r>
              <a:rPr lang="en-US" sz="3200" dirty="0">
                <a:solidFill>
                  <a:srgbClr val="000000"/>
                </a:solidFill>
              </a:rPr>
              <a:t>The number zero may be expressed in </a:t>
            </a:r>
            <a:r>
              <a:rPr lang="en-US" sz="3200" i="1" dirty="0"/>
              <a:t>absolute</a:t>
            </a:r>
            <a:r>
              <a:rPr lang="en-US" sz="3200" dirty="0"/>
              <a:t> </a:t>
            </a:r>
            <a:r>
              <a:rPr lang="en-US" sz="3200" dirty="0">
                <a:solidFill>
                  <a:srgbClr val="000000"/>
                </a:solidFill>
              </a:rPr>
              <a:t>terms or </a:t>
            </a:r>
            <a:r>
              <a:rPr lang="en-US" sz="3200" i="1" dirty="0"/>
              <a:t>relative</a:t>
            </a:r>
            <a:r>
              <a:rPr lang="en-US" sz="3200" dirty="0"/>
              <a:t> </a:t>
            </a:r>
            <a:r>
              <a:rPr lang="en-US" sz="3200" dirty="0">
                <a:solidFill>
                  <a:srgbClr val="000000"/>
                </a:solidFill>
              </a:rPr>
              <a:t>terms</a:t>
            </a:r>
            <a:r>
              <a:rPr lang="en-US" sz="3200" dirty="0" smtClean="0">
                <a:solidFill>
                  <a:srgbClr val="000000"/>
                </a:solidFill>
              </a:rPr>
              <a:t>.</a:t>
            </a:r>
          </a:p>
          <a:p>
            <a:pPr lvl="1">
              <a:buFont typeface="Arial" panose="020B0604020202020204" pitchFamily="34" charset="0"/>
              <a:buChar char="•"/>
            </a:pPr>
            <a:r>
              <a:rPr lang="en-US" dirty="0">
                <a:solidFill>
                  <a:srgbClr val="000000"/>
                </a:solidFill>
              </a:rPr>
              <a:t>Consider the case where a person scores zero on an intelligence test. Does this mean that the person has a complete absence of intelligence (e.g., according to the absolute definition of zero)? </a:t>
            </a:r>
            <a:endParaRPr lang="en-US" dirty="0" smtClean="0">
              <a:solidFill>
                <a:srgbClr val="000000"/>
              </a:solidFill>
            </a:endParaRPr>
          </a:p>
          <a:p>
            <a:pPr lvl="1">
              <a:buFont typeface="Arial" panose="020B0604020202020204" pitchFamily="34" charset="0"/>
              <a:buChar char="•"/>
            </a:pPr>
            <a:r>
              <a:rPr lang="en-US" dirty="0">
                <a:solidFill>
                  <a:srgbClr val="000000"/>
                </a:solidFill>
              </a:rPr>
              <a:t>The previous interpretation is likely untrue since the person probably has </a:t>
            </a:r>
            <a:r>
              <a:rPr lang="en-US" i="1" dirty="0"/>
              <a:t>some</a:t>
            </a:r>
            <a:r>
              <a:rPr lang="en-US" dirty="0">
                <a:solidFill>
                  <a:srgbClr val="000000"/>
                </a:solidFill>
              </a:rPr>
              <a:t> amount of intelligence. </a:t>
            </a:r>
            <a:endParaRPr lang="en-US" dirty="0" smtClean="0">
              <a:solidFill>
                <a:srgbClr val="000000"/>
              </a:solidFill>
            </a:endParaRPr>
          </a:p>
          <a:p>
            <a:pPr lvl="1">
              <a:buFont typeface="Arial" panose="020B0604020202020204" pitchFamily="34" charset="0"/>
              <a:buChar char="•"/>
            </a:pPr>
            <a:r>
              <a:rPr lang="en-US" dirty="0">
                <a:solidFill>
                  <a:srgbClr val="000000"/>
                </a:solidFill>
              </a:rPr>
              <a:t>The point to understand is that a score of zero is </a:t>
            </a:r>
            <a:r>
              <a:rPr lang="en-US" i="1" dirty="0"/>
              <a:t>relative</a:t>
            </a:r>
            <a:r>
              <a:rPr lang="en-US" dirty="0"/>
              <a:t> </a:t>
            </a:r>
            <a:r>
              <a:rPr lang="en-US" dirty="0">
                <a:solidFill>
                  <a:srgbClr val="000000"/>
                </a:solidFill>
              </a:rPr>
              <a:t>in</a:t>
            </a:r>
            <a:r>
              <a:rPr lang="en-US" dirty="0"/>
              <a:t> </a:t>
            </a:r>
            <a:r>
              <a:rPr lang="en-US" dirty="0">
                <a:solidFill>
                  <a:srgbClr val="000000"/>
                </a:solidFill>
              </a:rPr>
              <a:t>this case; meaning that the score is relative to the specific type of intelligence information the test was designed to measure (e.g., according to a particular theory of intelligence). </a:t>
            </a:r>
            <a:endParaRPr lang="en-US" altLang="en-US" dirty="0">
              <a:solidFill>
                <a:srgbClr val="000000"/>
              </a:solidFill>
              <a:cs typeface="Arial" panose="020B0604020202020204" pitchFamily="34" charset="0"/>
              <a:sym typeface="Gill Sans" charset="0"/>
            </a:endParaRPr>
          </a:p>
          <a:p>
            <a:pPr marL="400050" lvl="1" indent="0">
              <a:buNone/>
            </a:pPr>
            <a:endParaRPr lang="en-US" dirty="0">
              <a:solidFill>
                <a:srgbClr val="000000"/>
              </a:solidFill>
            </a:endParaRPr>
          </a:p>
          <a:p>
            <a:pPr marL="400050" lvl="1" indent="0">
              <a:buNone/>
            </a:pPr>
            <a:endParaRPr lang="en-US" dirty="0" smtClean="0"/>
          </a:p>
          <a:p>
            <a:pPr marL="0" lvl="0" indent="0">
              <a:buNone/>
            </a:pPr>
            <a:endParaRPr lang="en-US" dirty="0"/>
          </a:p>
          <a:p>
            <a:pPr marL="0" indent="0">
              <a:buNone/>
            </a:pPr>
            <a:endParaRPr lang="en-US" dirty="0">
              <a:solidFill>
                <a:schemeClr val="bg2">
                  <a:lumMod val="10000"/>
                </a:schemeClr>
              </a:solidFill>
            </a:endParaRPr>
          </a:p>
        </p:txBody>
      </p:sp>
    </p:spTree>
    <p:extLst>
      <p:ext uri="{BB962C8B-B14F-4D97-AF65-F5344CB8AC3E}">
        <p14:creationId xmlns:p14="http://schemas.microsoft.com/office/powerpoint/2010/main" val="21321850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solidFill>
                  <a:schemeClr val="bg2">
                    <a:lumMod val="10000"/>
                  </a:schemeClr>
                </a:solidFill>
              </a:rPr>
              <a:t>Types of Variables and Scores</a:t>
            </a:r>
            <a:endParaRPr lang="en-US" dirty="0">
              <a:solidFill>
                <a:schemeClr val="bg2">
                  <a:lumMod val="10000"/>
                </a:schemeClr>
              </a:solidFill>
            </a:endParaRPr>
          </a:p>
        </p:txBody>
      </p:sp>
      <p:sp>
        <p:nvSpPr>
          <p:cNvPr id="5" name="Content Placeholder 4"/>
          <p:cNvSpPr>
            <a:spLocks noGrp="1"/>
          </p:cNvSpPr>
          <p:nvPr>
            <p:ph idx="1"/>
          </p:nvPr>
        </p:nvSpPr>
        <p:spPr/>
        <p:txBody>
          <a:bodyPr>
            <a:normAutofit fontScale="92500" lnSpcReduction="10000"/>
          </a:bodyPr>
          <a:lstStyle/>
          <a:p>
            <a:pPr lvl="1">
              <a:buFont typeface="Arial" panose="020B0604020202020204" pitchFamily="34" charset="0"/>
              <a:buChar char="•"/>
            </a:pPr>
            <a:r>
              <a:rPr lang="en-US" dirty="0">
                <a:solidFill>
                  <a:srgbClr val="000000"/>
                </a:solidFill>
              </a:rPr>
              <a:t>Measurements acquired on a </a:t>
            </a:r>
            <a:r>
              <a:rPr lang="en-US" i="1" dirty="0"/>
              <a:t>variable</a:t>
            </a:r>
            <a:r>
              <a:rPr lang="en-US" dirty="0"/>
              <a:t> </a:t>
            </a:r>
            <a:r>
              <a:rPr lang="en-US" dirty="0">
                <a:solidFill>
                  <a:srgbClr val="000000"/>
                </a:solidFill>
              </a:rPr>
              <a:t>or</a:t>
            </a:r>
            <a:r>
              <a:rPr lang="en-US" dirty="0"/>
              <a:t> </a:t>
            </a:r>
            <a:r>
              <a:rPr lang="en-US" dirty="0">
                <a:solidFill>
                  <a:srgbClr val="000000"/>
                </a:solidFill>
              </a:rPr>
              <a:t>variables are part of the data collection process</a:t>
            </a:r>
            <a:r>
              <a:rPr lang="en-US" dirty="0" smtClean="0">
                <a:solidFill>
                  <a:srgbClr val="000000"/>
                </a:solidFill>
              </a:rPr>
              <a:t>.</a:t>
            </a:r>
          </a:p>
          <a:p>
            <a:pPr lvl="1">
              <a:buFont typeface="Arial" panose="020B0604020202020204" pitchFamily="34" charset="0"/>
              <a:buChar char="•"/>
            </a:pPr>
            <a:r>
              <a:rPr lang="en-US" dirty="0">
                <a:solidFill>
                  <a:srgbClr val="000000"/>
                </a:solidFill>
              </a:rPr>
              <a:t>A</a:t>
            </a:r>
            <a:r>
              <a:rPr lang="en-US" dirty="0"/>
              <a:t> </a:t>
            </a:r>
            <a:r>
              <a:rPr lang="en-US" i="1" dirty="0"/>
              <a:t>variable</a:t>
            </a:r>
            <a:r>
              <a:rPr lang="en-US" dirty="0"/>
              <a:t> </a:t>
            </a:r>
            <a:r>
              <a:rPr lang="en-US" dirty="0">
                <a:solidFill>
                  <a:srgbClr val="000000"/>
                </a:solidFill>
              </a:rPr>
              <a:t>refers to a property whereby members of a group differ from one another (e.g., measurements change from one person to another). </a:t>
            </a:r>
            <a:endParaRPr lang="en-US" dirty="0" smtClean="0">
              <a:solidFill>
                <a:srgbClr val="000000"/>
              </a:solidFill>
            </a:endParaRPr>
          </a:p>
          <a:p>
            <a:pPr lvl="1">
              <a:buFont typeface="Arial" panose="020B0604020202020204" pitchFamily="34" charset="0"/>
              <a:buChar char="•"/>
            </a:pPr>
            <a:r>
              <a:rPr lang="en-US" dirty="0">
                <a:solidFill>
                  <a:srgbClr val="000000"/>
                </a:solidFill>
              </a:rPr>
              <a:t>A</a:t>
            </a:r>
            <a:r>
              <a:rPr lang="en-US" dirty="0"/>
              <a:t> </a:t>
            </a:r>
            <a:r>
              <a:rPr lang="en-US" i="1" dirty="0"/>
              <a:t>constant </a:t>
            </a:r>
            <a:r>
              <a:rPr lang="en-US" dirty="0">
                <a:solidFill>
                  <a:srgbClr val="000000"/>
                </a:solidFill>
              </a:rPr>
              <a:t>refers to property whereby members of a group do not differ from one another (e.g., all persons in a study or taking an examination are female – thus, biological sex is constant). </a:t>
            </a:r>
            <a:endParaRPr lang="en-US" dirty="0" smtClean="0">
              <a:solidFill>
                <a:srgbClr val="000000"/>
              </a:solidFill>
            </a:endParaRPr>
          </a:p>
          <a:p>
            <a:pPr lvl="1">
              <a:buFont typeface="Arial" panose="020B0604020202020204" pitchFamily="34" charset="0"/>
              <a:buChar char="•"/>
            </a:pPr>
            <a:r>
              <a:rPr lang="en-US" dirty="0">
                <a:solidFill>
                  <a:srgbClr val="000000"/>
                </a:solidFill>
              </a:rPr>
              <a:t>Variables are defined as </a:t>
            </a:r>
            <a:r>
              <a:rPr lang="en-US" i="1" dirty="0"/>
              <a:t>quantitative</a:t>
            </a:r>
            <a:r>
              <a:rPr lang="en-US" dirty="0"/>
              <a:t> </a:t>
            </a:r>
            <a:r>
              <a:rPr lang="en-US" dirty="0">
                <a:solidFill>
                  <a:srgbClr val="000000"/>
                </a:solidFill>
              </a:rPr>
              <a:t>or</a:t>
            </a:r>
            <a:r>
              <a:rPr lang="en-US" dirty="0"/>
              <a:t> </a:t>
            </a:r>
            <a:r>
              <a:rPr lang="en-US" i="1" dirty="0"/>
              <a:t>qualitative</a:t>
            </a:r>
            <a:r>
              <a:rPr lang="en-US" dirty="0"/>
              <a:t> </a:t>
            </a:r>
            <a:r>
              <a:rPr lang="en-US" dirty="0">
                <a:solidFill>
                  <a:srgbClr val="000000"/>
                </a:solidFill>
              </a:rPr>
              <a:t>and are related to the levels of </a:t>
            </a:r>
            <a:r>
              <a:rPr lang="en-US" dirty="0" smtClean="0">
                <a:solidFill>
                  <a:srgbClr val="000000"/>
                </a:solidFill>
              </a:rPr>
              <a:t>measurement. </a:t>
            </a:r>
            <a:endParaRPr lang="en-US" dirty="0">
              <a:solidFill>
                <a:srgbClr val="000000"/>
              </a:solidFill>
            </a:endParaRPr>
          </a:p>
          <a:p>
            <a:pPr marL="400050" lvl="1" indent="0">
              <a:buNone/>
            </a:pPr>
            <a:endParaRPr lang="en-US" dirty="0" smtClean="0"/>
          </a:p>
          <a:p>
            <a:pPr marL="0" lvl="0" indent="0">
              <a:buNone/>
            </a:pPr>
            <a:endParaRPr lang="en-US" dirty="0"/>
          </a:p>
          <a:p>
            <a:pPr marL="0" indent="0">
              <a:buNone/>
            </a:pPr>
            <a:endParaRPr lang="en-US" dirty="0">
              <a:solidFill>
                <a:schemeClr val="bg2">
                  <a:lumMod val="10000"/>
                </a:schemeClr>
              </a:solidFill>
            </a:endParaRPr>
          </a:p>
        </p:txBody>
      </p:sp>
    </p:spTree>
    <p:extLst>
      <p:ext uri="{BB962C8B-B14F-4D97-AF65-F5344CB8AC3E}">
        <p14:creationId xmlns:p14="http://schemas.microsoft.com/office/powerpoint/2010/main" val="18123638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chemeClr val="bg2">
                    <a:lumMod val="10000"/>
                  </a:schemeClr>
                </a:solidFill>
              </a:rPr>
              <a:t>Numbers and Measurement</a:t>
            </a:r>
            <a:endParaRPr lang="en-US" dirty="0">
              <a:solidFill>
                <a:schemeClr val="bg2">
                  <a:lumMod val="10000"/>
                </a:schemeClr>
              </a:solidFill>
            </a:endParaRPr>
          </a:p>
        </p:txBody>
      </p:sp>
      <p:sp>
        <p:nvSpPr>
          <p:cNvPr id="5" name="Content Placeholder 4"/>
          <p:cNvSpPr>
            <a:spLocks noGrp="1"/>
          </p:cNvSpPr>
          <p:nvPr>
            <p:ph idx="1"/>
          </p:nvPr>
        </p:nvSpPr>
        <p:spPr/>
        <p:txBody>
          <a:bodyPr>
            <a:normAutofit/>
          </a:bodyPr>
          <a:lstStyle/>
          <a:p>
            <a:pPr>
              <a:lnSpc>
                <a:spcPct val="90000"/>
              </a:lnSpc>
              <a:defRPr/>
            </a:pPr>
            <a:r>
              <a:rPr lang="en-US" sz="2800" dirty="0">
                <a:solidFill>
                  <a:srgbClr val="000000"/>
                </a:solidFill>
              </a:rPr>
              <a:t>Measurement is the process of assigning numerals (a.k.a. numbers) to observations. This is not done arbitrarily but in a way that the numbers are meaningful. </a:t>
            </a:r>
            <a:endParaRPr lang="en-US" sz="2800" dirty="0">
              <a:solidFill>
                <a:srgbClr val="000000"/>
              </a:solidFill>
              <a:cs typeface="Arial" pitchFamily="34" charset="0"/>
            </a:endParaRPr>
          </a:p>
          <a:p>
            <a:pPr>
              <a:defRPr/>
            </a:pPr>
            <a:r>
              <a:rPr lang="en-US" sz="2800" dirty="0">
                <a:solidFill>
                  <a:srgbClr val="000000"/>
                </a:solidFill>
              </a:rPr>
              <a:t>Numbers are treated differently depending on their level or scale of measurement. </a:t>
            </a:r>
            <a:endParaRPr lang="en-US" sz="2800" dirty="0" smtClean="0">
              <a:solidFill>
                <a:srgbClr val="000000"/>
              </a:solidFill>
            </a:endParaRPr>
          </a:p>
          <a:p>
            <a:pPr>
              <a:defRPr/>
            </a:pPr>
            <a:r>
              <a:rPr lang="en-US" sz="2800" dirty="0">
                <a:solidFill>
                  <a:srgbClr val="000000"/>
                </a:solidFill>
              </a:rPr>
              <a:t>First, numbers can be used to </a:t>
            </a:r>
            <a:r>
              <a:rPr lang="en-US" sz="2800" i="1" dirty="0">
                <a:solidFill>
                  <a:srgbClr val="000000"/>
                </a:solidFill>
              </a:rPr>
              <a:t>categorize</a:t>
            </a:r>
            <a:r>
              <a:rPr lang="en-US" sz="2800" dirty="0">
                <a:solidFill>
                  <a:srgbClr val="000000"/>
                </a:solidFill>
              </a:rPr>
              <a:t> people</a:t>
            </a:r>
            <a:r>
              <a:rPr lang="en-US" sz="2800" dirty="0" smtClean="0">
                <a:solidFill>
                  <a:srgbClr val="000000"/>
                </a:solidFill>
              </a:rPr>
              <a:t>.</a:t>
            </a:r>
          </a:p>
          <a:p>
            <a:pPr>
              <a:defRPr/>
            </a:pPr>
            <a:r>
              <a:rPr lang="en-US" sz="2800" dirty="0">
                <a:solidFill>
                  <a:srgbClr val="000000"/>
                </a:solidFill>
              </a:rPr>
              <a:t>A second way numbers are useful to us in psychological measurement is to establish </a:t>
            </a:r>
            <a:r>
              <a:rPr lang="en-US" sz="2800" i="1" dirty="0">
                <a:solidFill>
                  <a:srgbClr val="000000"/>
                </a:solidFill>
              </a:rPr>
              <a:t>order</a:t>
            </a:r>
            <a:r>
              <a:rPr lang="en-US" sz="2800" dirty="0">
                <a:solidFill>
                  <a:srgbClr val="000000"/>
                </a:solidFill>
              </a:rPr>
              <a:t> among people.</a:t>
            </a:r>
            <a:endParaRPr lang="en-US" sz="2800" dirty="0">
              <a:solidFill>
                <a:srgbClr val="000000"/>
              </a:solidFill>
              <a:latin typeface="Arial" pitchFamily="34" charset="0"/>
              <a:cs typeface="Arial" pitchFamily="34" charset="0"/>
            </a:endParaRPr>
          </a:p>
        </p:txBody>
      </p:sp>
    </p:spTree>
    <p:extLst>
      <p:ext uri="{BB962C8B-B14F-4D97-AF65-F5344CB8AC3E}">
        <p14:creationId xmlns:p14="http://schemas.microsoft.com/office/powerpoint/2010/main" val="8279325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solidFill>
                  <a:schemeClr val="bg2">
                    <a:lumMod val="10000"/>
                  </a:schemeClr>
                </a:solidFill>
              </a:rPr>
              <a:t>Discrete and Continuous Variables</a:t>
            </a:r>
            <a:endParaRPr lang="en-US" dirty="0">
              <a:solidFill>
                <a:schemeClr val="bg2">
                  <a:lumMod val="10000"/>
                </a:schemeClr>
              </a:solidFill>
            </a:endParaRPr>
          </a:p>
        </p:txBody>
      </p:sp>
      <p:sp>
        <p:nvSpPr>
          <p:cNvPr id="5" name="Content Placeholder 4"/>
          <p:cNvSpPr>
            <a:spLocks noGrp="1"/>
          </p:cNvSpPr>
          <p:nvPr>
            <p:ph idx="1"/>
          </p:nvPr>
        </p:nvSpPr>
        <p:spPr/>
        <p:txBody>
          <a:bodyPr>
            <a:normAutofit/>
          </a:bodyPr>
          <a:lstStyle/>
          <a:p>
            <a:pPr lvl="1">
              <a:buFont typeface="Arial" panose="020B0604020202020204" pitchFamily="34" charset="0"/>
              <a:buChar char="•"/>
            </a:pPr>
            <a:r>
              <a:rPr lang="en-US" dirty="0">
                <a:solidFill>
                  <a:srgbClr val="000000"/>
                </a:solidFill>
              </a:rPr>
              <a:t>A discrete variable can take specific values only</a:t>
            </a:r>
            <a:r>
              <a:rPr lang="en-US" dirty="0" smtClean="0">
                <a:solidFill>
                  <a:srgbClr val="000000"/>
                </a:solidFill>
              </a:rPr>
              <a:t>.</a:t>
            </a:r>
          </a:p>
          <a:p>
            <a:pPr lvl="1">
              <a:buFont typeface="Arial" panose="020B0604020202020204" pitchFamily="34" charset="0"/>
              <a:buChar char="•"/>
            </a:pPr>
            <a:r>
              <a:rPr lang="en-US" dirty="0">
                <a:solidFill>
                  <a:srgbClr val="000000"/>
                </a:solidFill>
              </a:rPr>
              <a:t>For example, the values obtained in rolling a die are 1, 2, 3, 4, 5, or </a:t>
            </a:r>
            <a:r>
              <a:rPr lang="en-US" dirty="0" smtClean="0">
                <a:solidFill>
                  <a:srgbClr val="000000"/>
                </a:solidFill>
              </a:rPr>
              <a:t>6 </a:t>
            </a:r>
            <a:r>
              <a:rPr lang="en-US" sz="2400" dirty="0" smtClean="0">
                <a:solidFill>
                  <a:srgbClr val="000000"/>
                </a:solidFill>
              </a:rPr>
              <a:t>(no </a:t>
            </a:r>
            <a:r>
              <a:rPr lang="en-US" sz="2400" dirty="0">
                <a:solidFill>
                  <a:srgbClr val="000000"/>
                </a:solidFill>
              </a:rPr>
              <a:t>intermediate or in-between values are </a:t>
            </a:r>
            <a:r>
              <a:rPr lang="en-US" sz="2400" dirty="0" smtClean="0">
                <a:solidFill>
                  <a:srgbClr val="000000"/>
                </a:solidFill>
              </a:rPr>
              <a:t>possible).  </a:t>
            </a:r>
          </a:p>
          <a:p>
            <a:pPr lvl="1">
              <a:buFont typeface="Arial" panose="020B0604020202020204" pitchFamily="34" charset="0"/>
              <a:buChar char="•"/>
            </a:pPr>
            <a:r>
              <a:rPr lang="en-US" dirty="0">
                <a:solidFill>
                  <a:srgbClr val="000000"/>
                </a:solidFill>
              </a:rPr>
              <a:t>Although the underlying variable measurements (e.g., the numbers observed in the die-rolling example) may be </a:t>
            </a:r>
            <a:r>
              <a:rPr lang="en-US" i="1" dirty="0"/>
              <a:t>theoretically continuous</a:t>
            </a:r>
            <a:r>
              <a:rPr lang="en-US" dirty="0"/>
              <a:t>, </a:t>
            </a:r>
            <a:r>
              <a:rPr lang="en-US" dirty="0">
                <a:solidFill>
                  <a:srgbClr val="000000"/>
                </a:solidFill>
              </a:rPr>
              <a:t>all sets of real or empirical data in the die example are discrete.</a:t>
            </a:r>
            <a:endParaRPr lang="en-US" dirty="0" smtClean="0">
              <a:solidFill>
                <a:srgbClr val="000000"/>
              </a:solidFill>
            </a:endParaRPr>
          </a:p>
          <a:p>
            <a:pPr marL="0" lvl="0" indent="0">
              <a:buNone/>
            </a:pPr>
            <a:endParaRPr lang="en-US" dirty="0"/>
          </a:p>
          <a:p>
            <a:pPr marL="0" indent="0">
              <a:buNone/>
            </a:pPr>
            <a:endParaRPr lang="en-US" dirty="0">
              <a:solidFill>
                <a:schemeClr val="bg2">
                  <a:lumMod val="10000"/>
                </a:schemeClr>
              </a:solidFill>
            </a:endParaRPr>
          </a:p>
        </p:txBody>
      </p:sp>
    </p:spTree>
    <p:extLst>
      <p:ext uri="{BB962C8B-B14F-4D97-AF65-F5344CB8AC3E}">
        <p14:creationId xmlns:p14="http://schemas.microsoft.com/office/powerpoint/2010/main" val="31813978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solidFill>
                  <a:schemeClr val="bg2">
                    <a:lumMod val="10000"/>
                  </a:schemeClr>
                </a:solidFill>
              </a:rPr>
              <a:t>Discrete and Continuous Variables</a:t>
            </a:r>
            <a:endParaRPr lang="en-US" dirty="0">
              <a:solidFill>
                <a:schemeClr val="bg2">
                  <a:lumMod val="10000"/>
                </a:schemeClr>
              </a:solidFill>
            </a:endParaRPr>
          </a:p>
        </p:txBody>
      </p:sp>
      <p:sp>
        <p:nvSpPr>
          <p:cNvPr id="5" name="Content Placeholder 4"/>
          <p:cNvSpPr>
            <a:spLocks noGrp="1"/>
          </p:cNvSpPr>
          <p:nvPr>
            <p:ph idx="1"/>
          </p:nvPr>
        </p:nvSpPr>
        <p:spPr/>
        <p:txBody>
          <a:bodyPr>
            <a:normAutofit fontScale="92500" lnSpcReduction="10000"/>
          </a:bodyPr>
          <a:lstStyle/>
          <a:p>
            <a:pPr lvl="1">
              <a:buFont typeface="Arial" panose="020B0604020202020204" pitchFamily="34" charset="0"/>
              <a:buChar char="•"/>
            </a:pPr>
            <a:r>
              <a:rPr lang="en-US" dirty="0">
                <a:solidFill>
                  <a:srgbClr val="000000"/>
                </a:solidFill>
              </a:rPr>
              <a:t>A </a:t>
            </a:r>
            <a:r>
              <a:rPr lang="en-US" i="1" dirty="0"/>
              <a:t>continuous</a:t>
            </a:r>
            <a:r>
              <a:rPr lang="en-US" dirty="0">
                <a:solidFill>
                  <a:srgbClr val="000000"/>
                </a:solidFill>
              </a:rPr>
              <a:t> variable may take any values within a defined range of values. </a:t>
            </a:r>
            <a:endParaRPr lang="en-US" dirty="0" smtClean="0">
              <a:solidFill>
                <a:srgbClr val="000000"/>
              </a:solidFill>
            </a:endParaRPr>
          </a:p>
          <a:p>
            <a:pPr lvl="1">
              <a:buFont typeface="Arial" panose="020B0604020202020204" pitchFamily="34" charset="0"/>
              <a:buChar char="•"/>
            </a:pPr>
            <a:r>
              <a:rPr lang="en-US" dirty="0">
                <a:solidFill>
                  <a:srgbClr val="000000"/>
                </a:solidFill>
              </a:rPr>
              <a:t>The possible range of values belongs to a </a:t>
            </a:r>
            <a:r>
              <a:rPr lang="en-US" i="1" dirty="0"/>
              <a:t>continuous series</a:t>
            </a:r>
            <a:r>
              <a:rPr lang="en-US" dirty="0">
                <a:solidFill>
                  <a:srgbClr val="000000"/>
                </a:solidFill>
              </a:rPr>
              <a:t>. </a:t>
            </a:r>
            <a:endParaRPr lang="en-US" dirty="0" smtClean="0">
              <a:solidFill>
                <a:srgbClr val="000000"/>
              </a:solidFill>
            </a:endParaRPr>
          </a:p>
          <a:p>
            <a:pPr lvl="1">
              <a:buFont typeface="Arial" panose="020B0604020202020204" pitchFamily="34" charset="0"/>
              <a:buChar char="•"/>
            </a:pPr>
            <a:r>
              <a:rPr lang="en-US" dirty="0" smtClean="0">
                <a:solidFill>
                  <a:srgbClr val="000000"/>
                </a:solidFill>
              </a:rPr>
              <a:t>If the process by which the measurements was generated was </a:t>
            </a:r>
            <a:r>
              <a:rPr lang="en-US" i="1" dirty="0" smtClean="0"/>
              <a:t>random</a:t>
            </a:r>
            <a:r>
              <a:rPr lang="en-US" dirty="0" smtClean="0">
                <a:solidFill>
                  <a:srgbClr val="000000"/>
                </a:solidFill>
              </a:rPr>
              <a:t>, then we have a </a:t>
            </a:r>
            <a:r>
              <a:rPr lang="en-US" i="1" dirty="0" smtClean="0"/>
              <a:t>continuous random variable</a:t>
            </a:r>
            <a:r>
              <a:rPr lang="en-US" dirty="0" smtClean="0">
                <a:solidFill>
                  <a:srgbClr val="000000"/>
                </a:solidFill>
              </a:rPr>
              <a:t>.</a:t>
            </a:r>
          </a:p>
          <a:p>
            <a:pPr lvl="1">
              <a:buFont typeface="Arial" panose="020B0604020202020204" pitchFamily="34" charset="0"/>
              <a:buChar char="•"/>
            </a:pPr>
            <a:r>
              <a:rPr lang="en-US" dirty="0" smtClean="0">
                <a:solidFill>
                  <a:srgbClr val="000000"/>
                </a:solidFill>
              </a:rPr>
              <a:t>Between </a:t>
            </a:r>
            <a:r>
              <a:rPr lang="en-US" dirty="0">
                <a:solidFill>
                  <a:srgbClr val="000000"/>
                </a:solidFill>
              </a:rPr>
              <a:t>any two values of </a:t>
            </a:r>
            <a:r>
              <a:rPr lang="en-US" dirty="0" smtClean="0">
                <a:solidFill>
                  <a:srgbClr val="000000"/>
                </a:solidFill>
              </a:rPr>
              <a:t>a continuous variable </a:t>
            </a:r>
            <a:r>
              <a:rPr lang="en-US" dirty="0">
                <a:solidFill>
                  <a:srgbClr val="000000"/>
                </a:solidFill>
              </a:rPr>
              <a:t>an infinitely large number of in-between values may occur (e.g., weight, chronological time, </a:t>
            </a:r>
            <a:r>
              <a:rPr lang="en-US" dirty="0" smtClean="0">
                <a:solidFill>
                  <a:srgbClr val="000000"/>
                </a:solidFill>
              </a:rPr>
              <a:t>height, fMRI data). </a:t>
            </a:r>
            <a:endParaRPr lang="en-US" dirty="0">
              <a:solidFill>
                <a:srgbClr val="000000"/>
              </a:solidFill>
            </a:endParaRPr>
          </a:p>
          <a:p>
            <a:pPr marL="0" indent="0">
              <a:buNone/>
            </a:pPr>
            <a:endParaRPr lang="en-US" dirty="0">
              <a:solidFill>
                <a:schemeClr val="bg2">
                  <a:lumMod val="10000"/>
                </a:schemeClr>
              </a:solidFill>
            </a:endParaRPr>
          </a:p>
        </p:txBody>
      </p:sp>
    </p:spTree>
    <p:extLst>
      <p:ext uri="{BB962C8B-B14F-4D97-AF65-F5344CB8AC3E}">
        <p14:creationId xmlns:p14="http://schemas.microsoft.com/office/powerpoint/2010/main" val="26985001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solidFill>
                  <a:schemeClr val="bg2">
                    <a:lumMod val="10000"/>
                  </a:schemeClr>
                </a:solidFill>
              </a:rPr>
              <a:t>Frequency Distributions</a:t>
            </a:r>
            <a:endParaRPr lang="en-US" dirty="0">
              <a:solidFill>
                <a:schemeClr val="bg2">
                  <a:lumMod val="10000"/>
                </a:schemeClr>
              </a:solidFill>
            </a:endParaRPr>
          </a:p>
        </p:txBody>
      </p:sp>
      <p:sp>
        <p:nvSpPr>
          <p:cNvPr id="5" name="Content Placeholder 4"/>
          <p:cNvSpPr>
            <a:spLocks noGrp="1"/>
          </p:cNvSpPr>
          <p:nvPr>
            <p:ph idx="1"/>
          </p:nvPr>
        </p:nvSpPr>
        <p:spPr/>
        <p:txBody>
          <a:bodyPr>
            <a:normAutofit/>
          </a:bodyPr>
          <a:lstStyle/>
          <a:p>
            <a:pPr lvl="1">
              <a:buFont typeface="Arial" panose="020B0604020202020204" pitchFamily="34" charset="0"/>
              <a:buChar char="•"/>
            </a:pPr>
            <a:r>
              <a:rPr lang="en-US" dirty="0">
                <a:solidFill>
                  <a:srgbClr val="000000"/>
                </a:solidFill>
              </a:rPr>
              <a:t>A frequency distribution is a tabulation of the number of occurrences of each score </a:t>
            </a:r>
            <a:r>
              <a:rPr lang="en-US" dirty="0" smtClean="0">
                <a:solidFill>
                  <a:srgbClr val="000000"/>
                </a:solidFill>
              </a:rPr>
              <a:t>value.</a:t>
            </a:r>
          </a:p>
          <a:p>
            <a:pPr lvl="1">
              <a:buFont typeface="Arial" panose="020B0604020202020204" pitchFamily="34" charset="0"/>
              <a:buChar char="•"/>
            </a:pPr>
            <a:r>
              <a:rPr lang="en-US" dirty="0" smtClean="0">
                <a:solidFill>
                  <a:srgbClr val="000000"/>
                </a:solidFill>
              </a:rPr>
              <a:t>Constructing </a:t>
            </a:r>
            <a:r>
              <a:rPr lang="en-US" dirty="0">
                <a:solidFill>
                  <a:srgbClr val="000000"/>
                </a:solidFill>
              </a:rPr>
              <a:t>a frequency distribution involves counting the number of occurrences of each score. </a:t>
            </a:r>
            <a:endParaRPr lang="en-US" dirty="0" smtClean="0">
              <a:solidFill>
                <a:srgbClr val="000000"/>
              </a:solidFill>
            </a:endParaRPr>
          </a:p>
          <a:p>
            <a:pPr lvl="1">
              <a:buFont typeface="Arial" panose="020B0604020202020204" pitchFamily="34" charset="0"/>
              <a:buChar char="•"/>
            </a:pPr>
            <a:r>
              <a:rPr lang="en-US" dirty="0" smtClean="0">
                <a:solidFill>
                  <a:srgbClr val="000000"/>
                </a:solidFill>
              </a:rPr>
              <a:t>The table on the next slide </a:t>
            </a:r>
            <a:r>
              <a:rPr lang="en-US" dirty="0">
                <a:solidFill>
                  <a:srgbClr val="000000"/>
                </a:solidFill>
              </a:rPr>
              <a:t>reveals that the frequency distribution summarizes the scores in a way that highlights important characteristics about the scores. </a:t>
            </a:r>
            <a:endParaRPr lang="en-US" dirty="0" smtClean="0">
              <a:solidFill>
                <a:srgbClr val="000000"/>
              </a:solidFill>
            </a:endParaRPr>
          </a:p>
          <a:p>
            <a:pPr marL="0" indent="0">
              <a:buNone/>
            </a:pPr>
            <a:endParaRPr lang="en-US" dirty="0">
              <a:solidFill>
                <a:schemeClr val="bg2">
                  <a:lumMod val="10000"/>
                </a:schemeClr>
              </a:solidFill>
            </a:endParaRPr>
          </a:p>
        </p:txBody>
      </p:sp>
    </p:spTree>
    <p:extLst>
      <p:ext uri="{BB962C8B-B14F-4D97-AF65-F5344CB8AC3E}">
        <p14:creationId xmlns:p14="http://schemas.microsoft.com/office/powerpoint/2010/main" val="31632859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0000"/>
                </a:solidFill>
              </a:rPr>
              <a:t>Language Development Test Scores</a:t>
            </a:r>
            <a:endParaRPr lang="en-US" dirty="0">
              <a:solidFill>
                <a:srgbClr val="000000"/>
              </a:solidFill>
            </a:endParaRPr>
          </a:p>
        </p:txBody>
      </p:sp>
      <p:sp>
        <p:nvSpPr>
          <p:cNvPr id="3" name="Content Placeholder 2"/>
          <p:cNvSpPr>
            <a:spLocks noGrp="1"/>
          </p:cNvSpPr>
          <p:nvPr>
            <p:ph idx="1"/>
          </p:nvPr>
        </p:nvSpPr>
        <p:spPr>
          <a:xfrm>
            <a:off x="457200" y="1417638"/>
            <a:ext cx="8229600" cy="4708525"/>
          </a:xfrm>
        </p:spPr>
        <p:txBody>
          <a:bodyPr/>
          <a:lstStyle/>
          <a:p>
            <a:pPr lvl="1">
              <a:buFont typeface="Arial" panose="020B0604020202020204" pitchFamily="34" charset="0"/>
              <a:buChar char="•"/>
            </a:pPr>
            <a:r>
              <a:rPr lang="en-US" dirty="0" smtClean="0">
                <a:solidFill>
                  <a:srgbClr val="000000"/>
                </a:solidFill>
              </a:rPr>
              <a:t>Frequency </a:t>
            </a:r>
            <a:r>
              <a:rPr lang="en-US" dirty="0">
                <a:solidFill>
                  <a:srgbClr val="000000"/>
                </a:solidFill>
              </a:rPr>
              <a:t>distribution summarizes the scores in a way that highlights important characteristics about the </a:t>
            </a:r>
            <a:r>
              <a:rPr lang="en-US" dirty="0" smtClean="0">
                <a:solidFill>
                  <a:srgbClr val="000000"/>
                </a:solidFill>
              </a:rPr>
              <a:t>scores: </a:t>
            </a:r>
            <a:endParaRPr lang="en-US" dirty="0">
              <a:solidFill>
                <a:srgbClr val="000000"/>
              </a:solidFill>
            </a:endParaRPr>
          </a:p>
        </p:txBody>
      </p:sp>
      <p:graphicFrame>
        <p:nvGraphicFramePr>
          <p:cNvPr id="5" name="Object 4"/>
          <p:cNvGraphicFramePr>
            <a:graphicFrameLocks noChangeAspect="1"/>
          </p:cNvGraphicFramePr>
          <p:nvPr>
            <p:extLst>
              <p:ext uri="{D42A27DB-BD31-4B8C-83A1-F6EECF244321}">
                <p14:modId xmlns:p14="http://schemas.microsoft.com/office/powerpoint/2010/main" val="3271428041"/>
              </p:ext>
            </p:extLst>
          </p:nvPr>
        </p:nvGraphicFramePr>
        <p:xfrm>
          <a:off x="1676400" y="3048000"/>
          <a:ext cx="5562600" cy="3424333"/>
        </p:xfrm>
        <a:graphic>
          <a:graphicData uri="http://schemas.openxmlformats.org/presentationml/2006/ole">
            <mc:AlternateContent xmlns:mc="http://schemas.openxmlformats.org/markup-compatibility/2006">
              <mc:Choice xmlns:v="urn:schemas-microsoft-com:vml" Requires="v">
                <p:oleObj spid="_x0000_s27688" name="Document" r:id="rId4" imgW="5956042" imgH="4430510" progId="Word.Document.12">
                  <p:embed/>
                </p:oleObj>
              </mc:Choice>
              <mc:Fallback>
                <p:oleObj name="Document" r:id="rId4" imgW="5956042" imgH="4430510" progId="Word.Document.12">
                  <p:embed/>
                  <p:pic>
                    <p:nvPicPr>
                      <p:cNvPr id="0" name=""/>
                      <p:cNvPicPr/>
                      <p:nvPr/>
                    </p:nvPicPr>
                    <p:blipFill>
                      <a:blip r:embed="rId5"/>
                      <a:stretch>
                        <a:fillRect/>
                      </a:stretch>
                    </p:blipFill>
                    <p:spPr>
                      <a:xfrm>
                        <a:off x="1676400" y="3048000"/>
                        <a:ext cx="5562600" cy="3424333"/>
                      </a:xfrm>
                      <a:prstGeom prst="rect">
                        <a:avLst/>
                      </a:prstGeom>
                    </p:spPr>
                  </p:pic>
                </p:oleObj>
              </mc:Fallback>
            </mc:AlternateContent>
          </a:graphicData>
        </a:graphic>
      </p:graphicFrame>
      <p:pic>
        <p:nvPicPr>
          <p:cNvPr id="8" name="Picture 7"/>
          <p:cNvPicPr>
            <a:picLocks noChangeAspect="1"/>
          </p:cNvPicPr>
          <p:nvPr/>
        </p:nvPicPr>
        <p:blipFill>
          <a:blip r:embed="rId6"/>
          <a:stretch>
            <a:fillRect/>
          </a:stretch>
        </p:blipFill>
        <p:spPr>
          <a:xfrm>
            <a:off x="1752600" y="6248400"/>
            <a:ext cx="5944872" cy="771334"/>
          </a:xfrm>
          <a:prstGeom prst="rect">
            <a:avLst/>
          </a:prstGeom>
        </p:spPr>
      </p:pic>
    </p:spTree>
    <p:extLst>
      <p:ext uri="{BB962C8B-B14F-4D97-AF65-F5344CB8AC3E}">
        <p14:creationId xmlns:p14="http://schemas.microsoft.com/office/powerpoint/2010/main" val="18252186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0000"/>
                </a:solidFill>
              </a:rPr>
              <a:t>Relative Frequency Distribution</a:t>
            </a:r>
            <a:endParaRPr lang="en-US" dirty="0">
              <a:solidFill>
                <a:srgbClr val="000000"/>
              </a:solidFill>
            </a:endParaRPr>
          </a:p>
        </p:txBody>
      </p:sp>
      <p:sp>
        <p:nvSpPr>
          <p:cNvPr id="3" name="Content Placeholder 2"/>
          <p:cNvSpPr>
            <a:spLocks noGrp="1"/>
          </p:cNvSpPr>
          <p:nvPr>
            <p:ph idx="1"/>
          </p:nvPr>
        </p:nvSpPr>
        <p:spPr>
          <a:xfrm>
            <a:off x="457200" y="1417638"/>
            <a:ext cx="8229600" cy="4708525"/>
          </a:xfrm>
        </p:spPr>
        <p:txBody>
          <a:bodyPr/>
          <a:lstStyle/>
          <a:p>
            <a:pPr lvl="1">
              <a:buFont typeface="Arial" panose="020B0604020202020204" pitchFamily="34" charset="0"/>
              <a:buChar char="•"/>
            </a:pPr>
            <a:r>
              <a:rPr lang="en-US" dirty="0" smtClean="0">
                <a:solidFill>
                  <a:srgbClr val="000000"/>
                </a:solidFill>
              </a:rPr>
              <a:t>A relative </a:t>
            </a:r>
            <a:r>
              <a:rPr lang="en-US" dirty="0">
                <a:solidFill>
                  <a:srgbClr val="000000"/>
                </a:solidFill>
              </a:rPr>
              <a:t>frequency distribution </a:t>
            </a:r>
            <a:r>
              <a:rPr lang="en-US" dirty="0" smtClean="0">
                <a:solidFill>
                  <a:srgbClr val="000000"/>
                </a:solidFill>
              </a:rPr>
              <a:t>includes </a:t>
            </a:r>
            <a:r>
              <a:rPr lang="en-US" dirty="0">
                <a:solidFill>
                  <a:srgbClr val="000000"/>
                </a:solidFill>
              </a:rPr>
              <a:t>a listing of the relative frequencies of each </a:t>
            </a:r>
            <a:r>
              <a:rPr lang="en-US" i="1" dirty="0">
                <a:solidFill>
                  <a:srgbClr val="000000"/>
                </a:solidFill>
              </a:rPr>
              <a:t>X</a:t>
            </a:r>
            <a:r>
              <a:rPr lang="en-US" dirty="0">
                <a:solidFill>
                  <a:srgbClr val="000000"/>
                </a:solidFill>
              </a:rPr>
              <a:t> score value (interpreted as percentages</a:t>
            </a:r>
            <a:r>
              <a:rPr lang="en-US" dirty="0" smtClean="0">
                <a:solidFill>
                  <a:srgbClr val="000000"/>
                </a:solidFill>
              </a:rPr>
              <a:t>).</a:t>
            </a:r>
          </a:p>
          <a:p>
            <a:pPr lvl="1">
              <a:buFont typeface="Arial" panose="020B0604020202020204" pitchFamily="34" charset="0"/>
              <a:buChar char="•"/>
            </a:pPr>
            <a:r>
              <a:rPr lang="en-US" dirty="0" smtClean="0">
                <a:solidFill>
                  <a:srgbClr val="000000"/>
                </a:solidFill>
              </a:rPr>
              <a:t>Note that </a:t>
            </a:r>
            <a:r>
              <a:rPr lang="en-US" dirty="0" smtClean="0"/>
              <a:t>56%</a:t>
            </a:r>
            <a:r>
              <a:rPr lang="en-US" dirty="0" smtClean="0">
                <a:solidFill>
                  <a:srgbClr val="000000"/>
                </a:solidFill>
              </a:rPr>
              <a:t> of the scores </a:t>
            </a:r>
          </a:p>
          <a:p>
            <a:pPr marL="457200" lvl="1" indent="0">
              <a:buNone/>
            </a:pPr>
            <a:r>
              <a:rPr lang="en-US" dirty="0">
                <a:solidFill>
                  <a:srgbClr val="000000"/>
                </a:solidFill>
              </a:rPr>
              <a:t> </a:t>
            </a:r>
            <a:r>
              <a:rPr lang="en-US" dirty="0" smtClean="0">
                <a:solidFill>
                  <a:srgbClr val="000000"/>
                </a:solidFill>
              </a:rPr>
              <a:t>    are in the </a:t>
            </a:r>
            <a:r>
              <a:rPr lang="en-US" dirty="0" smtClean="0"/>
              <a:t>33</a:t>
            </a:r>
            <a:r>
              <a:rPr lang="en-US" dirty="0" smtClean="0">
                <a:solidFill>
                  <a:srgbClr val="000000"/>
                </a:solidFill>
              </a:rPr>
              <a:t> to </a:t>
            </a:r>
            <a:r>
              <a:rPr lang="en-US" dirty="0" smtClean="0"/>
              <a:t>39</a:t>
            </a:r>
            <a:r>
              <a:rPr lang="en-US" dirty="0" smtClean="0">
                <a:solidFill>
                  <a:srgbClr val="000000"/>
                </a:solidFill>
              </a:rPr>
              <a:t> range.</a:t>
            </a:r>
          </a:p>
          <a:p>
            <a:pPr lvl="1">
              <a:buFont typeface="Arial" panose="020B0604020202020204" pitchFamily="34" charset="0"/>
              <a:buChar char="•"/>
            </a:pPr>
            <a:r>
              <a:rPr lang="en-US" dirty="0" smtClean="0">
                <a:solidFill>
                  <a:srgbClr val="000000"/>
                </a:solidFill>
              </a:rPr>
              <a:t>Cumulative relative frequency</a:t>
            </a:r>
          </a:p>
          <a:p>
            <a:pPr marL="457200" lvl="1" indent="0">
              <a:buNone/>
            </a:pPr>
            <a:r>
              <a:rPr lang="en-US" dirty="0" smtClean="0">
                <a:solidFill>
                  <a:srgbClr val="000000"/>
                </a:solidFill>
              </a:rPr>
              <a:t>     is also the </a:t>
            </a:r>
            <a:r>
              <a:rPr lang="en-US" i="1" dirty="0" smtClean="0"/>
              <a:t>percentile</a:t>
            </a:r>
            <a:r>
              <a:rPr lang="en-US" dirty="0" smtClean="0">
                <a:solidFill>
                  <a:srgbClr val="000000"/>
                </a:solidFill>
              </a:rPr>
              <a:t>.</a:t>
            </a:r>
          </a:p>
          <a:p>
            <a:pPr lvl="1">
              <a:buFont typeface="Arial" panose="020B0604020202020204" pitchFamily="34" charset="0"/>
              <a:buChar char="•"/>
            </a:pPr>
            <a:r>
              <a:rPr lang="en-US" dirty="0" smtClean="0">
                <a:solidFill>
                  <a:srgbClr val="000000"/>
                </a:solidFill>
              </a:rPr>
              <a:t>Integral to the development</a:t>
            </a:r>
          </a:p>
          <a:p>
            <a:pPr marL="457200" lvl="1" indent="0">
              <a:buNone/>
            </a:pPr>
            <a:r>
              <a:rPr lang="en-US" dirty="0" smtClean="0">
                <a:solidFill>
                  <a:srgbClr val="000000"/>
                </a:solidFill>
              </a:rPr>
              <a:t>     of norms.</a:t>
            </a:r>
            <a:endParaRPr lang="en-US" dirty="0">
              <a:solidFill>
                <a:srgbClr val="000000"/>
              </a:solidFill>
            </a:endParaRPr>
          </a:p>
        </p:txBody>
      </p:sp>
      <p:pic>
        <p:nvPicPr>
          <p:cNvPr id="6" name="Picture 5"/>
          <p:cNvPicPr>
            <a:picLocks noChangeAspect="1"/>
          </p:cNvPicPr>
          <p:nvPr/>
        </p:nvPicPr>
        <p:blipFill>
          <a:blip r:embed="rId2"/>
          <a:stretch>
            <a:fillRect/>
          </a:stretch>
        </p:blipFill>
        <p:spPr>
          <a:xfrm>
            <a:off x="5674208" y="2560638"/>
            <a:ext cx="3158365" cy="3459162"/>
          </a:xfrm>
          <a:prstGeom prst="rect">
            <a:avLst/>
          </a:prstGeom>
        </p:spPr>
      </p:pic>
    </p:spTree>
    <p:extLst>
      <p:ext uri="{BB962C8B-B14F-4D97-AF65-F5344CB8AC3E}">
        <p14:creationId xmlns:p14="http://schemas.microsoft.com/office/powerpoint/2010/main" val="26658287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0000"/>
                </a:solidFill>
              </a:rPr>
              <a:t>Grouped Frequency Distribution</a:t>
            </a:r>
            <a:endParaRPr lang="en-US" dirty="0">
              <a:solidFill>
                <a:srgbClr val="000000"/>
              </a:solidFill>
            </a:endParaRPr>
          </a:p>
        </p:txBody>
      </p:sp>
      <p:sp>
        <p:nvSpPr>
          <p:cNvPr id="3" name="Content Placeholder 2"/>
          <p:cNvSpPr>
            <a:spLocks noGrp="1"/>
          </p:cNvSpPr>
          <p:nvPr>
            <p:ph idx="1"/>
          </p:nvPr>
        </p:nvSpPr>
        <p:spPr>
          <a:xfrm>
            <a:off x="457200" y="1417638"/>
            <a:ext cx="8229600" cy="4708525"/>
          </a:xfrm>
        </p:spPr>
        <p:txBody>
          <a:bodyPr>
            <a:normAutofit/>
          </a:bodyPr>
          <a:lstStyle/>
          <a:p>
            <a:pPr lvl="1">
              <a:buFont typeface="Arial" panose="020B0604020202020204" pitchFamily="34" charset="0"/>
              <a:buChar char="•"/>
            </a:pPr>
            <a:r>
              <a:rPr lang="en-US" dirty="0" smtClean="0">
                <a:solidFill>
                  <a:srgbClr val="000000"/>
                </a:solidFill>
              </a:rPr>
              <a:t>A</a:t>
            </a:r>
            <a:r>
              <a:rPr lang="en-US" dirty="0" smtClean="0"/>
              <a:t> </a:t>
            </a:r>
            <a:r>
              <a:rPr lang="en-US" i="1" dirty="0"/>
              <a:t>grouped frequency distribution </a:t>
            </a:r>
            <a:r>
              <a:rPr lang="en-US" dirty="0">
                <a:solidFill>
                  <a:srgbClr val="000000"/>
                </a:solidFill>
              </a:rPr>
              <a:t>is another form of frequency distribution when there is large number of different scores and listing and describing individual scores using the </a:t>
            </a:r>
            <a:r>
              <a:rPr lang="en-US" dirty="0" smtClean="0">
                <a:solidFill>
                  <a:srgbClr val="000000"/>
                </a:solidFill>
              </a:rPr>
              <a:t>relative frequency </a:t>
            </a:r>
            <a:r>
              <a:rPr lang="en-US" dirty="0">
                <a:solidFill>
                  <a:srgbClr val="000000"/>
                </a:solidFill>
              </a:rPr>
              <a:t>distribution </a:t>
            </a:r>
            <a:r>
              <a:rPr lang="en-US" dirty="0" smtClean="0">
                <a:solidFill>
                  <a:srgbClr val="000000"/>
                </a:solidFill>
              </a:rPr>
              <a:t>is </a:t>
            </a:r>
            <a:r>
              <a:rPr lang="en-US" dirty="0">
                <a:solidFill>
                  <a:srgbClr val="000000"/>
                </a:solidFill>
              </a:rPr>
              <a:t>less than ideal</a:t>
            </a:r>
            <a:r>
              <a:rPr lang="en-US" dirty="0" smtClean="0">
                <a:solidFill>
                  <a:srgbClr val="000000"/>
                </a:solidFill>
              </a:rPr>
              <a:t>.</a:t>
            </a:r>
          </a:p>
        </p:txBody>
      </p:sp>
      <p:graphicFrame>
        <p:nvGraphicFramePr>
          <p:cNvPr id="5" name="Object 4"/>
          <p:cNvGraphicFramePr>
            <a:graphicFrameLocks noChangeAspect="1"/>
          </p:cNvGraphicFramePr>
          <p:nvPr>
            <p:extLst>
              <p:ext uri="{D42A27DB-BD31-4B8C-83A1-F6EECF244321}">
                <p14:modId xmlns:p14="http://schemas.microsoft.com/office/powerpoint/2010/main" val="1783087325"/>
              </p:ext>
            </p:extLst>
          </p:nvPr>
        </p:nvGraphicFramePr>
        <p:xfrm>
          <a:off x="2514600" y="3886200"/>
          <a:ext cx="5956300" cy="3021013"/>
        </p:xfrm>
        <a:graphic>
          <a:graphicData uri="http://schemas.openxmlformats.org/presentationml/2006/ole">
            <mc:AlternateContent xmlns:mc="http://schemas.openxmlformats.org/markup-compatibility/2006">
              <mc:Choice xmlns:v="urn:schemas-microsoft-com:vml" Requires="v">
                <p:oleObj spid="_x0000_s31779" name="Document" r:id="rId4" imgW="5956042" imgH="3021097" progId="Word.Document.12">
                  <p:embed/>
                </p:oleObj>
              </mc:Choice>
              <mc:Fallback>
                <p:oleObj name="Document" r:id="rId4" imgW="5956042" imgH="3021097" progId="Word.Document.12">
                  <p:embed/>
                  <p:pic>
                    <p:nvPicPr>
                      <p:cNvPr id="0" name=""/>
                      <p:cNvPicPr/>
                      <p:nvPr/>
                    </p:nvPicPr>
                    <p:blipFill>
                      <a:blip r:embed="rId5"/>
                      <a:stretch>
                        <a:fillRect/>
                      </a:stretch>
                    </p:blipFill>
                    <p:spPr>
                      <a:xfrm>
                        <a:off x="2514600" y="3886200"/>
                        <a:ext cx="5956300" cy="3021013"/>
                      </a:xfrm>
                      <a:prstGeom prst="rect">
                        <a:avLst/>
                      </a:prstGeom>
                    </p:spPr>
                  </p:pic>
                </p:oleObj>
              </mc:Fallback>
            </mc:AlternateContent>
          </a:graphicData>
        </a:graphic>
      </p:graphicFrame>
    </p:spTree>
    <p:extLst>
      <p:ext uri="{BB962C8B-B14F-4D97-AF65-F5344CB8AC3E}">
        <p14:creationId xmlns:p14="http://schemas.microsoft.com/office/powerpoint/2010/main" val="36770867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000000"/>
                </a:solidFill>
              </a:rPr>
              <a:t>Histogram </a:t>
            </a:r>
            <a:br>
              <a:rPr lang="en-US" dirty="0" smtClean="0">
                <a:solidFill>
                  <a:srgbClr val="000000"/>
                </a:solidFill>
              </a:rPr>
            </a:br>
            <a:r>
              <a:rPr lang="en-US" sz="3100" dirty="0" smtClean="0">
                <a:solidFill>
                  <a:srgbClr val="000000"/>
                </a:solidFill>
              </a:rPr>
              <a:t>(graphing frequencies of continuous variables)</a:t>
            </a:r>
            <a:endParaRPr lang="en-US" sz="3100" dirty="0">
              <a:solidFill>
                <a:srgbClr val="000000"/>
              </a:solidFill>
            </a:endParaRPr>
          </a:p>
        </p:txBody>
      </p:sp>
      <p:sp>
        <p:nvSpPr>
          <p:cNvPr id="3" name="Content Placeholder 2"/>
          <p:cNvSpPr>
            <a:spLocks noGrp="1"/>
          </p:cNvSpPr>
          <p:nvPr>
            <p:ph idx="1"/>
          </p:nvPr>
        </p:nvSpPr>
        <p:spPr>
          <a:xfrm>
            <a:off x="457200" y="1417638"/>
            <a:ext cx="8229600" cy="4708525"/>
          </a:xfrm>
        </p:spPr>
        <p:txBody>
          <a:bodyPr>
            <a:normAutofit/>
          </a:bodyPr>
          <a:lstStyle/>
          <a:p>
            <a:pPr lvl="1">
              <a:buFont typeface="Arial" panose="020B0604020202020204" pitchFamily="34" charset="0"/>
              <a:buChar char="•"/>
            </a:pPr>
            <a:r>
              <a:rPr lang="en-US" dirty="0">
                <a:solidFill>
                  <a:srgbClr val="000000"/>
                </a:solidFill>
              </a:rPr>
              <a:t>Graphs depict important features of distributions more clearly than do </a:t>
            </a:r>
            <a:r>
              <a:rPr lang="en-US" dirty="0" smtClean="0">
                <a:solidFill>
                  <a:srgbClr val="000000"/>
                </a:solidFill>
              </a:rPr>
              <a:t>tables.</a:t>
            </a:r>
          </a:p>
          <a:p>
            <a:pPr lvl="1">
              <a:buFont typeface="Arial" panose="020B0604020202020204" pitchFamily="34" charset="0"/>
              <a:buChar char="•"/>
            </a:pPr>
            <a:r>
              <a:rPr lang="en-US" dirty="0">
                <a:solidFill>
                  <a:srgbClr val="000000"/>
                </a:solidFill>
              </a:rPr>
              <a:t>In a relative frequency histogram the heights of bars represent </a:t>
            </a:r>
            <a:r>
              <a:rPr lang="en-US" i="1" dirty="0"/>
              <a:t>relative frequencies </a:t>
            </a:r>
            <a:r>
              <a:rPr lang="en-US" dirty="0">
                <a:solidFill>
                  <a:srgbClr val="000000"/>
                </a:solidFill>
              </a:rPr>
              <a:t>of scores (often contained within class intervals</a:t>
            </a:r>
            <a:r>
              <a:rPr lang="en-US" dirty="0" smtClean="0">
                <a:solidFill>
                  <a:srgbClr val="000000"/>
                </a:solidFill>
              </a:rPr>
              <a:t>).</a:t>
            </a:r>
          </a:p>
          <a:p>
            <a:pPr marL="457200" lvl="1" indent="0">
              <a:buNone/>
            </a:pPr>
            <a:endParaRPr lang="en-US" dirty="0" smtClean="0">
              <a:solidFill>
                <a:srgbClr val="000000"/>
              </a:solidFill>
            </a:endParaRPr>
          </a:p>
        </p:txBody>
      </p:sp>
      <p:pic>
        <p:nvPicPr>
          <p:cNvPr id="4" name="Picture 3"/>
          <p:cNvPicPr>
            <a:picLocks noChangeAspect="1"/>
          </p:cNvPicPr>
          <p:nvPr/>
        </p:nvPicPr>
        <p:blipFill>
          <a:blip r:embed="rId2"/>
          <a:stretch>
            <a:fillRect/>
          </a:stretch>
        </p:blipFill>
        <p:spPr>
          <a:xfrm>
            <a:off x="904068" y="3809999"/>
            <a:ext cx="3657600" cy="2925305"/>
          </a:xfrm>
          <a:prstGeom prst="rect">
            <a:avLst/>
          </a:prstGeom>
        </p:spPr>
      </p:pic>
      <p:pic>
        <p:nvPicPr>
          <p:cNvPr id="6" name="Picture 5"/>
          <p:cNvPicPr>
            <a:picLocks noChangeAspect="1"/>
          </p:cNvPicPr>
          <p:nvPr/>
        </p:nvPicPr>
        <p:blipFill>
          <a:blip r:embed="rId3"/>
          <a:stretch>
            <a:fillRect/>
          </a:stretch>
        </p:blipFill>
        <p:spPr>
          <a:xfrm>
            <a:off x="4561668" y="4891652"/>
            <a:ext cx="4429932" cy="762000"/>
          </a:xfrm>
          <a:prstGeom prst="rect">
            <a:avLst/>
          </a:prstGeom>
        </p:spPr>
      </p:pic>
    </p:spTree>
    <p:extLst>
      <p:ext uri="{BB962C8B-B14F-4D97-AF65-F5344CB8AC3E}">
        <p14:creationId xmlns:p14="http://schemas.microsoft.com/office/powerpoint/2010/main" val="30575327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000000"/>
                </a:solidFill>
              </a:rPr>
              <a:t>Histogram </a:t>
            </a:r>
            <a:br>
              <a:rPr lang="en-US" dirty="0" smtClean="0">
                <a:solidFill>
                  <a:srgbClr val="000000"/>
                </a:solidFill>
              </a:rPr>
            </a:br>
            <a:endParaRPr lang="en-US" sz="3100" dirty="0">
              <a:solidFill>
                <a:srgbClr val="000000"/>
              </a:solidFill>
            </a:endParaRPr>
          </a:p>
        </p:txBody>
      </p:sp>
      <p:sp>
        <p:nvSpPr>
          <p:cNvPr id="3" name="Content Placeholder 2"/>
          <p:cNvSpPr>
            <a:spLocks noGrp="1"/>
          </p:cNvSpPr>
          <p:nvPr>
            <p:ph idx="1"/>
          </p:nvPr>
        </p:nvSpPr>
        <p:spPr>
          <a:xfrm>
            <a:off x="457200" y="1417638"/>
            <a:ext cx="8229600" cy="4708525"/>
          </a:xfrm>
        </p:spPr>
        <p:txBody>
          <a:bodyPr>
            <a:normAutofit/>
          </a:bodyPr>
          <a:lstStyle/>
          <a:p>
            <a:pPr lvl="1">
              <a:buFont typeface="Arial" panose="020B0604020202020204" pitchFamily="34" charset="0"/>
              <a:buChar char="•"/>
            </a:pPr>
            <a:r>
              <a:rPr lang="en-US" dirty="0" smtClean="0"/>
              <a:t>Supplemental points:</a:t>
            </a:r>
          </a:p>
          <a:p>
            <a:pPr lvl="2"/>
            <a:r>
              <a:rPr lang="en-US" dirty="0" smtClean="0">
                <a:solidFill>
                  <a:srgbClr val="000000"/>
                </a:solidFill>
              </a:rPr>
              <a:t>Used for graphing continuous variables that are mapped onto discrete segments.</a:t>
            </a:r>
          </a:p>
          <a:p>
            <a:pPr lvl="2"/>
            <a:r>
              <a:rPr lang="en-US" dirty="0" smtClean="0">
                <a:solidFill>
                  <a:srgbClr val="000000"/>
                </a:solidFill>
              </a:rPr>
              <a:t>Relative frequency at a particular score point is interpreted as the </a:t>
            </a:r>
            <a:r>
              <a:rPr lang="en-US" i="1" dirty="0" smtClean="0"/>
              <a:t>probability</a:t>
            </a:r>
            <a:r>
              <a:rPr lang="en-US" dirty="0" smtClean="0">
                <a:solidFill>
                  <a:srgbClr val="000000"/>
                </a:solidFill>
              </a:rPr>
              <a:t> in classical (long-run) probability.</a:t>
            </a:r>
          </a:p>
          <a:p>
            <a:pPr lvl="2"/>
            <a:r>
              <a:rPr lang="en-US" dirty="0" smtClean="0">
                <a:solidFill>
                  <a:srgbClr val="000000"/>
                </a:solidFill>
              </a:rPr>
              <a:t>This why it is often called the </a:t>
            </a:r>
            <a:r>
              <a:rPr lang="en-US" i="1" dirty="0" smtClean="0"/>
              <a:t>frequentist school </a:t>
            </a:r>
            <a:r>
              <a:rPr lang="en-US" dirty="0" smtClean="0">
                <a:solidFill>
                  <a:srgbClr val="000000"/>
                </a:solidFill>
              </a:rPr>
              <a:t>of probability.</a:t>
            </a:r>
          </a:p>
          <a:p>
            <a:pPr lvl="2"/>
            <a:r>
              <a:rPr lang="en-US" dirty="0" smtClean="0">
                <a:solidFill>
                  <a:srgbClr val="000000"/>
                </a:solidFill>
              </a:rPr>
              <a:t>Notice how this definition links the sampling protocol (i.e. random sampling) to the definition of probability.</a:t>
            </a:r>
          </a:p>
          <a:p>
            <a:pPr lvl="2"/>
            <a:endParaRPr lang="en-US" dirty="0" smtClean="0"/>
          </a:p>
          <a:p>
            <a:pPr marL="457200" lvl="1" indent="0">
              <a:buNone/>
            </a:pPr>
            <a:endParaRPr lang="en-US" dirty="0" smtClean="0">
              <a:solidFill>
                <a:srgbClr val="000000"/>
              </a:solidFill>
            </a:endParaRPr>
          </a:p>
        </p:txBody>
      </p:sp>
    </p:spTree>
    <p:extLst>
      <p:ext uri="{BB962C8B-B14F-4D97-AF65-F5344CB8AC3E}">
        <p14:creationId xmlns:p14="http://schemas.microsoft.com/office/powerpoint/2010/main" val="19544959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0000"/>
                </a:solidFill>
              </a:rPr>
              <a:t>Polygons</a:t>
            </a:r>
            <a:endParaRPr lang="en-US" dirty="0">
              <a:solidFill>
                <a:srgbClr val="000000"/>
              </a:solidFill>
            </a:endParaRPr>
          </a:p>
        </p:txBody>
      </p:sp>
      <p:sp>
        <p:nvSpPr>
          <p:cNvPr id="3" name="Content Placeholder 2"/>
          <p:cNvSpPr>
            <a:spLocks noGrp="1"/>
          </p:cNvSpPr>
          <p:nvPr>
            <p:ph idx="1"/>
          </p:nvPr>
        </p:nvSpPr>
        <p:spPr>
          <a:xfrm>
            <a:off x="457200" y="1417639"/>
            <a:ext cx="8229600" cy="2773361"/>
          </a:xfrm>
        </p:spPr>
        <p:txBody>
          <a:bodyPr>
            <a:normAutofit fontScale="92500" lnSpcReduction="10000"/>
          </a:bodyPr>
          <a:lstStyle/>
          <a:p>
            <a:pPr lvl="1">
              <a:buFont typeface="Arial" panose="020B0604020202020204" pitchFamily="34" charset="0"/>
              <a:buChar char="•"/>
            </a:pPr>
            <a:r>
              <a:rPr lang="en-US" dirty="0">
                <a:solidFill>
                  <a:srgbClr val="000000"/>
                </a:solidFill>
              </a:rPr>
              <a:t>The</a:t>
            </a:r>
            <a:r>
              <a:rPr lang="en-US" dirty="0"/>
              <a:t> </a:t>
            </a:r>
            <a:r>
              <a:rPr lang="en-US" i="1" dirty="0"/>
              <a:t>relative frequency polygon </a:t>
            </a:r>
            <a:r>
              <a:rPr lang="en-US" dirty="0">
                <a:solidFill>
                  <a:srgbClr val="000000"/>
                </a:solidFill>
              </a:rPr>
              <a:t>maps the frequency count (vertical or Y-axis) by the score in the distribution (horizontal or X-axis). </a:t>
            </a:r>
            <a:endParaRPr lang="en-US" dirty="0" smtClean="0">
              <a:solidFill>
                <a:srgbClr val="000000"/>
              </a:solidFill>
            </a:endParaRPr>
          </a:p>
          <a:p>
            <a:pPr lvl="1">
              <a:buFont typeface="Arial" panose="020B0604020202020204" pitchFamily="34" charset="0"/>
              <a:buChar char="•"/>
            </a:pPr>
            <a:r>
              <a:rPr lang="en-US" dirty="0">
                <a:solidFill>
                  <a:srgbClr val="000000"/>
                </a:solidFill>
              </a:rPr>
              <a:t>The frequency polygon differs from the histogram in that a “dot” or single point is placed over the midpoint so that the height of the dot represents the relative frequency of the class interval. </a:t>
            </a:r>
            <a:endParaRPr lang="en-US" dirty="0" smtClean="0">
              <a:solidFill>
                <a:srgbClr val="000000"/>
              </a:solidFill>
            </a:endParaRPr>
          </a:p>
          <a:p>
            <a:pPr marL="457200" lvl="1" indent="0">
              <a:buNone/>
            </a:pPr>
            <a:endParaRPr lang="en-US" dirty="0" smtClean="0">
              <a:solidFill>
                <a:srgbClr val="000000"/>
              </a:solidFill>
            </a:endParaRPr>
          </a:p>
        </p:txBody>
      </p:sp>
      <p:pic>
        <p:nvPicPr>
          <p:cNvPr id="5" name="Picture 4"/>
          <p:cNvPicPr>
            <a:picLocks noChangeAspect="1"/>
          </p:cNvPicPr>
          <p:nvPr/>
        </p:nvPicPr>
        <p:blipFill>
          <a:blip r:embed="rId2"/>
          <a:stretch>
            <a:fillRect/>
          </a:stretch>
        </p:blipFill>
        <p:spPr>
          <a:xfrm>
            <a:off x="3276600" y="4445088"/>
            <a:ext cx="2921878" cy="2336712"/>
          </a:xfrm>
          <a:prstGeom prst="rect">
            <a:avLst/>
          </a:prstGeom>
        </p:spPr>
      </p:pic>
      <p:pic>
        <p:nvPicPr>
          <p:cNvPr id="7" name="Picture 6"/>
          <p:cNvPicPr>
            <a:picLocks noChangeAspect="1"/>
          </p:cNvPicPr>
          <p:nvPr/>
        </p:nvPicPr>
        <p:blipFill>
          <a:blip r:embed="rId3"/>
          <a:stretch>
            <a:fillRect/>
          </a:stretch>
        </p:blipFill>
        <p:spPr>
          <a:xfrm>
            <a:off x="3276600" y="4163878"/>
            <a:ext cx="5944872" cy="330789"/>
          </a:xfrm>
          <a:prstGeom prst="rect">
            <a:avLst/>
          </a:prstGeom>
        </p:spPr>
      </p:pic>
    </p:spTree>
    <p:extLst>
      <p:ext uri="{BB962C8B-B14F-4D97-AF65-F5344CB8AC3E}">
        <p14:creationId xmlns:p14="http://schemas.microsoft.com/office/powerpoint/2010/main" val="9900862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0000"/>
                </a:solidFill>
              </a:rPr>
              <a:t>Histograms vs. Polygons</a:t>
            </a:r>
            <a:endParaRPr lang="en-US" dirty="0">
              <a:solidFill>
                <a:srgbClr val="000000"/>
              </a:solidFill>
            </a:endParaRPr>
          </a:p>
        </p:txBody>
      </p:sp>
      <p:sp>
        <p:nvSpPr>
          <p:cNvPr id="3" name="Content Placeholder 2"/>
          <p:cNvSpPr>
            <a:spLocks noGrp="1"/>
          </p:cNvSpPr>
          <p:nvPr>
            <p:ph idx="1"/>
          </p:nvPr>
        </p:nvSpPr>
        <p:spPr>
          <a:xfrm>
            <a:off x="457200" y="1417639"/>
            <a:ext cx="8229600" cy="4983161"/>
          </a:xfrm>
        </p:spPr>
        <p:txBody>
          <a:bodyPr>
            <a:normAutofit lnSpcReduction="10000"/>
          </a:bodyPr>
          <a:lstStyle/>
          <a:p>
            <a:pPr lvl="1">
              <a:buFont typeface="Arial" panose="020B0604020202020204" pitchFamily="34" charset="0"/>
              <a:buChar char="•"/>
            </a:pPr>
            <a:r>
              <a:rPr lang="en-US" dirty="0">
                <a:solidFill>
                  <a:srgbClr val="000000"/>
                </a:solidFill>
              </a:rPr>
              <a:t>Graphs such as histograms and polygons are often used when two or more groups are compared on a set of scores such as our language development </a:t>
            </a:r>
            <a:r>
              <a:rPr lang="en-US" dirty="0" smtClean="0">
                <a:solidFill>
                  <a:srgbClr val="000000"/>
                </a:solidFill>
              </a:rPr>
              <a:t>test example. </a:t>
            </a:r>
          </a:p>
          <a:p>
            <a:pPr lvl="1">
              <a:buFont typeface="Arial" panose="020B0604020202020204" pitchFamily="34" charset="0"/>
              <a:buChar char="•"/>
            </a:pPr>
            <a:r>
              <a:rPr lang="en-US" dirty="0">
                <a:solidFill>
                  <a:srgbClr val="000000"/>
                </a:solidFill>
              </a:rPr>
              <a:t>The choice between using a histogram and a polygon depends on preference; however the type and nature of the variable also serves as a guide for when to use one type of graph over another</a:t>
            </a:r>
            <a:r>
              <a:rPr lang="en-US" dirty="0" smtClean="0">
                <a:solidFill>
                  <a:srgbClr val="000000"/>
                </a:solidFill>
              </a:rPr>
              <a:t>.</a:t>
            </a:r>
          </a:p>
          <a:p>
            <a:pPr lvl="1">
              <a:buFont typeface="Arial" panose="020B0604020202020204" pitchFamily="34" charset="0"/>
              <a:buChar char="•"/>
            </a:pPr>
            <a:r>
              <a:rPr lang="en-US" dirty="0" smtClean="0">
                <a:solidFill>
                  <a:srgbClr val="000000"/>
                </a:solidFill>
              </a:rPr>
              <a:t>For </a:t>
            </a:r>
            <a:r>
              <a:rPr lang="en-US" dirty="0">
                <a:solidFill>
                  <a:srgbClr val="000000"/>
                </a:solidFill>
              </a:rPr>
              <a:t>example, when a variable is </a:t>
            </a:r>
            <a:r>
              <a:rPr lang="en-US" i="1" dirty="0"/>
              <a:t>discrete</a:t>
            </a:r>
            <a:r>
              <a:rPr lang="en-US" dirty="0">
                <a:solidFill>
                  <a:srgbClr val="000000"/>
                </a:solidFill>
              </a:rPr>
              <a:t>, score values can only take on whole numbers that can be measured exactly</a:t>
            </a:r>
            <a:r>
              <a:rPr lang="en-US" dirty="0"/>
              <a:t> – </a:t>
            </a:r>
            <a:r>
              <a:rPr lang="en-US" i="1" dirty="0"/>
              <a:t>and there are no intermediate values between the score points.</a:t>
            </a:r>
            <a:r>
              <a:rPr lang="en-US" dirty="0"/>
              <a:t> </a:t>
            </a:r>
            <a:endParaRPr lang="en-US" dirty="0" smtClean="0">
              <a:solidFill>
                <a:srgbClr val="000000"/>
              </a:solidFill>
            </a:endParaRPr>
          </a:p>
        </p:txBody>
      </p:sp>
    </p:spTree>
    <p:extLst>
      <p:ext uri="{BB962C8B-B14F-4D97-AF65-F5344CB8AC3E}">
        <p14:creationId xmlns:p14="http://schemas.microsoft.com/office/powerpoint/2010/main" val="32211962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rgbClr val="000000"/>
                </a:solidFill>
              </a:rPr>
              <a:t>Real Numbers</a:t>
            </a:r>
            <a:endParaRPr lang="en-US" dirty="0">
              <a:solidFill>
                <a:srgbClr val="000000"/>
              </a:solidFill>
            </a:endParaRPr>
          </a:p>
        </p:txBody>
      </p:sp>
      <p:sp>
        <p:nvSpPr>
          <p:cNvPr id="5" name="Content Placeholder 4"/>
          <p:cNvSpPr>
            <a:spLocks noGrp="1"/>
          </p:cNvSpPr>
          <p:nvPr>
            <p:ph idx="1"/>
          </p:nvPr>
        </p:nvSpPr>
        <p:spPr>
          <a:xfrm>
            <a:off x="457200" y="1600201"/>
            <a:ext cx="8229600" cy="2667000"/>
          </a:xfrm>
        </p:spPr>
        <p:txBody>
          <a:bodyPr>
            <a:normAutofit/>
          </a:bodyPr>
          <a:lstStyle/>
          <a:p>
            <a:pPr>
              <a:spcBef>
                <a:spcPct val="0"/>
              </a:spcBef>
            </a:pPr>
            <a:r>
              <a:rPr lang="en-US" altLang="en-US" sz="2800" dirty="0" smtClean="0">
                <a:solidFill>
                  <a:srgbClr val="000000"/>
                </a:solidFill>
                <a:latin typeface="+mj-lt"/>
                <a:sym typeface="Gill Sans" charset="0"/>
              </a:rPr>
              <a:t>When we use real numbers we enhance our ability to measure attributes by defining the basic size of the unit of measurement for a test.</a:t>
            </a:r>
          </a:p>
          <a:p>
            <a:pPr>
              <a:spcBef>
                <a:spcPct val="0"/>
              </a:spcBef>
            </a:pPr>
            <a:r>
              <a:rPr lang="en-US" altLang="en-US" sz="2800" dirty="0" smtClean="0">
                <a:solidFill>
                  <a:srgbClr val="000000"/>
                </a:solidFill>
                <a:latin typeface="+mj-lt"/>
                <a:sym typeface="Gill Sans" charset="0"/>
              </a:rPr>
              <a:t>Real numbers are continuous because they represent any quantity along a number line.</a:t>
            </a:r>
          </a:p>
          <a:p>
            <a:pPr>
              <a:spcBef>
                <a:spcPct val="0"/>
              </a:spcBef>
            </a:pPr>
            <a:r>
              <a:rPr lang="en-US" altLang="en-US" sz="2800" dirty="0" smtClean="0">
                <a:solidFill>
                  <a:srgbClr val="000000"/>
                </a:solidFill>
                <a:latin typeface="+mj-lt"/>
                <a:sym typeface="Gill Sans" charset="0"/>
              </a:rPr>
              <a:t>Example, real number line and IQ score:</a:t>
            </a:r>
          </a:p>
          <a:p>
            <a:pPr>
              <a:spcBef>
                <a:spcPct val="0"/>
              </a:spcBef>
            </a:pPr>
            <a:endParaRPr lang="en-US" altLang="en-US" sz="2800" dirty="0">
              <a:latin typeface="+mj-lt"/>
              <a:sym typeface="Gill Sans" charset="0"/>
            </a:endParaRPr>
          </a:p>
          <a:p>
            <a:pPr marL="0" indent="0">
              <a:spcBef>
                <a:spcPct val="0"/>
              </a:spcBef>
              <a:buNone/>
            </a:pPr>
            <a:endParaRPr lang="en-US" altLang="en-US" sz="2800" dirty="0" smtClean="0">
              <a:latin typeface="+mj-lt"/>
              <a:sym typeface="Gill Sans" charset="0"/>
            </a:endParaRPr>
          </a:p>
          <a:p>
            <a:pPr marL="0" indent="0">
              <a:spcBef>
                <a:spcPct val="0"/>
              </a:spcBef>
              <a:buNone/>
            </a:pPr>
            <a:endParaRPr lang="en-US" altLang="en-US" sz="2400" dirty="0" smtClean="0">
              <a:solidFill>
                <a:srgbClr val="000000"/>
              </a:solidFill>
              <a:latin typeface="+mj-lt"/>
              <a:sym typeface="Gill Sans" charset="0"/>
            </a:endParaRPr>
          </a:p>
          <a:p>
            <a:pPr marL="457200" lvl="1" indent="0">
              <a:buNone/>
            </a:pPr>
            <a:endParaRPr lang="en-US" dirty="0" smtClean="0">
              <a:solidFill>
                <a:schemeClr val="bg2">
                  <a:lumMod val="10000"/>
                </a:schemeClr>
              </a:solidFill>
            </a:endParaRPr>
          </a:p>
        </p:txBody>
      </p:sp>
      <p:pic>
        <p:nvPicPr>
          <p:cNvPr id="11" name="Picture 10"/>
          <p:cNvPicPr>
            <a:picLocks noChangeAspect="1"/>
          </p:cNvPicPr>
          <p:nvPr/>
        </p:nvPicPr>
        <p:blipFill>
          <a:blip r:embed="rId3"/>
          <a:stretch>
            <a:fillRect/>
          </a:stretch>
        </p:blipFill>
        <p:spPr>
          <a:xfrm>
            <a:off x="1600200" y="4876800"/>
            <a:ext cx="6076591" cy="733333"/>
          </a:xfrm>
          <a:prstGeom prst="rect">
            <a:avLst/>
          </a:prstGeom>
        </p:spPr>
      </p:pic>
    </p:spTree>
    <p:extLst>
      <p:ext uri="{BB962C8B-B14F-4D97-AF65-F5344CB8AC3E}">
        <p14:creationId xmlns:p14="http://schemas.microsoft.com/office/powerpoint/2010/main" val="8051427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0000"/>
                </a:solidFill>
              </a:rPr>
              <a:t>Histograms vs. Polygons</a:t>
            </a:r>
            <a:endParaRPr lang="en-US" dirty="0">
              <a:solidFill>
                <a:srgbClr val="000000"/>
              </a:solidFill>
            </a:endParaRPr>
          </a:p>
        </p:txBody>
      </p:sp>
      <p:sp>
        <p:nvSpPr>
          <p:cNvPr id="3" name="Content Placeholder 2"/>
          <p:cNvSpPr>
            <a:spLocks noGrp="1"/>
          </p:cNvSpPr>
          <p:nvPr>
            <p:ph idx="1"/>
          </p:nvPr>
        </p:nvSpPr>
        <p:spPr>
          <a:xfrm>
            <a:off x="457200" y="1417639"/>
            <a:ext cx="8229600" cy="4983161"/>
          </a:xfrm>
        </p:spPr>
        <p:txBody>
          <a:bodyPr>
            <a:normAutofit fontScale="92500"/>
          </a:bodyPr>
          <a:lstStyle/>
          <a:p>
            <a:pPr lvl="1">
              <a:buFont typeface="Arial" panose="020B0604020202020204" pitchFamily="34" charset="0"/>
              <a:buChar char="•"/>
            </a:pPr>
            <a:r>
              <a:rPr lang="en-US" dirty="0">
                <a:solidFill>
                  <a:srgbClr val="000000"/>
                </a:solidFill>
              </a:rPr>
              <a:t>Even though a variable may be continuous in theory, the process of measurement always reduces the scores on a variable to a discrete level (e.g. a discrete random </a:t>
            </a:r>
            <a:r>
              <a:rPr lang="en-US" dirty="0" smtClean="0">
                <a:solidFill>
                  <a:srgbClr val="000000"/>
                </a:solidFill>
              </a:rPr>
              <a:t>variable (s</a:t>
            </a:r>
            <a:r>
              <a:rPr lang="en-US" i="1" dirty="0" smtClean="0">
                <a:solidFill>
                  <a:srgbClr val="000000"/>
                </a:solidFill>
              </a:rPr>
              <a:t>ee </a:t>
            </a:r>
            <a:r>
              <a:rPr lang="en-US" i="1" dirty="0">
                <a:solidFill>
                  <a:srgbClr val="000000"/>
                </a:solidFill>
              </a:rPr>
              <a:t>Appendix A </a:t>
            </a:r>
            <a:r>
              <a:rPr lang="en-US" i="1" dirty="0" smtClean="0">
                <a:solidFill>
                  <a:srgbClr val="000000"/>
                </a:solidFill>
              </a:rPr>
              <a:t>of Psychometric Methods: Theory into Practice for </a:t>
            </a:r>
            <a:r>
              <a:rPr lang="en-US" i="1" dirty="0">
                <a:solidFill>
                  <a:srgbClr val="000000"/>
                </a:solidFill>
              </a:rPr>
              <a:t>a </a:t>
            </a:r>
            <a:r>
              <a:rPr lang="en-US" i="1" dirty="0" smtClean="0">
                <a:solidFill>
                  <a:srgbClr val="000000"/>
                </a:solidFill>
              </a:rPr>
              <a:t>mathematical </a:t>
            </a:r>
            <a:r>
              <a:rPr lang="en-US" i="1" dirty="0">
                <a:solidFill>
                  <a:srgbClr val="000000"/>
                </a:solidFill>
              </a:rPr>
              <a:t>treatment of random variables and probability</a:t>
            </a:r>
            <a:r>
              <a:rPr lang="en-US" dirty="0" smtClean="0">
                <a:solidFill>
                  <a:srgbClr val="000000"/>
                </a:solidFill>
              </a:rPr>
              <a:t>).</a:t>
            </a:r>
          </a:p>
          <a:p>
            <a:pPr lvl="1">
              <a:buFont typeface="Arial" panose="020B0604020202020204" pitchFamily="34" charset="0"/>
              <a:buChar char="•"/>
            </a:pPr>
            <a:r>
              <a:rPr lang="en-US" dirty="0" smtClean="0">
                <a:solidFill>
                  <a:srgbClr val="000000"/>
                </a:solidFill>
              </a:rPr>
              <a:t>In </a:t>
            </a:r>
            <a:r>
              <a:rPr lang="en-US" dirty="0">
                <a:solidFill>
                  <a:srgbClr val="000000"/>
                </a:solidFill>
              </a:rPr>
              <a:t>part, this is due to the accuracy and/or precision of the instrumentation used and the integrity of the data acquisition/collection method. </a:t>
            </a:r>
            <a:endParaRPr lang="en-US" dirty="0" smtClean="0">
              <a:solidFill>
                <a:srgbClr val="000000"/>
              </a:solidFill>
            </a:endParaRPr>
          </a:p>
          <a:p>
            <a:pPr lvl="1">
              <a:buFont typeface="Arial" panose="020B0604020202020204" pitchFamily="34" charset="0"/>
              <a:buChar char="•"/>
            </a:pPr>
            <a:r>
              <a:rPr lang="en-US" dirty="0" smtClean="0">
                <a:solidFill>
                  <a:srgbClr val="000000"/>
                </a:solidFill>
              </a:rPr>
              <a:t>So, continuous variables or scales </a:t>
            </a:r>
            <a:r>
              <a:rPr lang="en-US" dirty="0">
                <a:solidFill>
                  <a:srgbClr val="000000"/>
                </a:solidFill>
              </a:rPr>
              <a:t>are in fact discrete ones with varying degrees of precision or accuracy. </a:t>
            </a:r>
            <a:r>
              <a:rPr lang="en-US" dirty="0" smtClean="0">
                <a:solidFill>
                  <a:srgbClr val="000000"/>
                </a:solidFill>
              </a:rPr>
              <a:t> </a:t>
            </a:r>
          </a:p>
        </p:txBody>
      </p:sp>
    </p:spTree>
    <p:extLst>
      <p:ext uri="{BB962C8B-B14F-4D97-AF65-F5344CB8AC3E}">
        <p14:creationId xmlns:p14="http://schemas.microsoft.com/office/powerpoint/2010/main" val="8905073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0000"/>
                </a:solidFill>
              </a:rPr>
              <a:t>Histograms vs. Polygons</a:t>
            </a:r>
            <a:endParaRPr lang="en-US" dirty="0">
              <a:solidFill>
                <a:srgbClr val="000000"/>
              </a:solidFill>
            </a:endParaRPr>
          </a:p>
        </p:txBody>
      </p:sp>
      <p:sp>
        <p:nvSpPr>
          <p:cNvPr id="3" name="Content Placeholder 2"/>
          <p:cNvSpPr>
            <a:spLocks noGrp="1"/>
          </p:cNvSpPr>
          <p:nvPr>
            <p:ph idx="1"/>
          </p:nvPr>
        </p:nvSpPr>
        <p:spPr>
          <a:xfrm>
            <a:off x="457200" y="1417639"/>
            <a:ext cx="8229600" cy="4983161"/>
          </a:xfrm>
        </p:spPr>
        <p:txBody>
          <a:bodyPr>
            <a:normAutofit/>
          </a:bodyPr>
          <a:lstStyle/>
          <a:p>
            <a:pPr lvl="1">
              <a:buFont typeface="Arial" panose="020B0604020202020204" pitchFamily="34" charset="0"/>
              <a:buChar char="•"/>
            </a:pPr>
            <a:r>
              <a:rPr lang="en-US" dirty="0">
                <a:solidFill>
                  <a:srgbClr val="000000"/>
                </a:solidFill>
              </a:rPr>
              <a:t>T</a:t>
            </a:r>
            <a:r>
              <a:rPr lang="en-US" dirty="0" smtClean="0">
                <a:solidFill>
                  <a:srgbClr val="000000"/>
                </a:solidFill>
              </a:rPr>
              <a:t>he </a:t>
            </a:r>
            <a:r>
              <a:rPr lang="en-US" dirty="0">
                <a:solidFill>
                  <a:srgbClr val="000000"/>
                </a:solidFill>
              </a:rPr>
              <a:t>nature of the frequency polygon technically suggests that there are intermediary score values (and therefore a </a:t>
            </a:r>
            <a:r>
              <a:rPr lang="en-US" i="1" dirty="0">
                <a:solidFill>
                  <a:srgbClr val="000000"/>
                </a:solidFill>
              </a:rPr>
              <a:t>continuous</a:t>
            </a:r>
            <a:r>
              <a:rPr lang="en-US" dirty="0">
                <a:solidFill>
                  <a:srgbClr val="000000"/>
                </a:solidFill>
              </a:rPr>
              <a:t> score scale) between the points and/or dots in the graph</a:t>
            </a:r>
            <a:r>
              <a:rPr lang="en-US" dirty="0" smtClean="0">
                <a:solidFill>
                  <a:srgbClr val="000000"/>
                </a:solidFill>
              </a:rPr>
              <a:t>.</a:t>
            </a:r>
          </a:p>
          <a:p>
            <a:pPr lvl="1">
              <a:buFont typeface="Arial" panose="020B0604020202020204" pitchFamily="34" charset="0"/>
              <a:buChar char="•"/>
            </a:pPr>
            <a:r>
              <a:rPr lang="en-US" dirty="0">
                <a:solidFill>
                  <a:srgbClr val="000000"/>
                </a:solidFill>
              </a:rPr>
              <a:t>The intermediary values on the line in a polygon can be estimated using the intersection of the X and Y-axes anywhere on the line</a:t>
            </a:r>
            <a:r>
              <a:rPr lang="en-US" dirty="0" smtClean="0">
                <a:solidFill>
                  <a:srgbClr val="000000"/>
                </a:solidFill>
              </a:rPr>
              <a:t>. </a:t>
            </a:r>
          </a:p>
          <a:p>
            <a:pPr lvl="1">
              <a:buFont typeface="Arial" panose="020B0604020202020204" pitchFamily="34" charset="0"/>
              <a:buChar char="•"/>
            </a:pPr>
            <a:r>
              <a:rPr lang="en-US" dirty="0">
                <a:solidFill>
                  <a:srgbClr val="000000"/>
                </a:solidFill>
              </a:rPr>
              <a:t>An </a:t>
            </a:r>
            <a:r>
              <a:rPr lang="en-US" dirty="0" smtClean="0">
                <a:solidFill>
                  <a:srgbClr val="000000"/>
                </a:solidFill>
              </a:rPr>
              <a:t>“strict” example </a:t>
            </a:r>
            <a:r>
              <a:rPr lang="en-US" dirty="0">
                <a:solidFill>
                  <a:srgbClr val="000000"/>
                </a:solidFill>
              </a:rPr>
              <a:t>of a continuously measured variable from psychological </a:t>
            </a:r>
            <a:r>
              <a:rPr lang="en-US" dirty="0" smtClean="0">
                <a:solidFill>
                  <a:srgbClr val="000000"/>
                </a:solidFill>
              </a:rPr>
              <a:t>or psychophysical measurement </a:t>
            </a:r>
            <a:r>
              <a:rPr lang="en-US" dirty="0">
                <a:solidFill>
                  <a:srgbClr val="000000"/>
                </a:solidFill>
              </a:rPr>
              <a:t>is reaction time to visual stimulus</a:t>
            </a:r>
            <a:r>
              <a:rPr lang="en-US" dirty="0" smtClean="0">
                <a:solidFill>
                  <a:srgbClr val="000000"/>
                </a:solidFill>
              </a:rPr>
              <a:t>.  </a:t>
            </a:r>
          </a:p>
        </p:txBody>
      </p:sp>
    </p:spTree>
    <p:extLst>
      <p:ext uri="{BB962C8B-B14F-4D97-AF65-F5344CB8AC3E}">
        <p14:creationId xmlns:p14="http://schemas.microsoft.com/office/powerpoint/2010/main" val="22317283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0000"/>
                </a:solidFill>
              </a:rPr>
              <a:t>Variations in Distributions of Scores</a:t>
            </a:r>
            <a:endParaRPr lang="en-US" dirty="0">
              <a:solidFill>
                <a:srgbClr val="000000"/>
              </a:solidFill>
            </a:endParaRPr>
          </a:p>
        </p:txBody>
      </p:sp>
      <p:sp>
        <p:nvSpPr>
          <p:cNvPr id="3" name="Content Placeholder 2"/>
          <p:cNvSpPr>
            <a:spLocks noGrp="1"/>
          </p:cNvSpPr>
          <p:nvPr>
            <p:ph idx="1"/>
          </p:nvPr>
        </p:nvSpPr>
        <p:spPr>
          <a:xfrm>
            <a:off x="457200" y="1417639"/>
            <a:ext cx="8229600" cy="4983161"/>
          </a:xfrm>
        </p:spPr>
        <p:txBody>
          <a:bodyPr>
            <a:normAutofit/>
          </a:bodyPr>
          <a:lstStyle/>
          <a:p>
            <a:pPr lvl="1">
              <a:buFont typeface="Arial" panose="020B0604020202020204" pitchFamily="34" charset="0"/>
              <a:buChar char="•"/>
            </a:pPr>
            <a:r>
              <a:rPr lang="en-US" dirty="0" smtClean="0">
                <a:solidFill>
                  <a:srgbClr val="000000"/>
                </a:solidFill>
              </a:rPr>
              <a:t>Distributions in top half of figure are symmetric.</a:t>
            </a:r>
          </a:p>
          <a:p>
            <a:pPr lvl="1">
              <a:buFont typeface="Arial" panose="020B0604020202020204" pitchFamily="34" charset="0"/>
              <a:buChar char="•"/>
            </a:pPr>
            <a:r>
              <a:rPr lang="en-US" dirty="0"/>
              <a:t>Distributions with a single peak are </a:t>
            </a:r>
            <a:r>
              <a:rPr lang="en-US" i="1" dirty="0"/>
              <a:t>unimodal</a:t>
            </a:r>
            <a:r>
              <a:rPr lang="en-US" dirty="0"/>
              <a:t> </a:t>
            </a:r>
            <a:r>
              <a:rPr lang="en-US" dirty="0" smtClean="0"/>
              <a:t>(A,D,E) and </a:t>
            </a:r>
            <a:r>
              <a:rPr lang="en-US" dirty="0"/>
              <a:t>distributions with two peaks are </a:t>
            </a:r>
            <a:r>
              <a:rPr lang="en-US" i="1" dirty="0" smtClean="0"/>
              <a:t>bimodal</a:t>
            </a:r>
            <a:r>
              <a:rPr lang="en-US" b="1" dirty="0" smtClean="0"/>
              <a:t> </a:t>
            </a:r>
            <a:r>
              <a:rPr lang="en-US" dirty="0" smtClean="0"/>
              <a:t>(C,E). </a:t>
            </a:r>
            <a:endParaRPr lang="en-US" dirty="0" smtClean="0">
              <a:solidFill>
                <a:srgbClr val="000000"/>
              </a:solidFill>
            </a:endParaRPr>
          </a:p>
          <a:p>
            <a:pPr lvl="1">
              <a:buFont typeface="Arial" panose="020B0604020202020204" pitchFamily="34" charset="0"/>
              <a:buChar char="•"/>
            </a:pPr>
            <a:r>
              <a:rPr lang="en-US" dirty="0" smtClean="0"/>
              <a:t>If the tail </a:t>
            </a:r>
            <a:r>
              <a:rPr lang="en-US" dirty="0"/>
              <a:t>of the distribution </a:t>
            </a:r>
            <a:endParaRPr lang="en-US" dirty="0" smtClean="0"/>
          </a:p>
          <a:p>
            <a:pPr marL="457200" lvl="1" indent="0">
              <a:buNone/>
            </a:pPr>
            <a:r>
              <a:rPr lang="en-US" dirty="0"/>
              <a:t>	</a:t>
            </a:r>
            <a:r>
              <a:rPr lang="en-US" dirty="0" smtClean="0"/>
              <a:t>is </a:t>
            </a:r>
            <a:r>
              <a:rPr lang="en-US" dirty="0"/>
              <a:t>directed toward positive </a:t>
            </a:r>
            <a:endParaRPr lang="en-US" dirty="0" smtClean="0"/>
          </a:p>
          <a:p>
            <a:pPr marL="457200" lvl="1" indent="0">
              <a:buNone/>
            </a:pPr>
            <a:r>
              <a:rPr lang="en-US" dirty="0"/>
              <a:t>	</a:t>
            </a:r>
            <a:r>
              <a:rPr lang="en-US" dirty="0" smtClean="0"/>
              <a:t>numbers</a:t>
            </a:r>
            <a:r>
              <a:rPr lang="en-US" dirty="0"/>
              <a:t>, the skew is </a:t>
            </a:r>
            <a:r>
              <a:rPr lang="en-US" i="1" dirty="0" smtClean="0"/>
              <a:t>positive</a:t>
            </a:r>
            <a:r>
              <a:rPr lang="en-US" dirty="0" smtClean="0"/>
              <a:t>. </a:t>
            </a:r>
          </a:p>
          <a:p>
            <a:pPr lvl="1">
              <a:buFont typeface="Arial" panose="020B0604020202020204" pitchFamily="34" charset="0"/>
              <a:buChar char="•"/>
            </a:pPr>
            <a:r>
              <a:rPr lang="en-US" dirty="0"/>
              <a:t>If the tail of the distribution is </a:t>
            </a:r>
            <a:endParaRPr lang="en-US" dirty="0" smtClean="0"/>
          </a:p>
          <a:p>
            <a:pPr marL="457200" lvl="1" indent="0">
              <a:buNone/>
            </a:pPr>
            <a:r>
              <a:rPr lang="en-US" dirty="0"/>
              <a:t>	</a:t>
            </a:r>
            <a:r>
              <a:rPr lang="en-US" dirty="0" smtClean="0"/>
              <a:t>directed </a:t>
            </a:r>
            <a:r>
              <a:rPr lang="en-US" dirty="0"/>
              <a:t>toward </a:t>
            </a:r>
            <a:r>
              <a:rPr lang="en-US" dirty="0" smtClean="0"/>
              <a:t>negative </a:t>
            </a:r>
          </a:p>
          <a:p>
            <a:pPr marL="457200" lvl="1" indent="0">
              <a:buNone/>
            </a:pPr>
            <a:r>
              <a:rPr lang="en-US" dirty="0"/>
              <a:t>	</a:t>
            </a:r>
            <a:r>
              <a:rPr lang="en-US" dirty="0" smtClean="0"/>
              <a:t>numbers</a:t>
            </a:r>
            <a:r>
              <a:rPr lang="en-US" dirty="0"/>
              <a:t>, the skew is </a:t>
            </a:r>
            <a:r>
              <a:rPr lang="en-US" dirty="0" smtClean="0"/>
              <a:t>negative</a:t>
            </a:r>
            <a:r>
              <a:rPr lang="en-US" dirty="0"/>
              <a:t>. </a:t>
            </a:r>
          </a:p>
        </p:txBody>
      </p:sp>
      <p:pic>
        <p:nvPicPr>
          <p:cNvPr id="7" name="Picture 6"/>
          <p:cNvPicPr/>
          <p:nvPr/>
        </p:nvPicPr>
        <p:blipFill>
          <a:blip r:embed="rId2">
            <a:extLst>
              <a:ext uri="{28A0092B-C50C-407E-A947-70E740481C1C}">
                <a14:useLocalDpi xmlns:a14="http://schemas.microsoft.com/office/drawing/2010/main" val="0"/>
              </a:ext>
            </a:extLst>
          </a:blip>
          <a:srcRect/>
          <a:stretch>
            <a:fillRect/>
          </a:stretch>
        </p:blipFill>
        <p:spPr bwMode="auto">
          <a:xfrm>
            <a:off x="5791200" y="3048000"/>
            <a:ext cx="3124200" cy="2895600"/>
          </a:xfrm>
          <a:prstGeom prst="rect">
            <a:avLst/>
          </a:prstGeom>
          <a:noFill/>
        </p:spPr>
      </p:pic>
    </p:spTree>
    <p:extLst>
      <p:ext uri="{BB962C8B-B14F-4D97-AF65-F5344CB8AC3E}">
        <p14:creationId xmlns:p14="http://schemas.microsoft.com/office/powerpoint/2010/main" val="26510011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0000"/>
                </a:solidFill>
              </a:rPr>
              <a:t>Histograms vs. Polygons</a:t>
            </a:r>
            <a:endParaRPr lang="en-US" dirty="0">
              <a:solidFill>
                <a:srgbClr val="000000"/>
              </a:solidFill>
            </a:endParaRPr>
          </a:p>
        </p:txBody>
      </p:sp>
      <p:sp>
        <p:nvSpPr>
          <p:cNvPr id="3" name="Content Placeholder 2"/>
          <p:cNvSpPr>
            <a:spLocks noGrp="1"/>
          </p:cNvSpPr>
          <p:nvPr>
            <p:ph idx="1"/>
          </p:nvPr>
        </p:nvSpPr>
        <p:spPr>
          <a:xfrm>
            <a:off x="457200" y="1417639"/>
            <a:ext cx="8229600" cy="4983161"/>
          </a:xfrm>
        </p:spPr>
        <p:txBody>
          <a:bodyPr>
            <a:normAutofit/>
          </a:bodyPr>
          <a:lstStyle/>
          <a:p>
            <a:pPr lvl="1">
              <a:buFont typeface="Arial" panose="020B0604020202020204" pitchFamily="34" charset="0"/>
              <a:buChar char="•"/>
            </a:pPr>
            <a:r>
              <a:rPr lang="en-US" dirty="0">
                <a:solidFill>
                  <a:srgbClr val="000000"/>
                </a:solidFill>
              </a:rPr>
              <a:t>T</a:t>
            </a:r>
            <a:r>
              <a:rPr lang="en-US" dirty="0" smtClean="0">
                <a:solidFill>
                  <a:srgbClr val="000000"/>
                </a:solidFill>
              </a:rPr>
              <a:t>he </a:t>
            </a:r>
            <a:r>
              <a:rPr lang="en-US" dirty="0">
                <a:solidFill>
                  <a:srgbClr val="000000"/>
                </a:solidFill>
              </a:rPr>
              <a:t>nature of the frequency polygon technically suggests that there are intermediary score values (and therefore a </a:t>
            </a:r>
            <a:r>
              <a:rPr lang="en-US" i="1" dirty="0">
                <a:solidFill>
                  <a:srgbClr val="000000"/>
                </a:solidFill>
              </a:rPr>
              <a:t>continuous</a:t>
            </a:r>
            <a:r>
              <a:rPr lang="en-US" dirty="0">
                <a:solidFill>
                  <a:srgbClr val="000000"/>
                </a:solidFill>
              </a:rPr>
              <a:t> score scale) between the points and/or dots in the graph</a:t>
            </a:r>
            <a:r>
              <a:rPr lang="en-US" dirty="0" smtClean="0">
                <a:solidFill>
                  <a:srgbClr val="000000"/>
                </a:solidFill>
              </a:rPr>
              <a:t>.</a:t>
            </a:r>
          </a:p>
          <a:p>
            <a:pPr lvl="1">
              <a:buFont typeface="Arial" panose="020B0604020202020204" pitchFamily="34" charset="0"/>
              <a:buChar char="•"/>
            </a:pPr>
            <a:r>
              <a:rPr lang="en-US" dirty="0">
                <a:solidFill>
                  <a:srgbClr val="000000"/>
                </a:solidFill>
              </a:rPr>
              <a:t>The intermediary values on the line in a polygon can be estimated using the intersection of the X and Y-axes anywhere on the line</a:t>
            </a:r>
            <a:r>
              <a:rPr lang="en-US" dirty="0" smtClean="0">
                <a:solidFill>
                  <a:srgbClr val="000000"/>
                </a:solidFill>
              </a:rPr>
              <a:t>. </a:t>
            </a:r>
          </a:p>
          <a:p>
            <a:pPr lvl="1">
              <a:buFont typeface="Arial" panose="020B0604020202020204" pitchFamily="34" charset="0"/>
              <a:buChar char="•"/>
            </a:pPr>
            <a:r>
              <a:rPr lang="en-US" dirty="0">
                <a:solidFill>
                  <a:srgbClr val="000000"/>
                </a:solidFill>
              </a:rPr>
              <a:t>An </a:t>
            </a:r>
            <a:r>
              <a:rPr lang="en-US" dirty="0" smtClean="0">
                <a:solidFill>
                  <a:srgbClr val="000000"/>
                </a:solidFill>
              </a:rPr>
              <a:t>“strict” example </a:t>
            </a:r>
            <a:r>
              <a:rPr lang="en-US" dirty="0">
                <a:solidFill>
                  <a:srgbClr val="000000"/>
                </a:solidFill>
              </a:rPr>
              <a:t>of a continuously measured variable from psychological </a:t>
            </a:r>
            <a:r>
              <a:rPr lang="en-US" dirty="0" smtClean="0">
                <a:solidFill>
                  <a:srgbClr val="000000"/>
                </a:solidFill>
              </a:rPr>
              <a:t>or psychophysical measurement </a:t>
            </a:r>
            <a:r>
              <a:rPr lang="en-US" dirty="0">
                <a:solidFill>
                  <a:srgbClr val="000000"/>
                </a:solidFill>
              </a:rPr>
              <a:t>is reaction time to visual stimulus</a:t>
            </a:r>
            <a:r>
              <a:rPr lang="en-US" dirty="0" smtClean="0">
                <a:solidFill>
                  <a:srgbClr val="000000"/>
                </a:solidFill>
              </a:rPr>
              <a:t>.  </a:t>
            </a:r>
          </a:p>
        </p:txBody>
      </p:sp>
    </p:spTree>
    <p:extLst>
      <p:ext uri="{BB962C8B-B14F-4D97-AF65-F5344CB8AC3E}">
        <p14:creationId xmlns:p14="http://schemas.microsoft.com/office/powerpoint/2010/main" val="7414047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800" dirty="0" smtClean="0">
                <a:solidFill>
                  <a:srgbClr val="000000"/>
                </a:solidFill>
              </a:rPr>
              <a:t>Central Tendency of Score Distributions</a:t>
            </a:r>
            <a:endParaRPr lang="en-US" sz="3800" dirty="0">
              <a:solidFill>
                <a:srgbClr val="000000"/>
              </a:solidFill>
            </a:endParaRPr>
          </a:p>
        </p:txBody>
      </p:sp>
      <p:sp>
        <p:nvSpPr>
          <p:cNvPr id="3" name="Content Placeholder 2"/>
          <p:cNvSpPr>
            <a:spLocks noGrp="1"/>
          </p:cNvSpPr>
          <p:nvPr>
            <p:ph idx="1"/>
          </p:nvPr>
        </p:nvSpPr>
        <p:spPr>
          <a:xfrm>
            <a:off x="381000" y="1600200"/>
            <a:ext cx="8229600" cy="4343400"/>
          </a:xfrm>
        </p:spPr>
        <p:txBody>
          <a:bodyPr>
            <a:normAutofit/>
          </a:bodyPr>
          <a:lstStyle/>
          <a:p>
            <a:pPr lvl="1">
              <a:buFont typeface="Arial" panose="020B0604020202020204" pitchFamily="34" charset="0"/>
              <a:buChar char="•"/>
            </a:pPr>
            <a:r>
              <a:rPr lang="en-US" dirty="0">
                <a:solidFill>
                  <a:srgbClr val="000000"/>
                </a:solidFill>
              </a:rPr>
              <a:t>Central tendency is defined as the score value at the center (position at the center of the </a:t>
            </a:r>
            <a:r>
              <a:rPr lang="en-US" i="1" dirty="0">
                <a:solidFill>
                  <a:srgbClr val="000000"/>
                </a:solidFill>
              </a:rPr>
              <a:t>X</a:t>
            </a:r>
            <a:r>
              <a:rPr lang="en-US" dirty="0">
                <a:solidFill>
                  <a:srgbClr val="000000"/>
                </a:solidFill>
              </a:rPr>
              <a:t>-axis) that marks the center of the distribution of scores</a:t>
            </a:r>
            <a:r>
              <a:rPr lang="en-US" dirty="0" smtClean="0">
                <a:solidFill>
                  <a:srgbClr val="000000"/>
                </a:solidFill>
              </a:rPr>
              <a:t>.</a:t>
            </a:r>
          </a:p>
          <a:p>
            <a:pPr lvl="1">
              <a:buFont typeface="Arial" panose="020B0604020202020204" pitchFamily="34" charset="0"/>
              <a:buChar char="•"/>
            </a:pPr>
            <a:endParaRPr lang="en-US" dirty="0" smtClean="0">
              <a:solidFill>
                <a:srgbClr val="000000"/>
              </a:solidFill>
            </a:endParaRPr>
          </a:p>
          <a:p>
            <a:pPr lvl="1">
              <a:buFont typeface="Arial" panose="020B0604020202020204" pitchFamily="34" charset="0"/>
              <a:buChar char="•"/>
            </a:pPr>
            <a:r>
              <a:rPr lang="en-US" dirty="0" smtClean="0">
                <a:solidFill>
                  <a:srgbClr val="000000"/>
                </a:solidFill>
              </a:rPr>
              <a:t>Mean of a Population (parameter):</a:t>
            </a:r>
          </a:p>
          <a:p>
            <a:pPr lvl="1">
              <a:buFont typeface="Arial" panose="020B0604020202020204" pitchFamily="34" charset="0"/>
              <a:buChar char="•"/>
            </a:pPr>
            <a:endParaRPr lang="en-US" dirty="0">
              <a:solidFill>
                <a:srgbClr val="000000"/>
              </a:solidFill>
            </a:endParaRPr>
          </a:p>
          <a:p>
            <a:pPr lvl="1">
              <a:buFont typeface="Arial" panose="020B0604020202020204" pitchFamily="34" charset="0"/>
              <a:buChar char="•"/>
            </a:pPr>
            <a:r>
              <a:rPr lang="en-US" dirty="0" smtClean="0">
                <a:solidFill>
                  <a:srgbClr val="000000"/>
                </a:solidFill>
              </a:rPr>
              <a:t>Mean of a Sample (statistic):	</a:t>
            </a:r>
          </a:p>
        </p:txBody>
      </p:sp>
      <p:sp>
        <p:nvSpPr>
          <p:cNvPr id="4" name="Rectangle 2"/>
          <p:cNvSpPr>
            <a:spLocks noChangeArrowheads="1"/>
          </p:cNvSpPr>
          <p:nvPr/>
        </p:nvSpPr>
        <p:spPr bwMode="auto">
          <a:xfrm>
            <a:off x="-76200" y="-4572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pic>
        <p:nvPicPr>
          <p:cNvPr id="7" name="Picture 6"/>
          <p:cNvPicPr>
            <a:picLocks noChangeAspect="1"/>
          </p:cNvPicPr>
          <p:nvPr/>
        </p:nvPicPr>
        <p:blipFill>
          <a:blip r:embed="rId2"/>
          <a:stretch>
            <a:fillRect/>
          </a:stretch>
        </p:blipFill>
        <p:spPr>
          <a:xfrm>
            <a:off x="6553200" y="3333416"/>
            <a:ext cx="1219200" cy="876968"/>
          </a:xfrm>
          <a:prstGeom prst="rect">
            <a:avLst/>
          </a:prstGeom>
        </p:spPr>
      </p:pic>
      <p:pic>
        <p:nvPicPr>
          <p:cNvPr id="8" name="Picture 7"/>
          <p:cNvPicPr>
            <a:picLocks noChangeAspect="1"/>
          </p:cNvPicPr>
          <p:nvPr/>
        </p:nvPicPr>
        <p:blipFill>
          <a:blip r:embed="rId3"/>
          <a:stretch>
            <a:fillRect/>
          </a:stretch>
        </p:blipFill>
        <p:spPr>
          <a:xfrm>
            <a:off x="5638800" y="4392946"/>
            <a:ext cx="1257300" cy="845072"/>
          </a:xfrm>
          <a:prstGeom prst="rect">
            <a:avLst/>
          </a:prstGeom>
        </p:spPr>
      </p:pic>
    </p:spTree>
    <p:extLst>
      <p:ext uri="{BB962C8B-B14F-4D97-AF65-F5344CB8AC3E}">
        <p14:creationId xmlns:p14="http://schemas.microsoft.com/office/powerpoint/2010/main" val="21245047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800" dirty="0" smtClean="0">
                <a:solidFill>
                  <a:srgbClr val="000000"/>
                </a:solidFill>
              </a:rPr>
              <a:t>Central Tendency of Score Distributions</a:t>
            </a:r>
            <a:endParaRPr lang="en-US" sz="3800" dirty="0">
              <a:solidFill>
                <a:srgbClr val="000000"/>
              </a:solidFill>
            </a:endParaRPr>
          </a:p>
        </p:txBody>
      </p:sp>
      <p:sp>
        <p:nvSpPr>
          <p:cNvPr id="3" name="Content Placeholder 2"/>
          <p:cNvSpPr>
            <a:spLocks noGrp="1"/>
          </p:cNvSpPr>
          <p:nvPr>
            <p:ph idx="1"/>
          </p:nvPr>
        </p:nvSpPr>
        <p:spPr>
          <a:xfrm>
            <a:off x="381000" y="1600200"/>
            <a:ext cx="8229600" cy="4343400"/>
          </a:xfrm>
        </p:spPr>
        <p:txBody>
          <a:bodyPr>
            <a:normAutofit/>
          </a:bodyPr>
          <a:lstStyle/>
          <a:p>
            <a:pPr lvl="1">
              <a:buFont typeface="Arial" panose="020B0604020202020204" pitchFamily="34" charset="0"/>
              <a:buChar char="•"/>
            </a:pPr>
            <a:endParaRPr lang="en-US" dirty="0" smtClean="0">
              <a:solidFill>
                <a:srgbClr val="000000"/>
              </a:solidFill>
            </a:endParaRPr>
          </a:p>
          <a:p>
            <a:pPr lvl="1">
              <a:buFont typeface="Arial" panose="020B0604020202020204" pitchFamily="34" charset="0"/>
              <a:buChar char="•"/>
            </a:pPr>
            <a:r>
              <a:rPr lang="en-US" dirty="0" smtClean="0">
                <a:solidFill>
                  <a:srgbClr val="000000"/>
                </a:solidFill>
              </a:rPr>
              <a:t>Median:</a:t>
            </a:r>
          </a:p>
          <a:p>
            <a:pPr marL="457200" lvl="1" indent="0">
              <a:buNone/>
            </a:pPr>
            <a:endParaRPr lang="en-US" dirty="0">
              <a:solidFill>
                <a:srgbClr val="000000"/>
              </a:solidFill>
            </a:endParaRPr>
          </a:p>
        </p:txBody>
      </p:sp>
      <p:sp>
        <p:nvSpPr>
          <p:cNvPr id="4" name="Rectangle 2"/>
          <p:cNvSpPr>
            <a:spLocks noChangeArrowheads="1"/>
          </p:cNvSpPr>
          <p:nvPr/>
        </p:nvSpPr>
        <p:spPr bwMode="auto">
          <a:xfrm>
            <a:off x="-76200" y="-4572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pic>
        <p:nvPicPr>
          <p:cNvPr id="5" name="Picture 4"/>
          <p:cNvPicPr>
            <a:picLocks noChangeAspect="1"/>
          </p:cNvPicPr>
          <p:nvPr/>
        </p:nvPicPr>
        <p:blipFill>
          <a:blip r:embed="rId2"/>
          <a:stretch>
            <a:fillRect/>
          </a:stretch>
        </p:blipFill>
        <p:spPr>
          <a:xfrm>
            <a:off x="3200400" y="1794762"/>
            <a:ext cx="2438400" cy="1219201"/>
          </a:xfrm>
          <a:prstGeom prst="rect">
            <a:avLst/>
          </a:prstGeom>
        </p:spPr>
      </p:pic>
      <p:pic>
        <p:nvPicPr>
          <p:cNvPr id="6" name="Picture 5"/>
          <p:cNvPicPr>
            <a:picLocks noChangeAspect="1"/>
          </p:cNvPicPr>
          <p:nvPr/>
        </p:nvPicPr>
        <p:blipFill>
          <a:blip r:embed="rId3"/>
          <a:stretch>
            <a:fillRect/>
          </a:stretch>
        </p:blipFill>
        <p:spPr>
          <a:xfrm>
            <a:off x="1447800" y="3550820"/>
            <a:ext cx="5715000" cy="2468980"/>
          </a:xfrm>
          <a:prstGeom prst="rect">
            <a:avLst/>
          </a:prstGeom>
        </p:spPr>
      </p:pic>
    </p:spTree>
    <p:extLst>
      <p:ext uri="{BB962C8B-B14F-4D97-AF65-F5344CB8AC3E}">
        <p14:creationId xmlns:p14="http://schemas.microsoft.com/office/powerpoint/2010/main" val="22751373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800" dirty="0" smtClean="0">
                <a:solidFill>
                  <a:srgbClr val="000000"/>
                </a:solidFill>
              </a:rPr>
              <a:t>Variability of Score Distributions</a:t>
            </a:r>
            <a:endParaRPr lang="en-US" sz="3800" dirty="0">
              <a:solidFill>
                <a:srgbClr val="000000"/>
              </a:solidFill>
            </a:endParaRPr>
          </a:p>
        </p:txBody>
      </p:sp>
      <p:sp>
        <p:nvSpPr>
          <p:cNvPr id="3" name="Content Placeholder 2"/>
          <p:cNvSpPr>
            <a:spLocks noGrp="1"/>
          </p:cNvSpPr>
          <p:nvPr>
            <p:ph idx="1"/>
          </p:nvPr>
        </p:nvSpPr>
        <p:spPr>
          <a:xfrm>
            <a:off x="381000" y="1600200"/>
            <a:ext cx="8229600" cy="4343400"/>
          </a:xfrm>
        </p:spPr>
        <p:txBody>
          <a:bodyPr>
            <a:normAutofit lnSpcReduction="10000"/>
          </a:bodyPr>
          <a:lstStyle/>
          <a:p>
            <a:pPr lvl="1">
              <a:buFont typeface="Arial" panose="020B0604020202020204" pitchFamily="34" charset="0"/>
              <a:buChar char="•"/>
            </a:pPr>
            <a:endParaRPr lang="en-US" dirty="0" smtClean="0">
              <a:solidFill>
                <a:srgbClr val="000000"/>
              </a:solidFill>
            </a:endParaRPr>
          </a:p>
          <a:p>
            <a:pPr lvl="1">
              <a:buFont typeface="Arial" panose="020B0604020202020204" pitchFamily="34" charset="0"/>
              <a:buChar char="•"/>
            </a:pPr>
            <a:r>
              <a:rPr lang="en-US" dirty="0" smtClean="0">
                <a:solidFill>
                  <a:srgbClr val="000000"/>
                </a:solidFill>
              </a:rPr>
              <a:t>Population variance:</a:t>
            </a:r>
          </a:p>
          <a:p>
            <a:pPr lvl="1">
              <a:buFont typeface="Arial" panose="020B0604020202020204" pitchFamily="34" charset="0"/>
              <a:buChar char="•"/>
            </a:pPr>
            <a:endParaRPr lang="en-US" dirty="0" smtClean="0">
              <a:solidFill>
                <a:srgbClr val="000000"/>
              </a:solidFill>
            </a:endParaRPr>
          </a:p>
          <a:p>
            <a:pPr lvl="1">
              <a:buFont typeface="Arial" panose="020B0604020202020204" pitchFamily="34" charset="0"/>
              <a:buChar char="•"/>
            </a:pPr>
            <a:endParaRPr lang="en-US" dirty="0">
              <a:solidFill>
                <a:srgbClr val="000000"/>
              </a:solidFill>
            </a:endParaRPr>
          </a:p>
          <a:p>
            <a:pPr lvl="1">
              <a:buFont typeface="Arial" panose="020B0604020202020204" pitchFamily="34" charset="0"/>
              <a:buChar char="•"/>
            </a:pPr>
            <a:endParaRPr lang="en-US" dirty="0" smtClean="0">
              <a:solidFill>
                <a:srgbClr val="000000"/>
              </a:solidFill>
            </a:endParaRPr>
          </a:p>
          <a:p>
            <a:pPr lvl="1">
              <a:buFont typeface="Arial" panose="020B0604020202020204" pitchFamily="34" charset="0"/>
              <a:buChar char="•"/>
            </a:pPr>
            <a:endParaRPr lang="en-US" dirty="0">
              <a:solidFill>
                <a:srgbClr val="000000"/>
              </a:solidFill>
            </a:endParaRPr>
          </a:p>
          <a:p>
            <a:pPr lvl="1">
              <a:buFont typeface="Arial" panose="020B0604020202020204" pitchFamily="34" charset="0"/>
              <a:buChar char="•"/>
            </a:pPr>
            <a:endParaRPr lang="en-US" dirty="0" smtClean="0">
              <a:solidFill>
                <a:srgbClr val="000000"/>
              </a:solidFill>
            </a:endParaRPr>
          </a:p>
          <a:p>
            <a:pPr lvl="1">
              <a:buFont typeface="Arial" panose="020B0604020202020204" pitchFamily="34" charset="0"/>
              <a:buChar char="•"/>
            </a:pPr>
            <a:endParaRPr lang="en-US" dirty="0">
              <a:solidFill>
                <a:srgbClr val="000000"/>
              </a:solidFill>
            </a:endParaRPr>
          </a:p>
          <a:p>
            <a:pPr lvl="1">
              <a:buFont typeface="Arial" panose="020B0604020202020204" pitchFamily="34" charset="0"/>
              <a:buChar char="•"/>
            </a:pPr>
            <a:r>
              <a:rPr lang="en-US" dirty="0" smtClean="0">
                <a:solidFill>
                  <a:srgbClr val="000000"/>
                </a:solidFill>
              </a:rPr>
              <a:t>Sample Variance:   </a:t>
            </a:r>
          </a:p>
          <a:p>
            <a:pPr marL="457200" lvl="1" indent="0">
              <a:buNone/>
            </a:pPr>
            <a:endParaRPr lang="en-US" dirty="0">
              <a:solidFill>
                <a:srgbClr val="000000"/>
              </a:solidFill>
            </a:endParaRPr>
          </a:p>
        </p:txBody>
      </p:sp>
      <p:sp>
        <p:nvSpPr>
          <p:cNvPr id="4" name="Rectangle 2"/>
          <p:cNvSpPr>
            <a:spLocks noChangeArrowheads="1"/>
          </p:cNvSpPr>
          <p:nvPr/>
        </p:nvSpPr>
        <p:spPr bwMode="auto">
          <a:xfrm>
            <a:off x="-76200" y="-4572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pic>
        <p:nvPicPr>
          <p:cNvPr id="7" name="Picture 6"/>
          <p:cNvPicPr>
            <a:picLocks noChangeAspect="1"/>
          </p:cNvPicPr>
          <p:nvPr/>
        </p:nvPicPr>
        <p:blipFill>
          <a:blip r:embed="rId2"/>
          <a:stretch>
            <a:fillRect/>
          </a:stretch>
        </p:blipFill>
        <p:spPr>
          <a:xfrm>
            <a:off x="4572000" y="1922206"/>
            <a:ext cx="2900175" cy="838200"/>
          </a:xfrm>
          <a:prstGeom prst="rect">
            <a:avLst/>
          </a:prstGeom>
        </p:spPr>
      </p:pic>
      <p:pic>
        <p:nvPicPr>
          <p:cNvPr id="9" name="Picture 8"/>
          <p:cNvPicPr>
            <a:picLocks noChangeAspect="1"/>
          </p:cNvPicPr>
          <p:nvPr/>
        </p:nvPicPr>
        <p:blipFill>
          <a:blip r:embed="rId3"/>
          <a:stretch>
            <a:fillRect/>
          </a:stretch>
        </p:blipFill>
        <p:spPr>
          <a:xfrm>
            <a:off x="1219200" y="2819400"/>
            <a:ext cx="6553200" cy="2632588"/>
          </a:xfrm>
          <a:prstGeom prst="rect">
            <a:avLst/>
          </a:prstGeom>
        </p:spPr>
      </p:pic>
      <p:pic>
        <p:nvPicPr>
          <p:cNvPr id="10" name="Picture 9"/>
          <p:cNvPicPr>
            <a:picLocks noChangeAspect="1"/>
          </p:cNvPicPr>
          <p:nvPr/>
        </p:nvPicPr>
        <p:blipFill>
          <a:blip r:embed="rId4"/>
          <a:stretch>
            <a:fillRect/>
          </a:stretch>
        </p:blipFill>
        <p:spPr>
          <a:xfrm>
            <a:off x="4732371" y="5132748"/>
            <a:ext cx="2579432" cy="756468"/>
          </a:xfrm>
          <a:prstGeom prst="rect">
            <a:avLst/>
          </a:prstGeom>
        </p:spPr>
      </p:pic>
    </p:spTree>
    <p:extLst>
      <p:ext uri="{BB962C8B-B14F-4D97-AF65-F5344CB8AC3E}">
        <p14:creationId xmlns:p14="http://schemas.microsoft.com/office/powerpoint/2010/main" val="18053692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800" dirty="0" smtClean="0">
                <a:solidFill>
                  <a:srgbClr val="000000"/>
                </a:solidFill>
              </a:rPr>
              <a:t>Normal Distributions with Equal Means but Different Variances</a:t>
            </a:r>
            <a:endParaRPr lang="en-US" sz="3800" dirty="0">
              <a:solidFill>
                <a:srgbClr val="000000"/>
              </a:solidFill>
            </a:endParaRPr>
          </a:p>
        </p:txBody>
      </p:sp>
      <p:sp>
        <p:nvSpPr>
          <p:cNvPr id="3" name="Content Placeholder 2"/>
          <p:cNvSpPr>
            <a:spLocks noGrp="1"/>
          </p:cNvSpPr>
          <p:nvPr>
            <p:ph idx="1"/>
          </p:nvPr>
        </p:nvSpPr>
        <p:spPr>
          <a:xfrm>
            <a:off x="2438400" y="1600200"/>
            <a:ext cx="6172200" cy="4343400"/>
          </a:xfrm>
        </p:spPr>
        <p:txBody>
          <a:bodyPr>
            <a:normAutofit/>
          </a:bodyPr>
          <a:lstStyle/>
          <a:p>
            <a:pPr lvl="1">
              <a:buFont typeface="Arial" panose="020B0604020202020204" pitchFamily="34" charset="0"/>
              <a:buChar char="•"/>
            </a:pPr>
            <a:endParaRPr lang="en-US" dirty="0" smtClean="0">
              <a:solidFill>
                <a:srgbClr val="000000"/>
              </a:solidFill>
            </a:endParaRPr>
          </a:p>
          <a:p>
            <a:pPr marL="457200" lvl="1" indent="0">
              <a:buNone/>
            </a:pPr>
            <a:endParaRPr lang="en-US" dirty="0">
              <a:solidFill>
                <a:srgbClr val="000000"/>
              </a:solidFill>
            </a:endParaRPr>
          </a:p>
        </p:txBody>
      </p:sp>
      <p:sp>
        <p:nvSpPr>
          <p:cNvPr id="4" name="Rectangle 2"/>
          <p:cNvSpPr>
            <a:spLocks noChangeArrowheads="1"/>
          </p:cNvSpPr>
          <p:nvPr/>
        </p:nvSpPr>
        <p:spPr bwMode="auto">
          <a:xfrm>
            <a:off x="-76200" y="-4572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pic>
        <p:nvPicPr>
          <p:cNvPr id="5" name="Picture 4"/>
          <p:cNvPicPr>
            <a:picLocks noChangeAspect="1"/>
          </p:cNvPicPr>
          <p:nvPr/>
        </p:nvPicPr>
        <p:blipFill>
          <a:blip r:embed="rId2"/>
          <a:stretch>
            <a:fillRect/>
          </a:stretch>
        </p:blipFill>
        <p:spPr>
          <a:xfrm>
            <a:off x="3474763" y="2133600"/>
            <a:ext cx="4798658" cy="2895600"/>
          </a:xfrm>
          <a:prstGeom prst="rect">
            <a:avLst/>
          </a:prstGeom>
        </p:spPr>
      </p:pic>
      <p:pic>
        <p:nvPicPr>
          <p:cNvPr id="6" name="Picture 5"/>
          <p:cNvPicPr>
            <a:picLocks noChangeAspect="1"/>
          </p:cNvPicPr>
          <p:nvPr/>
        </p:nvPicPr>
        <p:blipFill>
          <a:blip r:embed="rId3"/>
          <a:stretch>
            <a:fillRect/>
          </a:stretch>
        </p:blipFill>
        <p:spPr>
          <a:xfrm>
            <a:off x="762000" y="5653124"/>
            <a:ext cx="1876190" cy="580952"/>
          </a:xfrm>
          <a:prstGeom prst="rect">
            <a:avLst/>
          </a:prstGeom>
        </p:spPr>
      </p:pic>
      <p:pic>
        <p:nvPicPr>
          <p:cNvPr id="8" name="Picture 7"/>
          <p:cNvPicPr>
            <a:picLocks noChangeAspect="1"/>
          </p:cNvPicPr>
          <p:nvPr/>
        </p:nvPicPr>
        <p:blipFill>
          <a:blip r:embed="rId4"/>
          <a:stretch>
            <a:fillRect/>
          </a:stretch>
        </p:blipFill>
        <p:spPr>
          <a:xfrm>
            <a:off x="2895600" y="5105400"/>
            <a:ext cx="5447654" cy="1573535"/>
          </a:xfrm>
          <a:prstGeom prst="rect">
            <a:avLst/>
          </a:prstGeom>
        </p:spPr>
      </p:pic>
    </p:spTree>
    <p:extLst>
      <p:ext uri="{BB962C8B-B14F-4D97-AF65-F5344CB8AC3E}">
        <p14:creationId xmlns:p14="http://schemas.microsoft.com/office/powerpoint/2010/main" val="29878594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800" dirty="0" smtClean="0">
                <a:solidFill>
                  <a:srgbClr val="000000"/>
                </a:solidFill>
              </a:rPr>
              <a:t>Normal Distribution and Psychological Measurement</a:t>
            </a:r>
            <a:endParaRPr lang="en-US" sz="3800" dirty="0">
              <a:solidFill>
                <a:srgbClr val="000000"/>
              </a:solidFill>
            </a:endParaRPr>
          </a:p>
        </p:txBody>
      </p:sp>
      <p:sp>
        <p:nvSpPr>
          <p:cNvPr id="3" name="Content Placeholder 2"/>
          <p:cNvSpPr>
            <a:spLocks noGrp="1"/>
          </p:cNvSpPr>
          <p:nvPr>
            <p:ph idx="1"/>
          </p:nvPr>
        </p:nvSpPr>
        <p:spPr>
          <a:xfrm>
            <a:off x="381000" y="1600200"/>
            <a:ext cx="8229600" cy="4724400"/>
          </a:xfrm>
        </p:spPr>
        <p:txBody>
          <a:bodyPr>
            <a:normAutofit fontScale="55000" lnSpcReduction="20000"/>
          </a:bodyPr>
          <a:lstStyle/>
          <a:p>
            <a:pPr lvl="1">
              <a:buFont typeface="Arial" panose="020B0604020202020204" pitchFamily="34" charset="0"/>
              <a:buChar char="•"/>
            </a:pPr>
            <a:r>
              <a:rPr lang="en-US" sz="3500" dirty="0">
                <a:solidFill>
                  <a:srgbClr val="000000"/>
                </a:solidFill>
              </a:rPr>
              <a:t>There are at least two reasons why normal distributions are important to psychological measurement and the practice of </a:t>
            </a:r>
            <a:r>
              <a:rPr lang="en-US" sz="3500" dirty="0" smtClean="0">
                <a:solidFill>
                  <a:srgbClr val="000000"/>
                </a:solidFill>
              </a:rPr>
              <a:t>psychometrics.</a:t>
            </a:r>
          </a:p>
          <a:p>
            <a:pPr marL="457200" lvl="1" indent="0">
              <a:buNone/>
            </a:pPr>
            <a:endParaRPr lang="en-US" sz="3500" dirty="0" smtClean="0">
              <a:solidFill>
                <a:srgbClr val="000000"/>
              </a:solidFill>
            </a:endParaRPr>
          </a:p>
          <a:p>
            <a:pPr lvl="1">
              <a:buFont typeface="Arial" panose="020B0604020202020204" pitchFamily="34" charset="0"/>
              <a:buChar char="•"/>
            </a:pPr>
            <a:r>
              <a:rPr lang="en-US" sz="3500" dirty="0">
                <a:solidFill>
                  <a:srgbClr val="000000"/>
                </a:solidFill>
              </a:rPr>
              <a:t>First, the </a:t>
            </a:r>
            <a:r>
              <a:rPr lang="en-US" sz="3500" i="1" dirty="0"/>
              <a:t>sampling distributions </a:t>
            </a:r>
            <a:r>
              <a:rPr lang="en-US" sz="3500" dirty="0">
                <a:solidFill>
                  <a:srgbClr val="000000"/>
                </a:solidFill>
              </a:rPr>
              <a:t>of many statistics (e.g., such as the mean) are normally </a:t>
            </a:r>
            <a:r>
              <a:rPr lang="en-US" sz="3500" dirty="0" smtClean="0">
                <a:solidFill>
                  <a:srgbClr val="000000"/>
                </a:solidFill>
              </a:rPr>
              <a:t>distributed.</a:t>
            </a:r>
          </a:p>
          <a:p>
            <a:pPr marL="457200" lvl="1" indent="0">
              <a:buNone/>
            </a:pPr>
            <a:endParaRPr lang="en-US" sz="3500" dirty="0" smtClean="0">
              <a:solidFill>
                <a:srgbClr val="000000"/>
              </a:solidFill>
            </a:endParaRPr>
          </a:p>
          <a:p>
            <a:pPr lvl="1">
              <a:buFont typeface="Arial" panose="020B0604020202020204" pitchFamily="34" charset="0"/>
              <a:buChar char="•"/>
            </a:pPr>
            <a:r>
              <a:rPr lang="en-US" sz="3500" dirty="0">
                <a:solidFill>
                  <a:srgbClr val="000000"/>
                </a:solidFill>
              </a:rPr>
              <a:t>For example, if the mean test score is calculated based on a random sample from a population of persons, the </a:t>
            </a:r>
            <a:r>
              <a:rPr lang="en-US" sz="3500" i="1" dirty="0"/>
              <a:t>sampling distribution of the mean</a:t>
            </a:r>
            <a:r>
              <a:rPr lang="en-US" sz="3500" dirty="0"/>
              <a:t> </a:t>
            </a:r>
            <a:r>
              <a:rPr lang="en-US" sz="3500" dirty="0">
                <a:solidFill>
                  <a:srgbClr val="000000"/>
                </a:solidFill>
              </a:rPr>
              <a:t>is normally distributed as well. </a:t>
            </a:r>
          </a:p>
          <a:p>
            <a:pPr lvl="1">
              <a:buFont typeface="Arial" panose="020B0604020202020204" pitchFamily="34" charset="0"/>
              <a:buChar char="•"/>
            </a:pPr>
            <a:endParaRPr lang="en-US" sz="3500" dirty="0" smtClean="0">
              <a:solidFill>
                <a:srgbClr val="000000"/>
              </a:solidFill>
            </a:endParaRPr>
          </a:p>
          <a:p>
            <a:pPr lvl="1">
              <a:buFont typeface="Arial" panose="020B0604020202020204" pitchFamily="34" charset="0"/>
              <a:buChar char="•"/>
            </a:pPr>
            <a:r>
              <a:rPr lang="en-US" sz="3500" dirty="0" smtClean="0">
                <a:solidFill>
                  <a:srgbClr val="000000"/>
                </a:solidFill>
              </a:rPr>
              <a:t>Second</a:t>
            </a:r>
            <a:r>
              <a:rPr lang="en-US" sz="3500" dirty="0">
                <a:solidFill>
                  <a:srgbClr val="000000"/>
                </a:solidFill>
              </a:rPr>
              <a:t>, many variables in psychological measurement follow the normal distribution (e.g., intelligence, ability, achievement) or are an approximation to it. </a:t>
            </a:r>
            <a:endParaRPr lang="en-US" sz="3500" dirty="0" smtClean="0">
              <a:solidFill>
                <a:srgbClr val="000000"/>
              </a:solidFill>
            </a:endParaRPr>
          </a:p>
          <a:p>
            <a:pPr marL="457200" lvl="1" indent="0">
              <a:buNone/>
            </a:pPr>
            <a:endParaRPr lang="en-US" sz="3500" dirty="0" smtClean="0">
              <a:solidFill>
                <a:srgbClr val="000000"/>
              </a:solidFill>
            </a:endParaRPr>
          </a:p>
          <a:p>
            <a:pPr lvl="1">
              <a:buFont typeface="Arial" panose="020B0604020202020204" pitchFamily="34" charset="0"/>
              <a:buChar char="•"/>
            </a:pPr>
            <a:r>
              <a:rPr lang="en-US" sz="3500" dirty="0">
                <a:solidFill>
                  <a:srgbClr val="000000"/>
                </a:solidFill>
              </a:rPr>
              <a:t>The term </a:t>
            </a:r>
            <a:r>
              <a:rPr lang="en-US" sz="3500" i="1" dirty="0"/>
              <a:t>approximate</a:t>
            </a:r>
            <a:r>
              <a:rPr lang="en-US" sz="3500" dirty="0"/>
              <a:t> </a:t>
            </a:r>
            <a:r>
              <a:rPr lang="en-US" sz="3500" dirty="0">
                <a:solidFill>
                  <a:srgbClr val="000000"/>
                </a:solidFill>
              </a:rPr>
              <a:t>means that although from a theoretical perspective, the tails of the normal distribution extend to infinity on the left and right, when using empirical (actual) score data, there are in fact limits in the upper and lower end of the score continuum.</a:t>
            </a:r>
            <a:endParaRPr lang="en-US" sz="3500" dirty="0" smtClean="0">
              <a:solidFill>
                <a:srgbClr val="000000"/>
              </a:solidFill>
            </a:endParaRPr>
          </a:p>
          <a:p>
            <a:pPr lvl="1">
              <a:buFont typeface="Arial" panose="020B0604020202020204" pitchFamily="34" charset="0"/>
              <a:buChar char="•"/>
            </a:pPr>
            <a:endParaRPr lang="en-US" dirty="0" smtClean="0">
              <a:solidFill>
                <a:srgbClr val="000000"/>
              </a:solidFill>
            </a:endParaRPr>
          </a:p>
          <a:p>
            <a:pPr marL="457200" lvl="1" indent="0">
              <a:buNone/>
            </a:pPr>
            <a:endParaRPr lang="en-US" dirty="0" smtClean="0">
              <a:solidFill>
                <a:srgbClr val="000000"/>
              </a:solidFill>
            </a:endParaRPr>
          </a:p>
          <a:p>
            <a:pPr marL="457200" lvl="1" indent="0">
              <a:buNone/>
            </a:pPr>
            <a:endParaRPr lang="en-US" dirty="0">
              <a:solidFill>
                <a:srgbClr val="000000"/>
              </a:solidFill>
            </a:endParaRPr>
          </a:p>
          <a:p>
            <a:pPr marL="457200" lvl="1" indent="0">
              <a:buNone/>
            </a:pPr>
            <a:endParaRPr lang="en-US" dirty="0" smtClean="0">
              <a:solidFill>
                <a:srgbClr val="000000"/>
              </a:solidFill>
            </a:endParaRPr>
          </a:p>
          <a:p>
            <a:pPr lvl="1">
              <a:buFont typeface="Arial" panose="020B0604020202020204" pitchFamily="34" charset="0"/>
              <a:buChar char="•"/>
            </a:pPr>
            <a:endParaRPr lang="en-US" dirty="0">
              <a:solidFill>
                <a:srgbClr val="000000"/>
              </a:solidFill>
            </a:endParaRPr>
          </a:p>
          <a:p>
            <a:pPr lvl="1">
              <a:buFont typeface="Arial" panose="020B0604020202020204" pitchFamily="34" charset="0"/>
              <a:buChar char="•"/>
            </a:pPr>
            <a:endParaRPr lang="en-US" dirty="0" smtClean="0">
              <a:solidFill>
                <a:srgbClr val="000000"/>
              </a:solidFill>
            </a:endParaRPr>
          </a:p>
          <a:p>
            <a:pPr lvl="1">
              <a:buFont typeface="Arial" panose="020B0604020202020204" pitchFamily="34" charset="0"/>
              <a:buChar char="•"/>
            </a:pPr>
            <a:endParaRPr lang="en-US" dirty="0">
              <a:solidFill>
                <a:srgbClr val="000000"/>
              </a:solidFill>
            </a:endParaRPr>
          </a:p>
          <a:p>
            <a:pPr marL="457200" lvl="1" indent="0">
              <a:buNone/>
            </a:pPr>
            <a:endParaRPr lang="en-US" dirty="0">
              <a:solidFill>
                <a:srgbClr val="000000"/>
              </a:solidFill>
            </a:endParaRPr>
          </a:p>
        </p:txBody>
      </p:sp>
      <p:sp>
        <p:nvSpPr>
          <p:cNvPr id="4" name="Rectangle 2"/>
          <p:cNvSpPr>
            <a:spLocks noChangeArrowheads="1"/>
          </p:cNvSpPr>
          <p:nvPr/>
        </p:nvSpPr>
        <p:spPr bwMode="auto">
          <a:xfrm>
            <a:off x="-76200" y="-4572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Tree>
    <p:extLst>
      <p:ext uri="{BB962C8B-B14F-4D97-AF65-F5344CB8AC3E}">
        <p14:creationId xmlns:p14="http://schemas.microsoft.com/office/powerpoint/2010/main" val="15860672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800" dirty="0" smtClean="0">
                <a:solidFill>
                  <a:srgbClr val="000000"/>
                </a:solidFill>
              </a:rPr>
              <a:t>Raw and </a:t>
            </a:r>
            <a:r>
              <a:rPr lang="en-US" sz="3800" i="1" dirty="0" smtClean="0">
                <a:solidFill>
                  <a:srgbClr val="000000"/>
                </a:solidFill>
              </a:rPr>
              <a:t>z</a:t>
            </a:r>
            <a:r>
              <a:rPr lang="en-US" sz="3800" dirty="0" smtClean="0">
                <a:solidFill>
                  <a:srgbClr val="000000"/>
                </a:solidFill>
              </a:rPr>
              <a:t> - Scores</a:t>
            </a:r>
            <a:endParaRPr lang="en-US" sz="3800" dirty="0">
              <a:solidFill>
                <a:srgbClr val="000000"/>
              </a:solidFill>
            </a:endParaRPr>
          </a:p>
        </p:txBody>
      </p:sp>
      <p:sp>
        <p:nvSpPr>
          <p:cNvPr id="3" name="Content Placeholder 2"/>
          <p:cNvSpPr>
            <a:spLocks noGrp="1"/>
          </p:cNvSpPr>
          <p:nvPr>
            <p:ph idx="1"/>
          </p:nvPr>
        </p:nvSpPr>
        <p:spPr>
          <a:xfrm>
            <a:off x="381000" y="1600200"/>
            <a:ext cx="8229600" cy="4343400"/>
          </a:xfrm>
        </p:spPr>
        <p:txBody>
          <a:bodyPr>
            <a:normAutofit/>
          </a:bodyPr>
          <a:lstStyle/>
          <a:p>
            <a:pPr lvl="1">
              <a:buFont typeface="Arial" panose="020B0604020202020204" pitchFamily="34" charset="0"/>
              <a:buChar char="•"/>
            </a:pPr>
            <a:endParaRPr lang="en-US" dirty="0" smtClean="0">
              <a:solidFill>
                <a:srgbClr val="000000"/>
              </a:solidFill>
            </a:endParaRPr>
          </a:p>
          <a:p>
            <a:pPr lvl="1">
              <a:buFont typeface="Arial" panose="020B0604020202020204" pitchFamily="34" charset="0"/>
              <a:buChar char="•"/>
            </a:pPr>
            <a:r>
              <a:rPr lang="en-US" dirty="0">
                <a:solidFill>
                  <a:srgbClr val="000000"/>
                </a:solidFill>
              </a:rPr>
              <a:t>Raw scores in a distribution provide little information specific to (a) other persons scores in the distribution and (b) because the meaning of zero changes from distribution to distribution</a:t>
            </a:r>
            <a:r>
              <a:rPr lang="en-US" dirty="0" smtClean="0">
                <a:solidFill>
                  <a:srgbClr val="000000"/>
                </a:solidFill>
              </a:rPr>
              <a:t>.</a:t>
            </a:r>
          </a:p>
          <a:p>
            <a:pPr marL="457200" lvl="1" indent="0">
              <a:buNone/>
            </a:pPr>
            <a:endParaRPr lang="en-US" dirty="0" smtClean="0">
              <a:solidFill>
                <a:srgbClr val="000000"/>
              </a:solidFill>
            </a:endParaRPr>
          </a:p>
          <a:p>
            <a:pPr lvl="1">
              <a:buFont typeface="Arial" panose="020B0604020202020204" pitchFamily="34" charset="0"/>
              <a:buChar char="•"/>
            </a:pPr>
            <a:r>
              <a:rPr lang="en-US" dirty="0" smtClean="0">
                <a:solidFill>
                  <a:srgbClr val="000000"/>
                </a:solidFill>
              </a:rPr>
              <a:t>Z-score transformation:</a:t>
            </a:r>
          </a:p>
          <a:p>
            <a:pPr lvl="1">
              <a:buFont typeface="Arial" panose="020B0604020202020204" pitchFamily="34" charset="0"/>
              <a:buChar char="•"/>
            </a:pPr>
            <a:r>
              <a:rPr lang="en-US" dirty="0" smtClean="0">
                <a:solidFill>
                  <a:srgbClr val="000000"/>
                </a:solidFill>
              </a:rPr>
              <a:t>Raw to z-score formula:</a:t>
            </a:r>
          </a:p>
          <a:p>
            <a:pPr lvl="1">
              <a:buFont typeface="Arial" panose="020B0604020202020204" pitchFamily="34" charset="0"/>
              <a:buChar char="•"/>
            </a:pPr>
            <a:endParaRPr lang="en-US" dirty="0">
              <a:solidFill>
                <a:srgbClr val="000000"/>
              </a:solidFill>
            </a:endParaRPr>
          </a:p>
          <a:p>
            <a:pPr marL="457200" lvl="1" indent="0">
              <a:buNone/>
            </a:pPr>
            <a:endParaRPr lang="en-US" dirty="0" smtClean="0">
              <a:solidFill>
                <a:srgbClr val="000000"/>
              </a:solidFill>
            </a:endParaRPr>
          </a:p>
          <a:p>
            <a:pPr lvl="1">
              <a:buFont typeface="Arial" panose="020B0604020202020204" pitchFamily="34" charset="0"/>
              <a:buChar char="•"/>
            </a:pPr>
            <a:endParaRPr lang="en-US" dirty="0">
              <a:solidFill>
                <a:srgbClr val="000000"/>
              </a:solidFill>
            </a:endParaRPr>
          </a:p>
          <a:p>
            <a:pPr lvl="1">
              <a:buFont typeface="Arial" panose="020B0604020202020204" pitchFamily="34" charset="0"/>
              <a:buChar char="•"/>
            </a:pPr>
            <a:endParaRPr lang="en-US" dirty="0" smtClean="0">
              <a:solidFill>
                <a:srgbClr val="000000"/>
              </a:solidFill>
            </a:endParaRPr>
          </a:p>
          <a:p>
            <a:pPr lvl="1">
              <a:buFont typeface="Arial" panose="020B0604020202020204" pitchFamily="34" charset="0"/>
              <a:buChar char="•"/>
            </a:pPr>
            <a:endParaRPr lang="en-US" dirty="0">
              <a:solidFill>
                <a:srgbClr val="000000"/>
              </a:solidFill>
            </a:endParaRPr>
          </a:p>
          <a:p>
            <a:pPr marL="457200" lvl="1" indent="0">
              <a:buNone/>
            </a:pPr>
            <a:endParaRPr lang="en-US" dirty="0">
              <a:solidFill>
                <a:srgbClr val="000000"/>
              </a:solidFill>
            </a:endParaRPr>
          </a:p>
        </p:txBody>
      </p:sp>
      <p:sp>
        <p:nvSpPr>
          <p:cNvPr id="4" name="Rectangle 2"/>
          <p:cNvSpPr>
            <a:spLocks noChangeArrowheads="1"/>
          </p:cNvSpPr>
          <p:nvPr/>
        </p:nvSpPr>
        <p:spPr bwMode="auto">
          <a:xfrm>
            <a:off x="-76200" y="-4572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pic>
        <p:nvPicPr>
          <p:cNvPr id="5" name="Picture 4"/>
          <p:cNvPicPr>
            <a:picLocks noChangeAspect="1"/>
          </p:cNvPicPr>
          <p:nvPr/>
        </p:nvPicPr>
        <p:blipFill>
          <a:blip r:embed="rId2"/>
          <a:stretch>
            <a:fillRect/>
          </a:stretch>
        </p:blipFill>
        <p:spPr>
          <a:xfrm>
            <a:off x="5029200" y="4343400"/>
            <a:ext cx="1981200" cy="676910"/>
          </a:xfrm>
          <a:prstGeom prst="rect">
            <a:avLst/>
          </a:prstGeom>
        </p:spPr>
      </p:pic>
      <p:pic>
        <p:nvPicPr>
          <p:cNvPr id="6" name="Picture 5"/>
          <p:cNvPicPr>
            <a:picLocks noChangeAspect="1"/>
          </p:cNvPicPr>
          <p:nvPr/>
        </p:nvPicPr>
        <p:blipFill>
          <a:blip r:embed="rId3"/>
          <a:stretch>
            <a:fillRect/>
          </a:stretch>
        </p:blipFill>
        <p:spPr>
          <a:xfrm>
            <a:off x="5334000" y="5043557"/>
            <a:ext cx="1548989" cy="442569"/>
          </a:xfrm>
          <a:prstGeom prst="rect">
            <a:avLst/>
          </a:prstGeom>
        </p:spPr>
      </p:pic>
    </p:spTree>
    <p:extLst>
      <p:ext uri="{BB962C8B-B14F-4D97-AF65-F5344CB8AC3E}">
        <p14:creationId xmlns:p14="http://schemas.microsoft.com/office/powerpoint/2010/main" val="21089152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chemeClr val="bg2">
                    <a:lumMod val="10000"/>
                  </a:schemeClr>
                </a:solidFill>
              </a:rPr>
              <a:t>Properties of Numbers</a:t>
            </a:r>
            <a:endParaRPr lang="en-US" dirty="0">
              <a:solidFill>
                <a:schemeClr val="bg2">
                  <a:lumMod val="10000"/>
                </a:schemeClr>
              </a:solidFill>
            </a:endParaRPr>
          </a:p>
        </p:txBody>
      </p:sp>
      <p:sp>
        <p:nvSpPr>
          <p:cNvPr id="5" name="Content Placeholder 4"/>
          <p:cNvSpPr>
            <a:spLocks noGrp="1"/>
          </p:cNvSpPr>
          <p:nvPr>
            <p:ph idx="1"/>
          </p:nvPr>
        </p:nvSpPr>
        <p:spPr>
          <a:xfrm>
            <a:off x="457200" y="1600201"/>
            <a:ext cx="8229600" cy="2209799"/>
          </a:xfrm>
        </p:spPr>
        <p:txBody>
          <a:bodyPr>
            <a:normAutofit/>
          </a:bodyPr>
          <a:lstStyle/>
          <a:p>
            <a:pPr>
              <a:lnSpc>
                <a:spcPct val="90000"/>
              </a:lnSpc>
              <a:defRPr/>
            </a:pPr>
            <a:r>
              <a:rPr lang="en-US" sz="2400" dirty="0" smtClean="0">
                <a:solidFill>
                  <a:srgbClr val="000000"/>
                </a:solidFill>
                <a:latin typeface="+mj-lt"/>
                <a:cs typeface="Arial" pitchFamily="34" charset="0"/>
              </a:rPr>
              <a:t>Our understanding of scores produced from psychological measurement is based on three </a:t>
            </a:r>
            <a:r>
              <a:rPr lang="en-US" sz="2400" i="1" dirty="0" smtClean="0">
                <a:latin typeface="+mj-lt"/>
                <a:cs typeface="Arial" pitchFamily="34" charset="0"/>
              </a:rPr>
              <a:t>properties </a:t>
            </a:r>
            <a:r>
              <a:rPr lang="en-US" sz="2400" dirty="0" smtClean="0">
                <a:solidFill>
                  <a:srgbClr val="000000"/>
                </a:solidFill>
                <a:latin typeface="+mj-lt"/>
                <a:cs typeface="Arial" pitchFamily="34" charset="0"/>
              </a:rPr>
              <a:t>of numbers and how we treat the number </a:t>
            </a:r>
            <a:r>
              <a:rPr lang="en-US" sz="2400" i="1" dirty="0" smtClean="0">
                <a:latin typeface="+mj-lt"/>
                <a:cs typeface="Arial" pitchFamily="34" charset="0"/>
              </a:rPr>
              <a:t>zero</a:t>
            </a:r>
            <a:r>
              <a:rPr lang="en-US" sz="2400" dirty="0" smtClean="0">
                <a:solidFill>
                  <a:srgbClr val="000000"/>
                </a:solidFill>
                <a:latin typeface="+mj-lt"/>
                <a:cs typeface="Arial" pitchFamily="34" charset="0"/>
              </a:rPr>
              <a:t>.</a:t>
            </a:r>
          </a:p>
          <a:p>
            <a:pPr>
              <a:lnSpc>
                <a:spcPct val="90000"/>
              </a:lnSpc>
              <a:defRPr/>
            </a:pPr>
            <a:endParaRPr lang="en-US" sz="2400" dirty="0">
              <a:solidFill>
                <a:srgbClr val="000000"/>
              </a:solidFill>
              <a:latin typeface="+mj-lt"/>
              <a:cs typeface="Arial" pitchFamily="34" charset="0"/>
            </a:endParaRPr>
          </a:p>
          <a:p>
            <a:pPr>
              <a:defRPr/>
            </a:pPr>
            <a:r>
              <a:rPr lang="en-US" sz="2400" dirty="0" smtClean="0">
                <a:solidFill>
                  <a:srgbClr val="000000"/>
                </a:solidFill>
                <a:latin typeface="+mj-lt"/>
                <a:cs typeface="Arial" pitchFamily="34" charset="0"/>
              </a:rPr>
              <a:t>Consider the figure:</a:t>
            </a:r>
            <a:endParaRPr lang="en-US" sz="2400" dirty="0">
              <a:solidFill>
                <a:srgbClr val="000000"/>
              </a:solidFill>
              <a:latin typeface="+mj-lt"/>
              <a:cs typeface="Arial" pitchFamily="34" charset="0"/>
            </a:endParaRPr>
          </a:p>
        </p:txBody>
      </p:sp>
      <p:pic>
        <p:nvPicPr>
          <p:cNvPr id="2" name="Picture 1"/>
          <p:cNvPicPr>
            <a:picLocks noChangeAspect="1"/>
          </p:cNvPicPr>
          <p:nvPr/>
        </p:nvPicPr>
        <p:blipFill>
          <a:blip r:embed="rId3"/>
          <a:stretch>
            <a:fillRect/>
          </a:stretch>
        </p:blipFill>
        <p:spPr>
          <a:xfrm>
            <a:off x="2438400" y="3775129"/>
            <a:ext cx="4648903" cy="2133600"/>
          </a:xfrm>
          <a:prstGeom prst="rect">
            <a:avLst/>
          </a:prstGeom>
        </p:spPr>
      </p:pic>
    </p:spTree>
    <p:extLst>
      <p:ext uri="{BB962C8B-B14F-4D97-AF65-F5344CB8AC3E}">
        <p14:creationId xmlns:p14="http://schemas.microsoft.com/office/powerpoint/2010/main" val="35001792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800" dirty="0" smtClean="0">
                <a:solidFill>
                  <a:srgbClr val="000000"/>
                </a:solidFill>
              </a:rPr>
              <a:t>Raw and </a:t>
            </a:r>
            <a:r>
              <a:rPr lang="en-US" sz="3800" i="1" dirty="0" smtClean="0">
                <a:solidFill>
                  <a:srgbClr val="000000"/>
                </a:solidFill>
              </a:rPr>
              <a:t>z</a:t>
            </a:r>
            <a:r>
              <a:rPr lang="en-US" sz="3800" dirty="0" smtClean="0">
                <a:solidFill>
                  <a:srgbClr val="000000"/>
                </a:solidFill>
              </a:rPr>
              <a:t> - Scores</a:t>
            </a:r>
            <a:endParaRPr lang="en-US" sz="3800" dirty="0">
              <a:solidFill>
                <a:srgbClr val="000000"/>
              </a:solidFill>
            </a:endParaRPr>
          </a:p>
        </p:txBody>
      </p:sp>
      <p:sp>
        <p:nvSpPr>
          <p:cNvPr id="3" name="Content Placeholder 2"/>
          <p:cNvSpPr>
            <a:spLocks noGrp="1"/>
          </p:cNvSpPr>
          <p:nvPr>
            <p:ph idx="1"/>
          </p:nvPr>
        </p:nvSpPr>
        <p:spPr>
          <a:xfrm>
            <a:off x="381000" y="1600200"/>
            <a:ext cx="8229600" cy="4343400"/>
          </a:xfrm>
        </p:spPr>
        <p:txBody>
          <a:bodyPr>
            <a:normAutofit/>
          </a:bodyPr>
          <a:lstStyle/>
          <a:p>
            <a:pPr lvl="1">
              <a:buFont typeface="Arial" panose="020B0604020202020204" pitchFamily="34" charset="0"/>
              <a:buChar char="•"/>
            </a:pPr>
            <a:endParaRPr lang="en-US" dirty="0" smtClean="0">
              <a:solidFill>
                <a:srgbClr val="000000"/>
              </a:solidFill>
            </a:endParaRPr>
          </a:p>
          <a:p>
            <a:pPr lvl="1">
              <a:buFont typeface="Arial" panose="020B0604020202020204" pitchFamily="34" charset="0"/>
              <a:buChar char="•"/>
            </a:pPr>
            <a:r>
              <a:rPr lang="en-US" dirty="0" smtClean="0">
                <a:solidFill>
                  <a:srgbClr val="000000"/>
                </a:solidFill>
              </a:rPr>
              <a:t>Transformation graphic:</a:t>
            </a:r>
          </a:p>
          <a:p>
            <a:pPr marL="457200" lvl="1" indent="0">
              <a:buNone/>
            </a:pPr>
            <a:endParaRPr lang="en-US" dirty="0" smtClean="0">
              <a:solidFill>
                <a:srgbClr val="000000"/>
              </a:solidFill>
            </a:endParaRPr>
          </a:p>
          <a:p>
            <a:pPr marL="457200" lvl="1" indent="0">
              <a:buNone/>
            </a:pPr>
            <a:endParaRPr lang="en-US" dirty="0">
              <a:solidFill>
                <a:srgbClr val="000000"/>
              </a:solidFill>
            </a:endParaRPr>
          </a:p>
          <a:p>
            <a:pPr marL="457200" lvl="1" indent="0">
              <a:buNone/>
            </a:pPr>
            <a:endParaRPr lang="en-US" dirty="0" smtClean="0">
              <a:solidFill>
                <a:srgbClr val="000000"/>
              </a:solidFill>
            </a:endParaRPr>
          </a:p>
          <a:p>
            <a:pPr lvl="1">
              <a:buFont typeface="Arial" panose="020B0604020202020204" pitchFamily="34" charset="0"/>
              <a:buChar char="•"/>
            </a:pPr>
            <a:endParaRPr lang="en-US" dirty="0">
              <a:solidFill>
                <a:srgbClr val="000000"/>
              </a:solidFill>
            </a:endParaRPr>
          </a:p>
          <a:p>
            <a:pPr lvl="1">
              <a:buFont typeface="Arial" panose="020B0604020202020204" pitchFamily="34" charset="0"/>
              <a:buChar char="•"/>
            </a:pPr>
            <a:endParaRPr lang="en-US" dirty="0" smtClean="0">
              <a:solidFill>
                <a:srgbClr val="000000"/>
              </a:solidFill>
            </a:endParaRPr>
          </a:p>
          <a:p>
            <a:pPr lvl="1">
              <a:buFont typeface="Arial" panose="020B0604020202020204" pitchFamily="34" charset="0"/>
              <a:buChar char="•"/>
            </a:pPr>
            <a:endParaRPr lang="en-US" dirty="0">
              <a:solidFill>
                <a:srgbClr val="000000"/>
              </a:solidFill>
            </a:endParaRPr>
          </a:p>
          <a:p>
            <a:pPr marL="457200" lvl="1" indent="0">
              <a:buNone/>
            </a:pPr>
            <a:endParaRPr lang="en-US" dirty="0">
              <a:solidFill>
                <a:srgbClr val="000000"/>
              </a:solidFill>
            </a:endParaRPr>
          </a:p>
        </p:txBody>
      </p:sp>
      <p:sp>
        <p:nvSpPr>
          <p:cNvPr id="4" name="Rectangle 2"/>
          <p:cNvSpPr>
            <a:spLocks noChangeArrowheads="1"/>
          </p:cNvSpPr>
          <p:nvPr/>
        </p:nvSpPr>
        <p:spPr bwMode="auto">
          <a:xfrm>
            <a:off x="-76200" y="-4572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pic>
        <p:nvPicPr>
          <p:cNvPr id="10" name="Picture 9"/>
          <p:cNvPicPr>
            <a:picLocks noChangeAspect="1"/>
          </p:cNvPicPr>
          <p:nvPr/>
        </p:nvPicPr>
        <p:blipFill>
          <a:blip r:embed="rId2"/>
          <a:stretch>
            <a:fillRect/>
          </a:stretch>
        </p:blipFill>
        <p:spPr>
          <a:xfrm>
            <a:off x="990600" y="2984258"/>
            <a:ext cx="6995504" cy="2959342"/>
          </a:xfrm>
          <a:prstGeom prst="rect">
            <a:avLst/>
          </a:prstGeom>
        </p:spPr>
      </p:pic>
    </p:spTree>
    <p:extLst>
      <p:ext uri="{BB962C8B-B14F-4D97-AF65-F5344CB8AC3E}">
        <p14:creationId xmlns:p14="http://schemas.microsoft.com/office/powerpoint/2010/main" val="407743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800" dirty="0" smtClean="0">
                <a:solidFill>
                  <a:srgbClr val="000000"/>
                </a:solidFill>
              </a:rPr>
              <a:t>Applied Example</a:t>
            </a:r>
            <a:endParaRPr lang="en-US" sz="3800" dirty="0">
              <a:solidFill>
                <a:srgbClr val="000000"/>
              </a:solidFill>
            </a:endParaRPr>
          </a:p>
        </p:txBody>
      </p:sp>
      <p:sp>
        <p:nvSpPr>
          <p:cNvPr id="3" name="Content Placeholder 2"/>
          <p:cNvSpPr>
            <a:spLocks noGrp="1"/>
          </p:cNvSpPr>
          <p:nvPr>
            <p:ph idx="1"/>
          </p:nvPr>
        </p:nvSpPr>
        <p:spPr>
          <a:xfrm>
            <a:off x="381000" y="1600200"/>
            <a:ext cx="8229600" cy="4343400"/>
          </a:xfrm>
        </p:spPr>
        <p:txBody>
          <a:bodyPr>
            <a:normAutofit/>
          </a:bodyPr>
          <a:lstStyle/>
          <a:p>
            <a:pPr lvl="1">
              <a:buFont typeface="Arial" panose="020B0604020202020204" pitchFamily="34" charset="0"/>
              <a:buChar char="•"/>
            </a:pPr>
            <a:r>
              <a:rPr lang="en-US" dirty="0" smtClean="0"/>
              <a:t>Consider </a:t>
            </a:r>
            <a:r>
              <a:rPr lang="en-US" dirty="0"/>
              <a:t>the situation where a person takes three different tests (on the same subject) and that on each test the points awarded for each item </a:t>
            </a:r>
            <a:r>
              <a:rPr lang="en-US" dirty="0" smtClean="0"/>
              <a:t>differs.</a:t>
            </a:r>
          </a:p>
          <a:p>
            <a:pPr lvl="1">
              <a:buFont typeface="Arial" panose="020B0604020202020204" pitchFamily="34" charset="0"/>
              <a:buChar char="•"/>
            </a:pPr>
            <a:r>
              <a:rPr lang="en-US" dirty="0"/>
              <a:t>The total number of points on each test is 100, </a:t>
            </a:r>
            <a:r>
              <a:rPr lang="en-US" i="1" dirty="0"/>
              <a:t>but the number of points awarded for a correct response to each item differs by test</a:t>
            </a:r>
            <a:r>
              <a:rPr lang="en-US" dirty="0"/>
              <a:t> (e.g., see row 4 of </a:t>
            </a:r>
            <a:r>
              <a:rPr lang="en-US" dirty="0" smtClean="0"/>
              <a:t>table)</a:t>
            </a:r>
            <a:endParaRPr lang="en-US" dirty="0" smtClean="0">
              <a:solidFill>
                <a:srgbClr val="000000"/>
              </a:solidFill>
            </a:endParaRPr>
          </a:p>
          <a:p>
            <a:pPr marL="457200" lvl="1" indent="0">
              <a:buNone/>
            </a:pPr>
            <a:endParaRPr lang="en-US" dirty="0">
              <a:solidFill>
                <a:srgbClr val="000000"/>
              </a:solidFill>
            </a:endParaRPr>
          </a:p>
          <a:p>
            <a:pPr marL="457200" lvl="1" indent="0">
              <a:buNone/>
            </a:pPr>
            <a:endParaRPr lang="en-US" dirty="0" smtClean="0">
              <a:solidFill>
                <a:srgbClr val="000000"/>
              </a:solidFill>
            </a:endParaRPr>
          </a:p>
          <a:p>
            <a:pPr lvl="1">
              <a:buFont typeface="Arial" panose="020B0604020202020204" pitchFamily="34" charset="0"/>
              <a:buChar char="•"/>
            </a:pPr>
            <a:endParaRPr lang="en-US" dirty="0">
              <a:solidFill>
                <a:srgbClr val="000000"/>
              </a:solidFill>
            </a:endParaRPr>
          </a:p>
          <a:p>
            <a:pPr marL="457200" lvl="1" indent="0">
              <a:buNone/>
            </a:pPr>
            <a:endParaRPr lang="en-US" dirty="0" smtClean="0">
              <a:solidFill>
                <a:srgbClr val="000000"/>
              </a:solidFill>
            </a:endParaRPr>
          </a:p>
          <a:p>
            <a:pPr lvl="1">
              <a:buFont typeface="Arial" panose="020B0604020202020204" pitchFamily="34" charset="0"/>
              <a:buChar char="•"/>
            </a:pPr>
            <a:endParaRPr lang="en-US" dirty="0">
              <a:solidFill>
                <a:srgbClr val="000000"/>
              </a:solidFill>
            </a:endParaRPr>
          </a:p>
          <a:p>
            <a:pPr marL="457200" lvl="1" indent="0">
              <a:buNone/>
            </a:pPr>
            <a:endParaRPr lang="en-US" dirty="0">
              <a:solidFill>
                <a:srgbClr val="000000"/>
              </a:solidFill>
            </a:endParaRPr>
          </a:p>
        </p:txBody>
      </p:sp>
      <p:sp>
        <p:nvSpPr>
          <p:cNvPr id="4" name="Rectangle 2"/>
          <p:cNvSpPr>
            <a:spLocks noChangeArrowheads="1"/>
          </p:cNvSpPr>
          <p:nvPr/>
        </p:nvSpPr>
        <p:spPr bwMode="auto">
          <a:xfrm>
            <a:off x="-76200" y="-4572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graphicFrame>
        <p:nvGraphicFramePr>
          <p:cNvPr id="7" name="Object 6"/>
          <p:cNvGraphicFramePr>
            <a:graphicFrameLocks noChangeAspect="1"/>
          </p:cNvGraphicFramePr>
          <p:nvPr>
            <p:extLst>
              <p:ext uri="{D42A27DB-BD31-4B8C-83A1-F6EECF244321}">
                <p14:modId xmlns:p14="http://schemas.microsoft.com/office/powerpoint/2010/main" val="1216520459"/>
              </p:ext>
            </p:extLst>
          </p:nvPr>
        </p:nvGraphicFramePr>
        <p:xfrm>
          <a:off x="3141212" y="4572000"/>
          <a:ext cx="6396488" cy="2214563"/>
        </p:xfrm>
        <a:graphic>
          <a:graphicData uri="http://schemas.openxmlformats.org/presentationml/2006/ole">
            <mc:AlternateContent xmlns:mc="http://schemas.openxmlformats.org/markup-compatibility/2006">
              <mc:Choice xmlns:v="urn:schemas-microsoft-com:vml" Requires="v">
                <p:oleObj spid="_x0000_s43027" name="Document" r:id="rId4" imgW="5956042" imgH="2062652" progId="Word.Document.12">
                  <p:embed/>
                </p:oleObj>
              </mc:Choice>
              <mc:Fallback>
                <p:oleObj name="Document" r:id="rId4" imgW="5956042" imgH="2062652" progId="Word.Document.12">
                  <p:embed/>
                  <p:pic>
                    <p:nvPicPr>
                      <p:cNvPr id="0" name=""/>
                      <p:cNvPicPr/>
                      <p:nvPr/>
                    </p:nvPicPr>
                    <p:blipFill>
                      <a:blip r:embed="rId5"/>
                      <a:stretch>
                        <a:fillRect/>
                      </a:stretch>
                    </p:blipFill>
                    <p:spPr>
                      <a:xfrm>
                        <a:off x="3141212" y="4572000"/>
                        <a:ext cx="6396488" cy="2214563"/>
                      </a:xfrm>
                      <a:prstGeom prst="rect">
                        <a:avLst/>
                      </a:prstGeom>
                    </p:spPr>
                  </p:pic>
                </p:oleObj>
              </mc:Fallback>
            </mc:AlternateContent>
          </a:graphicData>
        </a:graphic>
      </p:graphicFrame>
    </p:spTree>
    <p:extLst>
      <p:ext uri="{BB962C8B-B14F-4D97-AF65-F5344CB8AC3E}">
        <p14:creationId xmlns:p14="http://schemas.microsoft.com/office/powerpoint/2010/main" val="5144422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800" dirty="0" smtClean="0">
                <a:solidFill>
                  <a:srgbClr val="000000"/>
                </a:solidFill>
              </a:rPr>
              <a:t>Applied Example</a:t>
            </a:r>
            <a:endParaRPr lang="en-US" sz="3800" dirty="0">
              <a:solidFill>
                <a:srgbClr val="000000"/>
              </a:solidFill>
            </a:endParaRPr>
          </a:p>
        </p:txBody>
      </p:sp>
      <p:sp>
        <p:nvSpPr>
          <p:cNvPr id="3" name="Content Placeholder 2"/>
          <p:cNvSpPr>
            <a:spLocks noGrp="1"/>
          </p:cNvSpPr>
          <p:nvPr>
            <p:ph idx="1"/>
          </p:nvPr>
        </p:nvSpPr>
        <p:spPr>
          <a:xfrm>
            <a:off x="381000" y="1600200"/>
            <a:ext cx="8229600" cy="4343400"/>
          </a:xfrm>
        </p:spPr>
        <p:txBody>
          <a:bodyPr>
            <a:normAutofit lnSpcReduction="10000"/>
          </a:bodyPr>
          <a:lstStyle/>
          <a:p>
            <a:pPr lvl="1">
              <a:buFont typeface="Arial" panose="020B0604020202020204" pitchFamily="34" charset="0"/>
              <a:buChar char="•"/>
            </a:pPr>
            <a:r>
              <a:rPr lang="en-US" dirty="0">
                <a:solidFill>
                  <a:srgbClr val="000000"/>
                </a:solidFill>
              </a:rPr>
              <a:t>It appears from the data </a:t>
            </a:r>
            <a:r>
              <a:rPr lang="en-US">
                <a:solidFill>
                  <a:srgbClr val="000000"/>
                </a:solidFill>
              </a:rPr>
              <a:t>in </a:t>
            </a:r>
            <a:r>
              <a:rPr lang="en-US" smtClean="0">
                <a:solidFill>
                  <a:srgbClr val="000000"/>
                </a:solidFill>
              </a:rPr>
              <a:t>the table </a:t>
            </a:r>
            <a:r>
              <a:rPr lang="en-US" dirty="0" smtClean="0">
                <a:solidFill>
                  <a:srgbClr val="000000"/>
                </a:solidFill>
              </a:rPr>
              <a:t>that </a:t>
            </a:r>
            <a:r>
              <a:rPr lang="en-US" dirty="0">
                <a:solidFill>
                  <a:srgbClr val="000000"/>
                </a:solidFill>
              </a:rPr>
              <a:t>the person is performing progressively worse on each test moving from test 1 to test 3. </a:t>
            </a:r>
            <a:endParaRPr lang="en-US" dirty="0" smtClean="0">
              <a:solidFill>
                <a:srgbClr val="000000"/>
              </a:solidFill>
            </a:endParaRPr>
          </a:p>
          <a:p>
            <a:pPr lvl="1">
              <a:buFont typeface="Arial" panose="020B0604020202020204" pitchFamily="34" charset="0"/>
              <a:buChar char="•"/>
            </a:pPr>
            <a:r>
              <a:rPr lang="en-US" dirty="0">
                <a:solidFill>
                  <a:srgbClr val="000000"/>
                </a:solidFill>
              </a:rPr>
              <a:t>However, this assumes that a score of </a:t>
            </a:r>
            <a:r>
              <a:rPr lang="en-US" i="1" dirty="0"/>
              <a:t>zero</a:t>
            </a:r>
            <a:r>
              <a:rPr lang="en-US" dirty="0"/>
              <a:t> </a:t>
            </a:r>
            <a:r>
              <a:rPr lang="en-US" dirty="0">
                <a:solidFill>
                  <a:srgbClr val="000000"/>
                </a:solidFill>
              </a:rPr>
              <a:t>has the same meaning for each </a:t>
            </a:r>
            <a:r>
              <a:rPr lang="en-US" dirty="0" smtClean="0">
                <a:solidFill>
                  <a:srgbClr val="000000"/>
                </a:solidFill>
              </a:rPr>
              <a:t>test.</a:t>
            </a:r>
          </a:p>
          <a:p>
            <a:pPr lvl="1">
              <a:buFont typeface="Arial" panose="020B0604020202020204" pitchFamily="34" charset="0"/>
              <a:buChar char="•"/>
            </a:pPr>
            <a:r>
              <a:rPr lang="en-US" dirty="0">
                <a:solidFill>
                  <a:srgbClr val="000000"/>
                </a:solidFill>
              </a:rPr>
              <a:t>For example, assume that the lowest score on test 1 is 40 and the lowest score on test 2 is zero. </a:t>
            </a:r>
            <a:endParaRPr lang="en-US" dirty="0" smtClean="0">
              <a:solidFill>
                <a:srgbClr val="000000"/>
              </a:solidFill>
            </a:endParaRPr>
          </a:p>
          <a:p>
            <a:pPr lvl="1">
              <a:buFont typeface="Arial" panose="020B0604020202020204" pitchFamily="34" charset="0"/>
              <a:buChar char="•"/>
            </a:pPr>
            <a:r>
              <a:rPr lang="en-US" dirty="0">
                <a:solidFill>
                  <a:srgbClr val="000000"/>
                </a:solidFill>
              </a:rPr>
              <a:t>Under these circumstances, zero on test 1 is interpreted as 40 points below the lowest score. Alternatively, on test 2, </a:t>
            </a:r>
            <a:r>
              <a:rPr lang="en-US" dirty="0"/>
              <a:t>zero</a:t>
            </a:r>
            <a:r>
              <a:rPr lang="en-US" dirty="0">
                <a:solidFill>
                  <a:srgbClr val="000000"/>
                </a:solidFill>
              </a:rPr>
              <a:t> </a:t>
            </a:r>
            <a:r>
              <a:rPr lang="en-US" i="1" dirty="0">
                <a:solidFill>
                  <a:srgbClr val="000000"/>
                </a:solidFill>
              </a:rPr>
              <a:t>is</a:t>
            </a:r>
            <a:r>
              <a:rPr lang="en-US" dirty="0">
                <a:solidFill>
                  <a:srgbClr val="000000"/>
                </a:solidFill>
              </a:rPr>
              <a:t> the lowest </a:t>
            </a:r>
            <a:r>
              <a:rPr lang="en-US" dirty="0" smtClean="0">
                <a:solidFill>
                  <a:srgbClr val="000000"/>
                </a:solidFill>
              </a:rPr>
              <a:t>score.</a:t>
            </a:r>
            <a:endParaRPr lang="en-US" dirty="0">
              <a:solidFill>
                <a:srgbClr val="000000"/>
              </a:solidFill>
            </a:endParaRPr>
          </a:p>
          <a:p>
            <a:pPr marL="457200" lvl="1" indent="0">
              <a:buNone/>
            </a:pPr>
            <a:endParaRPr lang="en-US" dirty="0" smtClean="0">
              <a:solidFill>
                <a:srgbClr val="000000"/>
              </a:solidFill>
            </a:endParaRPr>
          </a:p>
          <a:p>
            <a:pPr lvl="1">
              <a:buFont typeface="Arial" panose="020B0604020202020204" pitchFamily="34" charset="0"/>
              <a:buChar char="•"/>
            </a:pPr>
            <a:endParaRPr lang="en-US" dirty="0">
              <a:solidFill>
                <a:srgbClr val="000000"/>
              </a:solidFill>
            </a:endParaRPr>
          </a:p>
          <a:p>
            <a:pPr marL="457200" lvl="1" indent="0">
              <a:buNone/>
            </a:pPr>
            <a:endParaRPr lang="en-US" dirty="0" smtClean="0">
              <a:solidFill>
                <a:srgbClr val="000000"/>
              </a:solidFill>
            </a:endParaRPr>
          </a:p>
          <a:p>
            <a:pPr lvl="1">
              <a:buFont typeface="Arial" panose="020B0604020202020204" pitchFamily="34" charset="0"/>
              <a:buChar char="•"/>
            </a:pPr>
            <a:endParaRPr lang="en-US" dirty="0">
              <a:solidFill>
                <a:srgbClr val="000000"/>
              </a:solidFill>
            </a:endParaRPr>
          </a:p>
          <a:p>
            <a:pPr marL="457200" lvl="1" indent="0">
              <a:buNone/>
            </a:pPr>
            <a:endParaRPr lang="en-US" dirty="0">
              <a:solidFill>
                <a:srgbClr val="000000"/>
              </a:solidFill>
            </a:endParaRPr>
          </a:p>
        </p:txBody>
      </p:sp>
      <p:sp>
        <p:nvSpPr>
          <p:cNvPr id="4" name="Rectangle 2"/>
          <p:cNvSpPr>
            <a:spLocks noChangeArrowheads="1"/>
          </p:cNvSpPr>
          <p:nvPr/>
        </p:nvSpPr>
        <p:spPr bwMode="auto">
          <a:xfrm>
            <a:off x="-76200" y="-4572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Tree>
    <p:extLst>
      <p:ext uri="{BB962C8B-B14F-4D97-AF65-F5344CB8AC3E}">
        <p14:creationId xmlns:p14="http://schemas.microsoft.com/office/powerpoint/2010/main" val="18565828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800" dirty="0" smtClean="0">
                <a:solidFill>
                  <a:srgbClr val="000000"/>
                </a:solidFill>
              </a:rPr>
              <a:t>Correlation and Covariance</a:t>
            </a:r>
            <a:endParaRPr lang="en-US" sz="3800" dirty="0">
              <a:solidFill>
                <a:srgbClr val="000000"/>
              </a:solidFill>
            </a:endParaRPr>
          </a:p>
        </p:txBody>
      </p:sp>
      <p:sp>
        <p:nvSpPr>
          <p:cNvPr id="3" name="Content Placeholder 2"/>
          <p:cNvSpPr>
            <a:spLocks noGrp="1"/>
          </p:cNvSpPr>
          <p:nvPr>
            <p:ph idx="1"/>
          </p:nvPr>
        </p:nvSpPr>
        <p:spPr>
          <a:xfrm>
            <a:off x="381000" y="1600200"/>
            <a:ext cx="8229600" cy="4343400"/>
          </a:xfrm>
        </p:spPr>
        <p:txBody>
          <a:bodyPr>
            <a:normAutofit fontScale="77500" lnSpcReduction="20000"/>
          </a:bodyPr>
          <a:lstStyle/>
          <a:p>
            <a:pPr lvl="1">
              <a:buFont typeface="Arial" panose="020B0604020202020204" pitchFamily="34" charset="0"/>
              <a:buChar char="•"/>
            </a:pPr>
            <a:r>
              <a:rPr lang="en-US" dirty="0">
                <a:solidFill>
                  <a:srgbClr val="000000"/>
                </a:solidFill>
              </a:rPr>
              <a:t>The study of relations between two attributes or variables (e.g., fluid and crystallized intelligence), requires procedures for </a:t>
            </a:r>
            <a:endParaRPr lang="en-US" dirty="0" smtClean="0">
              <a:solidFill>
                <a:srgbClr val="000000"/>
              </a:solidFill>
            </a:endParaRPr>
          </a:p>
          <a:p>
            <a:pPr lvl="2"/>
            <a:r>
              <a:rPr lang="en-US" dirty="0" smtClean="0">
                <a:solidFill>
                  <a:srgbClr val="000000"/>
                </a:solidFill>
              </a:rPr>
              <a:t>measuring </a:t>
            </a:r>
            <a:r>
              <a:rPr lang="en-US" dirty="0">
                <a:solidFill>
                  <a:srgbClr val="000000"/>
                </a:solidFill>
              </a:rPr>
              <a:t>and defining the </a:t>
            </a:r>
            <a:r>
              <a:rPr lang="en-US" dirty="0" smtClean="0">
                <a:solidFill>
                  <a:srgbClr val="000000"/>
                </a:solidFill>
              </a:rPr>
              <a:t>variables. </a:t>
            </a:r>
          </a:p>
          <a:p>
            <a:pPr lvl="2"/>
            <a:r>
              <a:rPr lang="en-US" dirty="0" smtClean="0">
                <a:solidFill>
                  <a:srgbClr val="000000"/>
                </a:solidFill>
              </a:rPr>
              <a:t>statistical </a:t>
            </a:r>
            <a:r>
              <a:rPr lang="en-US" dirty="0">
                <a:solidFill>
                  <a:srgbClr val="000000"/>
                </a:solidFill>
              </a:rPr>
              <a:t>techniques for describing the nature of relationships between </a:t>
            </a:r>
            <a:r>
              <a:rPr lang="en-US" dirty="0" smtClean="0">
                <a:solidFill>
                  <a:srgbClr val="000000"/>
                </a:solidFill>
              </a:rPr>
              <a:t>them.</a:t>
            </a:r>
          </a:p>
          <a:p>
            <a:pPr lvl="1">
              <a:buFont typeface="Arial" panose="020B0604020202020204" pitchFamily="34" charset="0"/>
              <a:buChar char="•"/>
            </a:pPr>
            <a:r>
              <a:rPr lang="en-US" dirty="0">
                <a:solidFill>
                  <a:srgbClr val="000000"/>
                </a:solidFill>
              </a:rPr>
              <a:t>Behaviors are </a:t>
            </a:r>
            <a:r>
              <a:rPr lang="en-US" i="1" dirty="0"/>
              <a:t>directly observable</a:t>
            </a:r>
            <a:r>
              <a:rPr lang="en-US" dirty="0"/>
              <a:t> </a:t>
            </a:r>
            <a:r>
              <a:rPr lang="en-US" dirty="0">
                <a:solidFill>
                  <a:srgbClr val="000000"/>
                </a:solidFill>
              </a:rPr>
              <a:t>and we can study the associations among two or more behaviors (measured as variables) for a group of people using the </a:t>
            </a:r>
            <a:r>
              <a:rPr lang="en-US" i="1" dirty="0"/>
              <a:t>correlation</a:t>
            </a:r>
            <a:r>
              <a:rPr lang="en-US" dirty="0"/>
              <a:t> </a:t>
            </a:r>
            <a:r>
              <a:rPr lang="en-US" dirty="0">
                <a:solidFill>
                  <a:srgbClr val="000000"/>
                </a:solidFill>
              </a:rPr>
              <a:t>or </a:t>
            </a:r>
            <a:r>
              <a:rPr lang="en-US" i="1" dirty="0"/>
              <a:t>covariance</a:t>
            </a:r>
            <a:r>
              <a:rPr lang="en-US" dirty="0"/>
              <a:t>. </a:t>
            </a:r>
            <a:endParaRPr lang="en-US" dirty="0" smtClean="0">
              <a:solidFill>
                <a:srgbClr val="000000"/>
              </a:solidFill>
            </a:endParaRPr>
          </a:p>
          <a:p>
            <a:pPr lvl="1">
              <a:buFont typeface="Arial" panose="020B0604020202020204" pitchFamily="34" charset="0"/>
              <a:buChar char="•"/>
            </a:pPr>
            <a:r>
              <a:rPr lang="en-US" dirty="0">
                <a:solidFill>
                  <a:srgbClr val="000000"/>
                </a:solidFill>
              </a:rPr>
              <a:t>Psychological attributes are </a:t>
            </a:r>
            <a:r>
              <a:rPr lang="en-US" i="1" dirty="0"/>
              <a:t>not directly observable</a:t>
            </a:r>
            <a:r>
              <a:rPr lang="en-US" dirty="0"/>
              <a:t>, </a:t>
            </a:r>
            <a:r>
              <a:rPr lang="en-US" dirty="0">
                <a:solidFill>
                  <a:srgbClr val="000000"/>
                </a:solidFill>
              </a:rPr>
              <a:t>but assuming that individual differences exist among people on an </a:t>
            </a:r>
            <a:r>
              <a:rPr lang="en-US" i="1" dirty="0"/>
              <a:t>unobservable</a:t>
            </a:r>
            <a:r>
              <a:rPr lang="en-US" dirty="0"/>
              <a:t> </a:t>
            </a:r>
            <a:r>
              <a:rPr lang="en-US" dirty="0">
                <a:solidFill>
                  <a:srgbClr val="000000"/>
                </a:solidFill>
              </a:rPr>
              <a:t>attribute, we can use the correlation or covariance to study associations among the attributes of interest</a:t>
            </a:r>
            <a:r>
              <a:rPr lang="en-US" dirty="0" smtClean="0"/>
              <a:t>.</a:t>
            </a:r>
            <a:endParaRPr lang="en-US" dirty="0">
              <a:solidFill>
                <a:srgbClr val="000000"/>
              </a:solidFill>
            </a:endParaRPr>
          </a:p>
          <a:p>
            <a:pPr marL="457200" lvl="1" indent="0">
              <a:buNone/>
            </a:pPr>
            <a:endParaRPr lang="en-US" dirty="0" smtClean="0">
              <a:solidFill>
                <a:srgbClr val="000000"/>
              </a:solidFill>
            </a:endParaRPr>
          </a:p>
          <a:p>
            <a:pPr lvl="1">
              <a:buFont typeface="Arial" panose="020B0604020202020204" pitchFamily="34" charset="0"/>
              <a:buChar char="•"/>
            </a:pPr>
            <a:endParaRPr lang="en-US" dirty="0">
              <a:solidFill>
                <a:srgbClr val="000000"/>
              </a:solidFill>
            </a:endParaRPr>
          </a:p>
          <a:p>
            <a:pPr marL="457200" lvl="1" indent="0">
              <a:buNone/>
            </a:pPr>
            <a:endParaRPr lang="en-US" dirty="0" smtClean="0">
              <a:solidFill>
                <a:srgbClr val="000000"/>
              </a:solidFill>
            </a:endParaRPr>
          </a:p>
          <a:p>
            <a:pPr lvl="1">
              <a:buFont typeface="Arial" panose="020B0604020202020204" pitchFamily="34" charset="0"/>
              <a:buChar char="•"/>
            </a:pPr>
            <a:endParaRPr lang="en-US" dirty="0">
              <a:solidFill>
                <a:srgbClr val="000000"/>
              </a:solidFill>
            </a:endParaRPr>
          </a:p>
          <a:p>
            <a:pPr marL="457200" lvl="1" indent="0">
              <a:buNone/>
            </a:pPr>
            <a:endParaRPr lang="en-US" dirty="0">
              <a:solidFill>
                <a:srgbClr val="000000"/>
              </a:solidFill>
            </a:endParaRPr>
          </a:p>
        </p:txBody>
      </p:sp>
      <p:sp>
        <p:nvSpPr>
          <p:cNvPr id="4" name="Rectangle 2"/>
          <p:cNvSpPr>
            <a:spLocks noChangeArrowheads="1"/>
          </p:cNvSpPr>
          <p:nvPr/>
        </p:nvSpPr>
        <p:spPr bwMode="auto">
          <a:xfrm>
            <a:off x="-76200" y="-4572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Tree>
    <p:extLst>
      <p:ext uri="{BB962C8B-B14F-4D97-AF65-F5344CB8AC3E}">
        <p14:creationId xmlns:p14="http://schemas.microsoft.com/office/powerpoint/2010/main" val="40430480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800" dirty="0" smtClean="0">
                <a:solidFill>
                  <a:srgbClr val="000000"/>
                </a:solidFill>
              </a:rPr>
              <a:t>Correlation</a:t>
            </a:r>
            <a:endParaRPr lang="en-US" sz="3800" dirty="0">
              <a:solidFill>
                <a:srgbClr val="000000"/>
              </a:solidFill>
            </a:endParaRPr>
          </a:p>
        </p:txBody>
      </p:sp>
      <p:sp>
        <p:nvSpPr>
          <p:cNvPr id="3" name="Content Placeholder 2"/>
          <p:cNvSpPr>
            <a:spLocks noGrp="1"/>
          </p:cNvSpPr>
          <p:nvPr>
            <p:ph idx="1"/>
          </p:nvPr>
        </p:nvSpPr>
        <p:spPr>
          <a:xfrm>
            <a:off x="381000" y="1600200"/>
            <a:ext cx="8229600" cy="4343400"/>
          </a:xfrm>
        </p:spPr>
        <p:txBody>
          <a:bodyPr>
            <a:normAutofit/>
          </a:bodyPr>
          <a:lstStyle/>
          <a:p>
            <a:pPr lvl="1">
              <a:buFont typeface="Arial" panose="020B0604020202020204" pitchFamily="34" charset="0"/>
              <a:buChar char="•"/>
            </a:pPr>
            <a:r>
              <a:rPr lang="en-US" dirty="0" smtClean="0">
                <a:solidFill>
                  <a:srgbClr val="000000"/>
                </a:solidFill>
              </a:rPr>
              <a:t>The Pearson correlation coefficient (</a:t>
            </a:r>
            <a:r>
              <a:rPr lang="en-US" i="1" dirty="0">
                <a:solidFill>
                  <a:srgbClr val="000000"/>
                </a:solidFill>
              </a:rPr>
              <a:t> </a:t>
            </a:r>
            <a:r>
              <a:rPr lang="en-US" dirty="0" smtClean="0">
                <a:solidFill>
                  <a:srgbClr val="000000"/>
                </a:solidFill>
              </a:rPr>
              <a:t>) is appropriate for interval or ratio level variables, assumes a linear relationship. </a:t>
            </a:r>
          </a:p>
          <a:p>
            <a:pPr lvl="1">
              <a:buFont typeface="Arial" panose="020B0604020202020204" pitchFamily="34" charset="0"/>
              <a:buChar char="•"/>
            </a:pPr>
            <a:endParaRPr lang="en-US" dirty="0">
              <a:solidFill>
                <a:srgbClr val="000000"/>
              </a:solidFill>
            </a:endParaRPr>
          </a:p>
          <a:p>
            <a:pPr marL="457200" lvl="1" indent="0">
              <a:buNone/>
            </a:pPr>
            <a:endParaRPr lang="en-US" dirty="0" smtClean="0">
              <a:solidFill>
                <a:srgbClr val="000000"/>
              </a:solidFill>
            </a:endParaRPr>
          </a:p>
          <a:p>
            <a:pPr marL="457200" lvl="1" indent="0">
              <a:buNone/>
            </a:pPr>
            <a:endParaRPr lang="en-US" dirty="0">
              <a:solidFill>
                <a:srgbClr val="000000"/>
              </a:solidFill>
            </a:endParaRPr>
          </a:p>
          <a:p>
            <a:pPr marL="457200" lvl="1" indent="0">
              <a:buNone/>
            </a:pPr>
            <a:endParaRPr lang="en-US" dirty="0">
              <a:solidFill>
                <a:srgbClr val="000000"/>
              </a:solidFill>
            </a:endParaRPr>
          </a:p>
        </p:txBody>
      </p:sp>
      <p:sp>
        <p:nvSpPr>
          <p:cNvPr id="4" name="Rectangle 2"/>
          <p:cNvSpPr>
            <a:spLocks noChangeArrowheads="1"/>
          </p:cNvSpPr>
          <p:nvPr/>
        </p:nvSpPr>
        <p:spPr bwMode="auto">
          <a:xfrm>
            <a:off x="-76200" y="-4572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pic>
        <p:nvPicPr>
          <p:cNvPr id="8" name="Picture 7"/>
          <p:cNvPicPr>
            <a:picLocks noChangeAspect="1"/>
          </p:cNvPicPr>
          <p:nvPr/>
        </p:nvPicPr>
        <p:blipFill>
          <a:blip r:embed="rId2"/>
          <a:stretch>
            <a:fillRect/>
          </a:stretch>
        </p:blipFill>
        <p:spPr>
          <a:xfrm>
            <a:off x="1295400" y="3124200"/>
            <a:ext cx="4630825" cy="1022580"/>
          </a:xfrm>
          <a:prstGeom prst="rect">
            <a:avLst/>
          </a:prstGeom>
        </p:spPr>
      </p:pic>
      <mc:AlternateContent xmlns:mc="http://schemas.openxmlformats.org/markup-compatibility/2006" xmlns:a14="http://schemas.microsoft.com/office/drawing/2010/main">
        <mc:Choice Requires="a14">
          <p:sp>
            <p:nvSpPr>
              <p:cNvPr id="9" name="Rectangle 8"/>
              <p:cNvSpPr/>
              <p:nvPr/>
            </p:nvSpPr>
            <p:spPr>
              <a:xfrm>
                <a:off x="6324600" y="1692276"/>
                <a:ext cx="402931"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rPr>
                        <m:t>𝑟</m:t>
                      </m:r>
                      <m:r>
                        <a:rPr lang="en-US" b="0" i="1" smtClean="0">
                          <a:latin typeface="Cambria Math" panose="02040503050406030204" pitchFamily="18" charset="0"/>
                        </a:rPr>
                        <m:t> </m:t>
                      </m:r>
                    </m:oMath>
                  </m:oMathPara>
                </a14:m>
                <a:endParaRPr lang="en-US" dirty="0"/>
              </a:p>
            </p:txBody>
          </p:sp>
        </mc:Choice>
        <mc:Fallback xmlns="">
          <p:sp>
            <p:nvSpPr>
              <p:cNvPr id="9" name="Rectangle 8"/>
              <p:cNvSpPr>
                <a:spLocks noRot="1" noChangeAspect="1" noMove="1" noResize="1" noEditPoints="1" noAdjustHandles="1" noChangeArrowheads="1" noChangeShapeType="1" noTextEdit="1"/>
              </p:cNvSpPr>
              <p:nvPr/>
            </p:nvSpPr>
            <p:spPr>
              <a:xfrm>
                <a:off x="6324600" y="1692276"/>
                <a:ext cx="402931" cy="369332"/>
              </a:xfrm>
              <a:prstGeom prst="rect">
                <a:avLst/>
              </a:prstGeom>
              <a:blipFill rotWithShape="0">
                <a:blip r:embed="rId3"/>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4912497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4641"/>
            <a:ext cx="8229600" cy="988359"/>
          </a:xfrm>
        </p:spPr>
        <p:txBody>
          <a:bodyPr>
            <a:noAutofit/>
          </a:bodyPr>
          <a:lstStyle/>
          <a:p>
            <a:r>
              <a:rPr lang="en-US" sz="3800" dirty="0" smtClean="0">
                <a:solidFill>
                  <a:srgbClr val="000000"/>
                </a:solidFill>
              </a:rPr>
              <a:t>Correlation</a:t>
            </a:r>
            <a:endParaRPr lang="en-US" sz="3800" dirty="0">
              <a:solidFill>
                <a:srgbClr val="000000"/>
              </a:solidFill>
            </a:endParaRPr>
          </a:p>
        </p:txBody>
      </p:sp>
      <p:sp>
        <p:nvSpPr>
          <p:cNvPr id="3" name="Content Placeholder 2"/>
          <p:cNvSpPr>
            <a:spLocks noGrp="1"/>
          </p:cNvSpPr>
          <p:nvPr>
            <p:ph idx="1"/>
          </p:nvPr>
        </p:nvSpPr>
        <p:spPr>
          <a:xfrm>
            <a:off x="4724400" y="1600200"/>
            <a:ext cx="3886200" cy="4343400"/>
          </a:xfrm>
        </p:spPr>
        <p:txBody>
          <a:bodyPr>
            <a:normAutofit/>
          </a:bodyPr>
          <a:lstStyle/>
          <a:p>
            <a:pPr lvl="1">
              <a:buFont typeface="Arial" panose="020B0604020202020204" pitchFamily="34" charset="0"/>
              <a:buChar char="•"/>
            </a:pPr>
            <a:endParaRPr lang="en-US" dirty="0">
              <a:solidFill>
                <a:srgbClr val="000000"/>
              </a:solidFill>
            </a:endParaRPr>
          </a:p>
          <a:p>
            <a:pPr marL="457200" lvl="1" indent="0">
              <a:buNone/>
            </a:pPr>
            <a:endParaRPr lang="en-US" dirty="0" smtClean="0">
              <a:solidFill>
                <a:srgbClr val="000000"/>
              </a:solidFill>
            </a:endParaRPr>
          </a:p>
          <a:p>
            <a:pPr lvl="1">
              <a:buFont typeface="Arial" panose="020B0604020202020204" pitchFamily="34" charset="0"/>
              <a:buChar char="•"/>
            </a:pPr>
            <a:endParaRPr lang="en-US" dirty="0">
              <a:solidFill>
                <a:srgbClr val="000000"/>
              </a:solidFill>
            </a:endParaRPr>
          </a:p>
          <a:p>
            <a:pPr marL="457200" lvl="1" indent="0">
              <a:buNone/>
            </a:pPr>
            <a:endParaRPr lang="en-US" dirty="0" smtClean="0">
              <a:solidFill>
                <a:srgbClr val="000000"/>
              </a:solidFill>
            </a:endParaRPr>
          </a:p>
          <a:p>
            <a:pPr lvl="1">
              <a:buFont typeface="Arial" panose="020B0604020202020204" pitchFamily="34" charset="0"/>
              <a:buChar char="•"/>
            </a:pPr>
            <a:endParaRPr lang="en-US" dirty="0">
              <a:solidFill>
                <a:srgbClr val="000000"/>
              </a:solidFill>
            </a:endParaRPr>
          </a:p>
          <a:p>
            <a:pPr marL="457200" lvl="1" indent="0">
              <a:buNone/>
            </a:pPr>
            <a:endParaRPr lang="en-US" dirty="0">
              <a:solidFill>
                <a:srgbClr val="000000"/>
              </a:solidFill>
            </a:endParaRPr>
          </a:p>
        </p:txBody>
      </p:sp>
      <p:sp>
        <p:nvSpPr>
          <p:cNvPr id="4" name="Rectangle 2"/>
          <p:cNvSpPr>
            <a:spLocks noChangeArrowheads="1"/>
          </p:cNvSpPr>
          <p:nvPr/>
        </p:nvSpPr>
        <p:spPr bwMode="auto">
          <a:xfrm>
            <a:off x="-76200" y="-4572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pic>
        <p:nvPicPr>
          <p:cNvPr id="11" name="Picture 10"/>
          <p:cNvPicPr>
            <a:picLocks noChangeAspect="1"/>
          </p:cNvPicPr>
          <p:nvPr/>
        </p:nvPicPr>
        <p:blipFill>
          <a:blip r:embed="rId3"/>
          <a:stretch>
            <a:fillRect/>
          </a:stretch>
        </p:blipFill>
        <p:spPr>
          <a:xfrm>
            <a:off x="4614744" y="3896884"/>
            <a:ext cx="3218085" cy="2572804"/>
          </a:xfrm>
          <a:prstGeom prst="rect">
            <a:avLst/>
          </a:prstGeom>
        </p:spPr>
      </p:pic>
      <p:graphicFrame>
        <p:nvGraphicFramePr>
          <p:cNvPr id="12" name="Object 11"/>
          <p:cNvGraphicFramePr>
            <a:graphicFrameLocks noChangeAspect="1"/>
          </p:cNvGraphicFramePr>
          <p:nvPr>
            <p:extLst>
              <p:ext uri="{D42A27DB-BD31-4B8C-83A1-F6EECF244321}">
                <p14:modId xmlns:p14="http://schemas.microsoft.com/office/powerpoint/2010/main" val="3579953004"/>
              </p:ext>
            </p:extLst>
          </p:nvPr>
        </p:nvGraphicFramePr>
        <p:xfrm>
          <a:off x="2165140" y="973745"/>
          <a:ext cx="4813719" cy="3005510"/>
        </p:xfrm>
        <a:graphic>
          <a:graphicData uri="http://schemas.openxmlformats.org/presentationml/2006/ole">
            <mc:AlternateContent xmlns:mc="http://schemas.openxmlformats.org/markup-compatibility/2006">
              <mc:Choice xmlns:v="urn:schemas-microsoft-com:vml" Requires="v">
                <p:oleObj spid="_x0000_s49171" name="Document" r:id="rId5" imgW="5956042" imgH="3444712" progId="Word.Document.12">
                  <p:embed/>
                </p:oleObj>
              </mc:Choice>
              <mc:Fallback>
                <p:oleObj name="Document" r:id="rId5" imgW="5956042" imgH="3444712" progId="Word.Document.12">
                  <p:embed/>
                  <p:pic>
                    <p:nvPicPr>
                      <p:cNvPr id="0" name=""/>
                      <p:cNvPicPr/>
                      <p:nvPr/>
                    </p:nvPicPr>
                    <p:blipFill>
                      <a:blip r:embed="rId6"/>
                      <a:stretch>
                        <a:fillRect/>
                      </a:stretch>
                    </p:blipFill>
                    <p:spPr>
                      <a:xfrm>
                        <a:off x="2165140" y="973745"/>
                        <a:ext cx="4813719" cy="3005510"/>
                      </a:xfrm>
                      <a:prstGeom prst="rect">
                        <a:avLst/>
                      </a:prstGeom>
                    </p:spPr>
                  </p:pic>
                </p:oleObj>
              </mc:Fallback>
            </mc:AlternateContent>
          </a:graphicData>
        </a:graphic>
      </p:graphicFrame>
      <p:pic>
        <p:nvPicPr>
          <p:cNvPr id="13" name="Picture 12"/>
          <p:cNvPicPr>
            <a:picLocks noChangeAspect="1"/>
          </p:cNvPicPr>
          <p:nvPr/>
        </p:nvPicPr>
        <p:blipFill>
          <a:blip r:embed="rId7"/>
          <a:stretch>
            <a:fillRect/>
          </a:stretch>
        </p:blipFill>
        <p:spPr>
          <a:xfrm>
            <a:off x="914400" y="3799022"/>
            <a:ext cx="2578101" cy="2768529"/>
          </a:xfrm>
          <a:prstGeom prst="rect">
            <a:avLst/>
          </a:prstGeom>
        </p:spPr>
      </p:pic>
    </p:spTree>
    <p:extLst>
      <p:ext uri="{BB962C8B-B14F-4D97-AF65-F5344CB8AC3E}">
        <p14:creationId xmlns:p14="http://schemas.microsoft.com/office/powerpoint/2010/main" val="38008432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800" dirty="0" smtClean="0">
                <a:solidFill>
                  <a:srgbClr val="000000"/>
                </a:solidFill>
              </a:rPr>
              <a:t>Covariance</a:t>
            </a:r>
            <a:endParaRPr lang="en-US" sz="3800" dirty="0">
              <a:solidFill>
                <a:srgbClr val="000000"/>
              </a:solidFill>
            </a:endParaRPr>
          </a:p>
        </p:txBody>
      </p:sp>
      <p:sp>
        <p:nvSpPr>
          <p:cNvPr id="3" name="Content Placeholder 2"/>
          <p:cNvSpPr>
            <a:spLocks noGrp="1"/>
          </p:cNvSpPr>
          <p:nvPr>
            <p:ph idx="1"/>
          </p:nvPr>
        </p:nvSpPr>
        <p:spPr>
          <a:xfrm>
            <a:off x="381000" y="1600200"/>
            <a:ext cx="8229600" cy="4343400"/>
          </a:xfrm>
        </p:spPr>
        <p:txBody>
          <a:bodyPr>
            <a:normAutofit fontScale="92500" lnSpcReduction="20000"/>
          </a:bodyPr>
          <a:lstStyle/>
          <a:p>
            <a:pPr lvl="1">
              <a:buFont typeface="Arial" panose="020B0604020202020204" pitchFamily="34" charset="0"/>
              <a:buChar char="•"/>
            </a:pPr>
            <a:r>
              <a:rPr lang="en-US" dirty="0">
                <a:solidFill>
                  <a:srgbClr val="000000"/>
                </a:solidFill>
              </a:rPr>
              <a:t>The covariance is defined as the average cross product of two sets of deviation scores</a:t>
            </a:r>
            <a:r>
              <a:rPr lang="en-US" dirty="0" smtClean="0">
                <a:solidFill>
                  <a:srgbClr val="000000"/>
                </a:solidFill>
              </a:rPr>
              <a:t>. </a:t>
            </a:r>
          </a:p>
          <a:p>
            <a:pPr lvl="1">
              <a:buFont typeface="Arial" panose="020B0604020202020204" pitchFamily="34" charset="0"/>
              <a:buChar char="•"/>
            </a:pPr>
            <a:r>
              <a:rPr lang="en-US" dirty="0">
                <a:solidFill>
                  <a:srgbClr val="000000"/>
                </a:solidFill>
              </a:rPr>
              <a:t>The covariance retains the original units of measurement for two variables and is expressed in deviation score form or metric (a deviation score being a raw score minus the mean of the distribution of scores</a:t>
            </a:r>
            <a:r>
              <a:rPr lang="en-US" dirty="0" smtClean="0">
                <a:solidFill>
                  <a:srgbClr val="000000"/>
                </a:solidFill>
              </a:rPr>
              <a:t>).</a:t>
            </a:r>
          </a:p>
          <a:p>
            <a:pPr lvl="1">
              <a:buFont typeface="Arial" panose="020B0604020202020204" pitchFamily="34" charset="0"/>
              <a:buChar char="•"/>
            </a:pPr>
            <a:r>
              <a:rPr lang="en-US" dirty="0">
                <a:solidFill>
                  <a:srgbClr val="000000"/>
                </a:solidFill>
              </a:rPr>
              <a:t>Due to its raw score metric, the covariance is an </a:t>
            </a:r>
            <a:r>
              <a:rPr lang="en-US" i="1" dirty="0"/>
              <a:t>unstandardized </a:t>
            </a:r>
            <a:r>
              <a:rPr lang="en-US" dirty="0">
                <a:solidFill>
                  <a:srgbClr val="000000"/>
                </a:solidFill>
              </a:rPr>
              <a:t>version of the correlation. </a:t>
            </a:r>
            <a:r>
              <a:rPr lang="en-US" dirty="0" smtClean="0">
                <a:solidFill>
                  <a:srgbClr val="000000"/>
                </a:solidFill>
              </a:rPr>
              <a:t> </a:t>
            </a:r>
          </a:p>
          <a:p>
            <a:pPr lvl="1">
              <a:buFont typeface="Arial" panose="020B0604020202020204" pitchFamily="34" charset="0"/>
              <a:buChar char="•"/>
            </a:pPr>
            <a:r>
              <a:rPr lang="en-US" dirty="0">
                <a:solidFill>
                  <a:srgbClr val="000000"/>
                </a:solidFill>
              </a:rPr>
              <a:t>The covariance is useful in situations when we want to conduct an analysis and interpret the results in the original units of measurement. </a:t>
            </a:r>
            <a:endParaRPr lang="en-US" dirty="0" smtClean="0">
              <a:solidFill>
                <a:srgbClr val="000000"/>
              </a:solidFill>
            </a:endParaRPr>
          </a:p>
          <a:p>
            <a:pPr lvl="1">
              <a:buFont typeface="Arial" panose="020B0604020202020204" pitchFamily="34" charset="0"/>
              <a:buChar char="•"/>
            </a:pPr>
            <a:endParaRPr lang="en-US" dirty="0">
              <a:solidFill>
                <a:srgbClr val="000000"/>
              </a:solidFill>
            </a:endParaRPr>
          </a:p>
          <a:p>
            <a:pPr marL="457200" lvl="1" indent="0">
              <a:buNone/>
            </a:pPr>
            <a:endParaRPr lang="en-US" dirty="0" smtClean="0">
              <a:solidFill>
                <a:srgbClr val="000000"/>
              </a:solidFill>
            </a:endParaRPr>
          </a:p>
          <a:p>
            <a:pPr lvl="1">
              <a:buFont typeface="Arial" panose="020B0604020202020204" pitchFamily="34" charset="0"/>
              <a:buChar char="•"/>
            </a:pPr>
            <a:endParaRPr lang="en-US" dirty="0">
              <a:solidFill>
                <a:srgbClr val="000000"/>
              </a:solidFill>
            </a:endParaRPr>
          </a:p>
          <a:p>
            <a:pPr marL="457200" lvl="1" indent="0">
              <a:buNone/>
            </a:pPr>
            <a:endParaRPr lang="en-US" dirty="0">
              <a:solidFill>
                <a:srgbClr val="000000"/>
              </a:solidFill>
            </a:endParaRPr>
          </a:p>
        </p:txBody>
      </p:sp>
      <p:sp>
        <p:nvSpPr>
          <p:cNvPr id="4" name="Rectangle 2"/>
          <p:cNvSpPr>
            <a:spLocks noChangeArrowheads="1"/>
          </p:cNvSpPr>
          <p:nvPr/>
        </p:nvSpPr>
        <p:spPr bwMode="auto">
          <a:xfrm>
            <a:off x="-76200" y="-4572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Tree>
    <p:extLst>
      <p:ext uri="{BB962C8B-B14F-4D97-AF65-F5344CB8AC3E}">
        <p14:creationId xmlns:p14="http://schemas.microsoft.com/office/powerpoint/2010/main" val="35946986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800" dirty="0" smtClean="0">
                <a:solidFill>
                  <a:srgbClr val="000000"/>
                </a:solidFill>
              </a:rPr>
              <a:t>Covariance</a:t>
            </a:r>
            <a:endParaRPr lang="en-US" sz="3800" dirty="0">
              <a:solidFill>
                <a:srgbClr val="000000"/>
              </a:solidFill>
            </a:endParaRPr>
          </a:p>
        </p:txBody>
      </p:sp>
      <p:sp>
        <p:nvSpPr>
          <p:cNvPr id="3" name="Content Placeholder 2"/>
          <p:cNvSpPr>
            <a:spLocks noGrp="1"/>
          </p:cNvSpPr>
          <p:nvPr>
            <p:ph idx="1"/>
          </p:nvPr>
        </p:nvSpPr>
        <p:spPr>
          <a:xfrm>
            <a:off x="381000" y="1600200"/>
            <a:ext cx="8229600" cy="4343400"/>
          </a:xfrm>
        </p:spPr>
        <p:txBody>
          <a:bodyPr>
            <a:normAutofit/>
          </a:bodyPr>
          <a:lstStyle/>
          <a:p>
            <a:pPr lvl="1">
              <a:buFont typeface="Arial" panose="020B0604020202020204" pitchFamily="34" charset="0"/>
              <a:buChar char="•"/>
            </a:pPr>
            <a:r>
              <a:rPr lang="en-US" dirty="0" smtClean="0">
                <a:solidFill>
                  <a:srgbClr val="000000"/>
                </a:solidFill>
              </a:rPr>
              <a:t>The </a:t>
            </a:r>
            <a:r>
              <a:rPr lang="en-US" dirty="0">
                <a:solidFill>
                  <a:srgbClr val="000000"/>
                </a:solidFill>
              </a:rPr>
              <a:t>multivariate technique </a:t>
            </a:r>
            <a:r>
              <a:rPr lang="en-US" i="1" dirty="0"/>
              <a:t>structural equation modeling</a:t>
            </a:r>
            <a:r>
              <a:rPr lang="en-US" dirty="0"/>
              <a:t> </a:t>
            </a:r>
            <a:r>
              <a:rPr lang="en-US" dirty="0" smtClean="0">
                <a:solidFill>
                  <a:srgbClr val="000000"/>
                </a:solidFill>
              </a:rPr>
              <a:t>(SEM; used </a:t>
            </a:r>
            <a:r>
              <a:rPr lang="en-US" dirty="0">
                <a:solidFill>
                  <a:srgbClr val="000000"/>
                </a:solidFill>
              </a:rPr>
              <a:t>in a variety of psychometric analyses) typically employs the covariance matrix rather than the correlation matrix in the analysis</a:t>
            </a:r>
            <a:r>
              <a:rPr lang="en-US" dirty="0" smtClean="0">
                <a:solidFill>
                  <a:srgbClr val="000000"/>
                </a:solidFill>
              </a:rPr>
              <a:t>.</a:t>
            </a:r>
          </a:p>
          <a:p>
            <a:pPr lvl="1">
              <a:buFont typeface="Arial" panose="020B0604020202020204" pitchFamily="34" charset="0"/>
              <a:buChar char="•"/>
            </a:pPr>
            <a:r>
              <a:rPr lang="en-US" dirty="0" smtClean="0">
                <a:solidFill>
                  <a:srgbClr val="000000"/>
                </a:solidFill>
              </a:rPr>
              <a:t>SEM </a:t>
            </a:r>
            <a:r>
              <a:rPr lang="en-US" dirty="0">
                <a:solidFill>
                  <a:srgbClr val="000000"/>
                </a:solidFill>
              </a:rPr>
              <a:t>is also called </a:t>
            </a:r>
            <a:r>
              <a:rPr lang="en-US" i="1" dirty="0"/>
              <a:t>covariance structural </a:t>
            </a:r>
            <a:r>
              <a:rPr lang="en-US" i="1" dirty="0" smtClean="0"/>
              <a:t>modeling </a:t>
            </a:r>
            <a:r>
              <a:rPr lang="en-US" dirty="0" smtClean="0"/>
              <a:t>(CSM). </a:t>
            </a:r>
          </a:p>
          <a:p>
            <a:pPr lvl="1">
              <a:buFont typeface="Arial" panose="020B0604020202020204" pitchFamily="34" charset="0"/>
              <a:buChar char="•"/>
            </a:pPr>
            <a:r>
              <a:rPr lang="en-US" dirty="0" smtClean="0">
                <a:solidFill>
                  <a:srgbClr val="000000"/>
                </a:solidFill>
              </a:rPr>
              <a:t>Population covariance </a:t>
            </a:r>
          </a:p>
          <a:p>
            <a:pPr marL="457200" lvl="1" indent="0">
              <a:buNone/>
            </a:pPr>
            <a:r>
              <a:rPr lang="en-US" dirty="0">
                <a:solidFill>
                  <a:srgbClr val="000000"/>
                </a:solidFill>
              </a:rPr>
              <a:t>	</a:t>
            </a:r>
            <a:r>
              <a:rPr lang="en-US" dirty="0" smtClean="0">
                <a:solidFill>
                  <a:srgbClr val="000000"/>
                </a:solidFill>
              </a:rPr>
              <a:t>(previous data):</a:t>
            </a:r>
          </a:p>
          <a:p>
            <a:pPr marL="457200" lvl="1" indent="0">
              <a:buNone/>
            </a:pPr>
            <a:endParaRPr lang="en-US" dirty="0">
              <a:solidFill>
                <a:srgbClr val="000000"/>
              </a:solidFill>
            </a:endParaRPr>
          </a:p>
          <a:p>
            <a:pPr marL="457200" lvl="1" indent="0">
              <a:buNone/>
            </a:pPr>
            <a:endParaRPr lang="en-US" dirty="0" smtClean="0">
              <a:solidFill>
                <a:srgbClr val="000000"/>
              </a:solidFill>
            </a:endParaRPr>
          </a:p>
          <a:p>
            <a:pPr lvl="1">
              <a:buFont typeface="Arial" panose="020B0604020202020204" pitchFamily="34" charset="0"/>
              <a:buChar char="•"/>
            </a:pPr>
            <a:endParaRPr lang="en-US" dirty="0">
              <a:solidFill>
                <a:srgbClr val="000000"/>
              </a:solidFill>
            </a:endParaRPr>
          </a:p>
          <a:p>
            <a:pPr marL="457200" lvl="1" indent="0">
              <a:buNone/>
            </a:pPr>
            <a:endParaRPr lang="en-US" dirty="0">
              <a:solidFill>
                <a:srgbClr val="000000"/>
              </a:solidFill>
            </a:endParaRPr>
          </a:p>
        </p:txBody>
      </p:sp>
      <p:sp>
        <p:nvSpPr>
          <p:cNvPr id="4" name="Rectangle 2"/>
          <p:cNvSpPr>
            <a:spLocks noChangeArrowheads="1"/>
          </p:cNvSpPr>
          <p:nvPr/>
        </p:nvSpPr>
        <p:spPr bwMode="auto">
          <a:xfrm>
            <a:off x="-76200" y="-4572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pic>
        <p:nvPicPr>
          <p:cNvPr id="5" name="Picture 4"/>
          <p:cNvPicPr>
            <a:picLocks noChangeAspect="1"/>
          </p:cNvPicPr>
          <p:nvPr/>
        </p:nvPicPr>
        <p:blipFill>
          <a:blip r:embed="rId2"/>
          <a:stretch>
            <a:fillRect/>
          </a:stretch>
        </p:blipFill>
        <p:spPr>
          <a:xfrm>
            <a:off x="4953000" y="4267200"/>
            <a:ext cx="2209800" cy="1600688"/>
          </a:xfrm>
          <a:prstGeom prst="rect">
            <a:avLst/>
          </a:prstGeom>
        </p:spPr>
      </p:pic>
    </p:spTree>
    <p:extLst>
      <p:ext uri="{BB962C8B-B14F-4D97-AF65-F5344CB8AC3E}">
        <p14:creationId xmlns:p14="http://schemas.microsoft.com/office/powerpoint/2010/main" val="9532208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800" dirty="0" smtClean="0">
                <a:solidFill>
                  <a:srgbClr val="000000"/>
                </a:solidFill>
              </a:rPr>
              <a:t>Relationship between Correlation and Covariance</a:t>
            </a:r>
            <a:endParaRPr lang="en-US" sz="3800" dirty="0">
              <a:solidFill>
                <a:srgbClr val="000000"/>
              </a:solidFill>
            </a:endParaRPr>
          </a:p>
        </p:txBody>
      </p:sp>
      <p:sp>
        <p:nvSpPr>
          <p:cNvPr id="3" name="Content Placeholder 2"/>
          <p:cNvSpPr>
            <a:spLocks noGrp="1"/>
          </p:cNvSpPr>
          <p:nvPr>
            <p:ph idx="1"/>
          </p:nvPr>
        </p:nvSpPr>
        <p:spPr>
          <a:xfrm>
            <a:off x="381000" y="1600200"/>
            <a:ext cx="8229600" cy="4343400"/>
          </a:xfrm>
        </p:spPr>
        <p:txBody>
          <a:bodyPr>
            <a:normAutofit/>
          </a:bodyPr>
          <a:lstStyle/>
          <a:p>
            <a:pPr marL="457200" lvl="1" indent="0">
              <a:buNone/>
            </a:pPr>
            <a:endParaRPr lang="en-US" dirty="0">
              <a:solidFill>
                <a:srgbClr val="000000"/>
              </a:solidFill>
            </a:endParaRPr>
          </a:p>
          <a:p>
            <a:pPr marL="457200" lvl="1" indent="0">
              <a:buNone/>
            </a:pPr>
            <a:endParaRPr lang="en-US" dirty="0" smtClean="0">
              <a:solidFill>
                <a:srgbClr val="000000"/>
              </a:solidFill>
            </a:endParaRPr>
          </a:p>
          <a:p>
            <a:pPr lvl="1">
              <a:buFont typeface="Arial" panose="020B0604020202020204" pitchFamily="34" charset="0"/>
              <a:buChar char="•"/>
            </a:pPr>
            <a:endParaRPr lang="en-US" dirty="0">
              <a:solidFill>
                <a:srgbClr val="000000"/>
              </a:solidFill>
            </a:endParaRPr>
          </a:p>
          <a:p>
            <a:pPr marL="457200" lvl="1" indent="0">
              <a:buNone/>
            </a:pPr>
            <a:endParaRPr lang="en-US" dirty="0">
              <a:solidFill>
                <a:srgbClr val="000000"/>
              </a:solidFill>
            </a:endParaRPr>
          </a:p>
        </p:txBody>
      </p:sp>
      <p:sp>
        <p:nvSpPr>
          <p:cNvPr id="4" name="Rectangle 2"/>
          <p:cNvSpPr>
            <a:spLocks noChangeArrowheads="1"/>
          </p:cNvSpPr>
          <p:nvPr/>
        </p:nvSpPr>
        <p:spPr bwMode="auto">
          <a:xfrm>
            <a:off x="-76200" y="-4572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pic>
        <p:nvPicPr>
          <p:cNvPr id="6" name="Picture 5"/>
          <p:cNvPicPr>
            <a:picLocks noChangeAspect="1"/>
          </p:cNvPicPr>
          <p:nvPr/>
        </p:nvPicPr>
        <p:blipFill>
          <a:blip r:embed="rId2"/>
          <a:stretch>
            <a:fillRect/>
          </a:stretch>
        </p:blipFill>
        <p:spPr>
          <a:xfrm>
            <a:off x="3124200" y="1531864"/>
            <a:ext cx="2381190" cy="1523962"/>
          </a:xfrm>
          <a:prstGeom prst="rect">
            <a:avLst/>
          </a:prstGeom>
        </p:spPr>
      </p:pic>
      <p:pic>
        <p:nvPicPr>
          <p:cNvPr id="9" name="Picture 8"/>
          <p:cNvPicPr>
            <a:picLocks noChangeAspect="1"/>
          </p:cNvPicPr>
          <p:nvPr/>
        </p:nvPicPr>
        <p:blipFill>
          <a:blip r:embed="rId3"/>
          <a:stretch>
            <a:fillRect/>
          </a:stretch>
        </p:blipFill>
        <p:spPr>
          <a:xfrm>
            <a:off x="2419856" y="3212545"/>
            <a:ext cx="5944872" cy="868894"/>
          </a:xfrm>
          <a:prstGeom prst="rect">
            <a:avLst/>
          </a:prstGeom>
        </p:spPr>
      </p:pic>
      <p:pic>
        <p:nvPicPr>
          <p:cNvPr id="10" name="Picture 9"/>
          <p:cNvPicPr>
            <a:picLocks noChangeAspect="1"/>
          </p:cNvPicPr>
          <p:nvPr/>
        </p:nvPicPr>
        <p:blipFill>
          <a:blip r:embed="rId4"/>
          <a:stretch>
            <a:fillRect/>
          </a:stretch>
        </p:blipFill>
        <p:spPr>
          <a:xfrm>
            <a:off x="3276600" y="3975713"/>
            <a:ext cx="1887092" cy="1472853"/>
          </a:xfrm>
          <a:prstGeom prst="rect">
            <a:avLst/>
          </a:prstGeom>
        </p:spPr>
      </p:pic>
      <p:pic>
        <p:nvPicPr>
          <p:cNvPr id="11" name="Picture 10"/>
          <p:cNvPicPr>
            <a:picLocks noChangeAspect="1"/>
          </p:cNvPicPr>
          <p:nvPr/>
        </p:nvPicPr>
        <p:blipFill>
          <a:blip r:embed="rId5"/>
          <a:stretch>
            <a:fillRect/>
          </a:stretch>
        </p:blipFill>
        <p:spPr>
          <a:xfrm>
            <a:off x="2532954" y="5737753"/>
            <a:ext cx="5944872" cy="868894"/>
          </a:xfrm>
          <a:prstGeom prst="rect">
            <a:avLst/>
          </a:prstGeom>
        </p:spPr>
      </p:pic>
    </p:spTree>
    <p:extLst>
      <p:ext uri="{BB962C8B-B14F-4D97-AF65-F5344CB8AC3E}">
        <p14:creationId xmlns:p14="http://schemas.microsoft.com/office/powerpoint/2010/main" val="14724320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800" dirty="0" smtClean="0">
                <a:solidFill>
                  <a:srgbClr val="000000"/>
                </a:solidFill>
              </a:rPr>
              <a:t>Linear Regression</a:t>
            </a:r>
            <a:endParaRPr lang="en-US" sz="3800" dirty="0">
              <a:solidFill>
                <a:srgbClr val="000000"/>
              </a:solidFill>
            </a:endParaRPr>
          </a:p>
        </p:txBody>
      </p:sp>
      <p:sp>
        <p:nvSpPr>
          <p:cNvPr id="3" name="Content Placeholder 2"/>
          <p:cNvSpPr>
            <a:spLocks noGrp="1"/>
          </p:cNvSpPr>
          <p:nvPr>
            <p:ph idx="1"/>
          </p:nvPr>
        </p:nvSpPr>
        <p:spPr>
          <a:xfrm>
            <a:off x="381000" y="1600200"/>
            <a:ext cx="8229600" cy="4343400"/>
          </a:xfrm>
        </p:spPr>
        <p:txBody>
          <a:bodyPr>
            <a:normAutofit fontScale="92500" lnSpcReduction="10000"/>
          </a:bodyPr>
          <a:lstStyle/>
          <a:p>
            <a:pPr lvl="1">
              <a:buFont typeface="Arial" panose="020B0604020202020204" pitchFamily="34" charset="0"/>
              <a:buChar char="•"/>
            </a:pPr>
            <a:r>
              <a:rPr lang="en-US" dirty="0">
                <a:solidFill>
                  <a:srgbClr val="000000"/>
                </a:solidFill>
              </a:rPr>
              <a:t>Sometimes the goal is to </a:t>
            </a:r>
            <a:r>
              <a:rPr lang="en-US" i="1" dirty="0"/>
              <a:t>estimate</a:t>
            </a:r>
            <a:r>
              <a:rPr lang="en-US" dirty="0"/>
              <a:t> </a:t>
            </a:r>
            <a:r>
              <a:rPr lang="en-US" dirty="0">
                <a:solidFill>
                  <a:srgbClr val="000000"/>
                </a:solidFill>
              </a:rPr>
              <a:t>or</a:t>
            </a:r>
            <a:r>
              <a:rPr lang="en-US" dirty="0"/>
              <a:t> </a:t>
            </a:r>
            <a:r>
              <a:rPr lang="en-US" i="1" dirty="0"/>
              <a:t>predict</a:t>
            </a:r>
            <a:r>
              <a:rPr lang="en-US" dirty="0"/>
              <a:t> </a:t>
            </a:r>
            <a:r>
              <a:rPr lang="en-US" dirty="0">
                <a:solidFill>
                  <a:srgbClr val="000000"/>
                </a:solidFill>
              </a:rPr>
              <a:t>one variable from knowledge of another (notice this remains a relationship-based question as was correlation). </a:t>
            </a:r>
            <a:endParaRPr lang="en-US" dirty="0" smtClean="0">
              <a:solidFill>
                <a:srgbClr val="000000"/>
              </a:solidFill>
            </a:endParaRPr>
          </a:p>
          <a:p>
            <a:pPr lvl="1">
              <a:buFont typeface="Arial" panose="020B0604020202020204" pitchFamily="34" charset="0"/>
              <a:buChar char="•"/>
            </a:pPr>
            <a:r>
              <a:rPr lang="en-US" dirty="0" smtClean="0">
                <a:solidFill>
                  <a:srgbClr val="000000"/>
                </a:solidFill>
              </a:rPr>
              <a:t>For example, research </a:t>
            </a:r>
            <a:r>
              <a:rPr lang="en-US" dirty="0">
                <a:solidFill>
                  <a:srgbClr val="000000"/>
                </a:solidFill>
              </a:rPr>
              <a:t>may suggest that fluid intelligence directly affects crystallized intelligence to some degree. </a:t>
            </a:r>
            <a:endParaRPr lang="en-US" dirty="0" smtClean="0">
              <a:solidFill>
                <a:srgbClr val="000000"/>
              </a:solidFill>
            </a:endParaRPr>
          </a:p>
          <a:p>
            <a:pPr lvl="1">
              <a:buFont typeface="Arial" panose="020B0604020202020204" pitchFamily="34" charset="0"/>
              <a:buChar char="•"/>
            </a:pPr>
            <a:r>
              <a:rPr lang="en-US" dirty="0">
                <a:solidFill>
                  <a:srgbClr val="000000"/>
                </a:solidFill>
              </a:rPr>
              <a:t>Based on this knowledge, using scores on the fluid intelligence test in the </a:t>
            </a:r>
            <a:r>
              <a:rPr lang="en-US" i="1" dirty="0">
                <a:solidFill>
                  <a:srgbClr val="000000"/>
                </a:solidFill>
              </a:rPr>
              <a:t>GfGc</a:t>
            </a:r>
            <a:r>
              <a:rPr lang="en-US" dirty="0">
                <a:solidFill>
                  <a:srgbClr val="000000"/>
                </a:solidFill>
              </a:rPr>
              <a:t> data our goal may be to predict crystallized intelligence score from fluid intelligence score.</a:t>
            </a:r>
          </a:p>
          <a:p>
            <a:pPr marL="457200" lvl="1" indent="0">
              <a:buNone/>
            </a:pPr>
            <a:endParaRPr lang="en-US" dirty="0" smtClean="0">
              <a:solidFill>
                <a:srgbClr val="000000"/>
              </a:solidFill>
            </a:endParaRPr>
          </a:p>
          <a:p>
            <a:pPr marL="457200" lvl="1" indent="0">
              <a:buNone/>
            </a:pPr>
            <a:endParaRPr lang="en-US" dirty="0">
              <a:solidFill>
                <a:srgbClr val="000000"/>
              </a:solidFill>
            </a:endParaRPr>
          </a:p>
          <a:p>
            <a:pPr marL="457200" lvl="1" indent="0">
              <a:buNone/>
            </a:pPr>
            <a:endParaRPr lang="en-US" dirty="0">
              <a:solidFill>
                <a:srgbClr val="000000"/>
              </a:solidFill>
            </a:endParaRPr>
          </a:p>
        </p:txBody>
      </p:sp>
      <p:sp>
        <p:nvSpPr>
          <p:cNvPr id="4" name="Rectangle 2"/>
          <p:cNvSpPr>
            <a:spLocks noChangeArrowheads="1"/>
          </p:cNvSpPr>
          <p:nvPr/>
        </p:nvSpPr>
        <p:spPr bwMode="auto">
          <a:xfrm>
            <a:off x="-76200" y="-4572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Tree>
    <p:extLst>
      <p:ext uri="{BB962C8B-B14F-4D97-AF65-F5344CB8AC3E}">
        <p14:creationId xmlns:p14="http://schemas.microsoft.com/office/powerpoint/2010/main" val="20625271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274638"/>
            <a:ext cx="8458200" cy="1143000"/>
          </a:xfrm>
        </p:spPr>
        <p:txBody>
          <a:bodyPr>
            <a:noAutofit/>
          </a:bodyPr>
          <a:lstStyle/>
          <a:p>
            <a:r>
              <a:rPr lang="en-US" sz="3600" dirty="0" smtClean="0">
                <a:solidFill>
                  <a:schemeClr val="bg2">
                    <a:lumMod val="10000"/>
                  </a:schemeClr>
                </a:solidFill>
              </a:rPr>
              <a:t>Levels of Measurement &amp; Assignment Rules </a:t>
            </a:r>
            <a:endParaRPr lang="en-US" sz="3600" dirty="0">
              <a:solidFill>
                <a:schemeClr val="bg2">
                  <a:lumMod val="10000"/>
                </a:schemeClr>
              </a:solidFill>
            </a:endParaRPr>
          </a:p>
        </p:txBody>
      </p:sp>
      <p:sp>
        <p:nvSpPr>
          <p:cNvPr id="5" name="Content Placeholder 4"/>
          <p:cNvSpPr>
            <a:spLocks noGrp="1"/>
          </p:cNvSpPr>
          <p:nvPr>
            <p:ph idx="1"/>
          </p:nvPr>
        </p:nvSpPr>
        <p:spPr>
          <a:xfrm>
            <a:off x="457200" y="1600200"/>
            <a:ext cx="8229600" cy="4724400"/>
          </a:xfrm>
        </p:spPr>
        <p:txBody>
          <a:bodyPr>
            <a:normAutofit fontScale="62500" lnSpcReduction="20000"/>
          </a:bodyPr>
          <a:lstStyle/>
          <a:p>
            <a:r>
              <a:rPr lang="en-US" sz="3600" dirty="0" smtClean="0">
                <a:solidFill>
                  <a:srgbClr val="000000"/>
                </a:solidFill>
              </a:rPr>
              <a:t>A particular level of measurement is determined by the presence or absence of the </a:t>
            </a:r>
            <a:r>
              <a:rPr lang="en-US" sz="3600" i="1" dirty="0" smtClean="0"/>
              <a:t>properties</a:t>
            </a:r>
            <a:r>
              <a:rPr lang="en-US" sz="3600" dirty="0" smtClean="0"/>
              <a:t>:</a:t>
            </a:r>
          </a:p>
          <a:p>
            <a:pPr lvl="1"/>
            <a:r>
              <a:rPr lang="en-US" sz="3600" i="1" dirty="0" smtClean="0">
                <a:solidFill>
                  <a:srgbClr val="000000"/>
                </a:solidFill>
              </a:rPr>
              <a:t>Identity</a:t>
            </a:r>
          </a:p>
          <a:p>
            <a:pPr lvl="1"/>
            <a:r>
              <a:rPr lang="en-US" sz="3600" i="1" dirty="0" smtClean="0">
                <a:solidFill>
                  <a:srgbClr val="000000"/>
                </a:solidFill>
              </a:rPr>
              <a:t>Identity and order</a:t>
            </a:r>
          </a:p>
          <a:p>
            <a:pPr lvl="1"/>
            <a:r>
              <a:rPr lang="en-US" sz="3600" i="1" dirty="0" smtClean="0">
                <a:solidFill>
                  <a:srgbClr val="000000"/>
                </a:solidFill>
              </a:rPr>
              <a:t>Equality of intervals</a:t>
            </a:r>
          </a:p>
          <a:p>
            <a:pPr lvl="1"/>
            <a:r>
              <a:rPr lang="en-US" sz="3600" i="1" dirty="0" smtClean="0">
                <a:solidFill>
                  <a:srgbClr val="000000"/>
                </a:solidFill>
              </a:rPr>
              <a:t>Absolute zero</a:t>
            </a:r>
          </a:p>
          <a:p>
            <a:pPr marL="0" indent="0">
              <a:buNone/>
            </a:pPr>
            <a:r>
              <a:rPr lang="en-US" sz="3600" dirty="0">
                <a:solidFill>
                  <a:schemeClr val="tx1">
                    <a:lumMod val="75000"/>
                  </a:schemeClr>
                </a:solidFill>
              </a:rPr>
              <a:t>a</a:t>
            </a:r>
            <a:r>
              <a:rPr lang="en-US" sz="3600" dirty="0" smtClean="0">
                <a:solidFill>
                  <a:schemeClr val="tx1">
                    <a:lumMod val="75000"/>
                  </a:schemeClr>
                </a:solidFill>
              </a:rPr>
              <a:t>nd…</a:t>
            </a:r>
          </a:p>
          <a:p>
            <a:pPr marL="0" indent="0">
              <a:buNone/>
            </a:pPr>
            <a:endParaRPr lang="en-US" sz="3600" dirty="0" smtClean="0">
              <a:solidFill>
                <a:schemeClr val="tx1">
                  <a:lumMod val="75000"/>
                </a:schemeClr>
              </a:solidFill>
            </a:endParaRPr>
          </a:p>
          <a:p>
            <a:r>
              <a:rPr lang="en-US" sz="3600" dirty="0" smtClean="0">
                <a:solidFill>
                  <a:srgbClr val="000000"/>
                </a:solidFill>
              </a:rPr>
              <a:t>Measurement occurs at 4 </a:t>
            </a:r>
            <a:r>
              <a:rPr lang="en-US" sz="3600" i="1" dirty="0" smtClean="0"/>
              <a:t>levels</a:t>
            </a:r>
            <a:r>
              <a:rPr lang="en-US" sz="3600" dirty="0" smtClean="0">
                <a:solidFill>
                  <a:srgbClr val="000000"/>
                </a:solidFill>
              </a:rPr>
              <a:t> (Stevens, 1951)</a:t>
            </a:r>
          </a:p>
          <a:p>
            <a:pPr lvl="1"/>
            <a:r>
              <a:rPr lang="en-US" sz="3600" dirty="0" smtClean="0">
                <a:solidFill>
                  <a:srgbClr val="000000"/>
                </a:solidFill>
              </a:rPr>
              <a:t>Nominal</a:t>
            </a:r>
          </a:p>
          <a:p>
            <a:pPr lvl="1"/>
            <a:r>
              <a:rPr lang="en-US" sz="3600" dirty="0" smtClean="0">
                <a:solidFill>
                  <a:srgbClr val="000000"/>
                </a:solidFill>
              </a:rPr>
              <a:t>Ordinal</a:t>
            </a:r>
          </a:p>
          <a:p>
            <a:pPr lvl="1"/>
            <a:r>
              <a:rPr lang="en-US" sz="3600" dirty="0" smtClean="0">
                <a:solidFill>
                  <a:srgbClr val="000000"/>
                </a:solidFill>
              </a:rPr>
              <a:t>Interval</a:t>
            </a:r>
          </a:p>
          <a:p>
            <a:pPr lvl="1"/>
            <a:r>
              <a:rPr lang="en-US" sz="3600" dirty="0" smtClean="0">
                <a:solidFill>
                  <a:srgbClr val="000000"/>
                </a:solidFill>
              </a:rPr>
              <a:t>Ratio</a:t>
            </a:r>
          </a:p>
          <a:p>
            <a:pPr marL="457200" lvl="1" indent="0">
              <a:buNone/>
            </a:pPr>
            <a:endParaRPr lang="en-US" dirty="0" smtClean="0">
              <a:solidFill>
                <a:schemeClr val="tx1">
                  <a:lumMod val="75000"/>
                </a:schemeClr>
              </a:solidFill>
            </a:endParaRPr>
          </a:p>
          <a:p>
            <a:pPr marL="0" indent="0">
              <a:buNone/>
            </a:pPr>
            <a:endParaRPr lang="en-US" sz="3500" dirty="0" smtClean="0">
              <a:solidFill>
                <a:schemeClr val="tx1">
                  <a:lumMod val="75000"/>
                </a:schemeClr>
              </a:solidFill>
            </a:endParaRPr>
          </a:p>
          <a:p>
            <a:pPr marL="0" indent="0">
              <a:buNone/>
            </a:pPr>
            <a:endParaRPr lang="en-US" dirty="0" smtClean="0">
              <a:solidFill>
                <a:schemeClr val="bg2">
                  <a:lumMod val="10000"/>
                </a:schemeClr>
              </a:solidFill>
            </a:endParaRPr>
          </a:p>
        </p:txBody>
      </p:sp>
    </p:spTree>
    <p:extLst>
      <p:ext uri="{BB962C8B-B14F-4D97-AF65-F5344CB8AC3E}">
        <p14:creationId xmlns:p14="http://schemas.microsoft.com/office/powerpoint/2010/main" val="23301993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800" dirty="0" smtClean="0">
                <a:solidFill>
                  <a:srgbClr val="000000"/>
                </a:solidFill>
              </a:rPr>
              <a:t>Linear Regression</a:t>
            </a:r>
            <a:endParaRPr lang="en-US" sz="3800" dirty="0">
              <a:solidFill>
                <a:srgbClr val="000000"/>
              </a:solidFill>
            </a:endParaRPr>
          </a:p>
        </p:txBody>
      </p:sp>
      <p:sp>
        <p:nvSpPr>
          <p:cNvPr id="3" name="Content Placeholder 2"/>
          <p:cNvSpPr>
            <a:spLocks noGrp="1"/>
          </p:cNvSpPr>
          <p:nvPr>
            <p:ph idx="1"/>
          </p:nvPr>
        </p:nvSpPr>
        <p:spPr>
          <a:xfrm>
            <a:off x="381000" y="1600200"/>
            <a:ext cx="8229600" cy="4343400"/>
          </a:xfrm>
        </p:spPr>
        <p:txBody>
          <a:bodyPr>
            <a:normAutofit/>
          </a:bodyPr>
          <a:lstStyle/>
          <a:p>
            <a:pPr lvl="1">
              <a:buFont typeface="Arial" panose="020B0604020202020204" pitchFamily="34" charset="0"/>
              <a:buChar char="•"/>
            </a:pPr>
            <a:r>
              <a:rPr lang="en-US" dirty="0" smtClean="0">
                <a:solidFill>
                  <a:srgbClr val="000000"/>
                </a:solidFill>
              </a:rPr>
              <a:t>Although we do not cover principles and techniques of regression here, it is essential to understand the mechanics of the technique.</a:t>
            </a:r>
          </a:p>
          <a:p>
            <a:pPr lvl="1">
              <a:buFont typeface="Arial" panose="020B0604020202020204" pitchFamily="34" charset="0"/>
              <a:buChar char="•"/>
            </a:pPr>
            <a:r>
              <a:rPr lang="en-US" dirty="0" smtClean="0">
                <a:solidFill>
                  <a:srgbClr val="000000"/>
                </a:solidFill>
              </a:rPr>
              <a:t>Regression analysis (and its variations) is central to many if not most psychometric techniques.</a:t>
            </a:r>
          </a:p>
          <a:p>
            <a:pPr lvl="1">
              <a:buFont typeface="Arial" panose="020B0604020202020204" pitchFamily="34" charset="0"/>
              <a:buChar char="•"/>
            </a:pPr>
            <a:r>
              <a:rPr lang="en-US" dirty="0" smtClean="0">
                <a:solidFill>
                  <a:srgbClr val="000000"/>
                </a:solidFill>
              </a:rPr>
              <a:t>Therefore, a thorough understanding of regression analysis is essential to your success in using or conducting research related to psychometric methods. </a:t>
            </a:r>
            <a:endParaRPr lang="en-US" dirty="0">
              <a:solidFill>
                <a:srgbClr val="000000"/>
              </a:solidFill>
            </a:endParaRPr>
          </a:p>
          <a:p>
            <a:pPr marL="457200" lvl="1" indent="0">
              <a:buNone/>
            </a:pPr>
            <a:endParaRPr lang="en-US" dirty="0" smtClean="0">
              <a:solidFill>
                <a:srgbClr val="000000"/>
              </a:solidFill>
            </a:endParaRPr>
          </a:p>
          <a:p>
            <a:pPr marL="457200" lvl="1" indent="0">
              <a:buNone/>
            </a:pPr>
            <a:endParaRPr lang="en-US" dirty="0">
              <a:solidFill>
                <a:srgbClr val="000000"/>
              </a:solidFill>
            </a:endParaRPr>
          </a:p>
          <a:p>
            <a:pPr marL="457200" lvl="1" indent="0">
              <a:buNone/>
            </a:pPr>
            <a:endParaRPr lang="en-US" dirty="0">
              <a:solidFill>
                <a:srgbClr val="000000"/>
              </a:solidFill>
            </a:endParaRPr>
          </a:p>
        </p:txBody>
      </p:sp>
      <p:sp>
        <p:nvSpPr>
          <p:cNvPr id="4" name="Rectangle 2"/>
          <p:cNvSpPr>
            <a:spLocks noChangeArrowheads="1"/>
          </p:cNvSpPr>
          <p:nvPr/>
        </p:nvSpPr>
        <p:spPr bwMode="auto">
          <a:xfrm>
            <a:off x="-76200" y="-4572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Tree>
    <p:extLst>
      <p:ext uri="{BB962C8B-B14F-4D97-AF65-F5344CB8AC3E}">
        <p14:creationId xmlns:p14="http://schemas.microsoft.com/office/powerpoint/2010/main" val="35076689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chemeClr val="bg2">
                    <a:lumMod val="10000"/>
                  </a:schemeClr>
                </a:solidFill>
              </a:rPr>
              <a:t>Levels of Measurement</a:t>
            </a:r>
            <a:endParaRPr lang="en-US" dirty="0">
              <a:solidFill>
                <a:schemeClr val="bg2">
                  <a:lumMod val="10000"/>
                </a:schemeClr>
              </a:solidFill>
            </a:endParaRPr>
          </a:p>
        </p:txBody>
      </p:sp>
      <p:sp>
        <p:nvSpPr>
          <p:cNvPr id="5" name="Content Placeholder 4"/>
          <p:cNvSpPr>
            <a:spLocks noGrp="1"/>
          </p:cNvSpPr>
          <p:nvPr>
            <p:ph idx="1"/>
          </p:nvPr>
        </p:nvSpPr>
        <p:spPr/>
        <p:txBody>
          <a:bodyPr>
            <a:normAutofit/>
          </a:bodyPr>
          <a:lstStyle/>
          <a:p>
            <a:pPr marL="0" indent="0">
              <a:buNone/>
              <a:defRPr/>
            </a:pPr>
            <a:endParaRPr lang="en-US" sz="2800" dirty="0">
              <a:latin typeface="Arial" pitchFamily="34" charset="0"/>
              <a:cs typeface="Arial" pitchFamily="34" charset="0"/>
            </a:endParaRPr>
          </a:p>
          <a:p>
            <a:pPr lvl="1">
              <a:buFont typeface="Arial" panose="020B0604020202020204" pitchFamily="34" charset="0"/>
              <a:buChar char="•"/>
              <a:defRPr/>
            </a:pPr>
            <a:r>
              <a:rPr lang="en-US" sz="3200" dirty="0" smtClean="0">
                <a:solidFill>
                  <a:srgbClr val="000000"/>
                </a:solidFill>
                <a:latin typeface="+mj-lt"/>
                <a:cs typeface="Arial" pitchFamily="34" charset="0"/>
              </a:rPr>
              <a:t>Each level of measurement includes criteria or </a:t>
            </a:r>
            <a:r>
              <a:rPr lang="en-US" sz="3200" i="1" dirty="0">
                <a:solidFill>
                  <a:srgbClr val="000000"/>
                </a:solidFill>
                <a:latin typeface="+mj-lt"/>
                <a:cs typeface="Arial" pitchFamily="34" charset="0"/>
              </a:rPr>
              <a:t>r</a:t>
            </a:r>
            <a:r>
              <a:rPr lang="en-US" sz="3200" i="1" dirty="0" smtClean="0">
                <a:solidFill>
                  <a:srgbClr val="000000"/>
                </a:solidFill>
                <a:latin typeface="+mj-lt"/>
                <a:cs typeface="Arial" pitchFamily="34" charset="0"/>
              </a:rPr>
              <a:t>ules</a:t>
            </a:r>
            <a:r>
              <a:rPr lang="en-US" sz="3200" dirty="0" smtClean="0">
                <a:solidFill>
                  <a:srgbClr val="000000"/>
                </a:solidFill>
                <a:latin typeface="+mj-lt"/>
                <a:cs typeface="Arial" pitchFamily="34" charset="0"/>
              </a:rPr>
              <a:t> for how numbers are assigned to persons in relation to the attribute being measured.</a:t>
            </a:r>
          </a:p>
          <a:p>
            <a:pPr lvl="1">
              <a:buFont typeface="Arial" panose="020B0604020202020204" pitchFamily="34" charset="0"/>
              <a:buChar char="•"/>
              <a:defRPr/>
            </a:pPr>
            <a:r>
              <a:rPr lang="en-US" sz="3200" dirty="0" smtClean="0">
                <a:solidFill>
                  <a:srgbClr val="000000"/>
                </a:solidFill>
                <a:latin typeface="+mj-lt"/>
                <a:cs typeface="Arial" pitchFamily="34" charset="0"/>
              </a:rPr>
              <a:t>Also, the different levels of measurement convey different amounts of information.</a:t>
            </a:r>
            <a:endParaRPr lang="en-US" sz="3200" dirty="0">
              <a:solidFill>
                <a:srgbClr val="000000"/>
              </a:solidFill>
              <a:latin typeface="+mj-lt"/>
              <a:cs typeface="Arial" pitchFamily="34" charset="0"/>
            </a:endParaRPr>
          </a:p>
        </p:txBody>
      </p:sp>
    </p:spTree>
    <p:extLst>
      <p:ext uri="{BB962C8B-B14F-4D97-AF65-F5344CB8AC3E}">
        <p14:creationId xmlns:p14="http://schemas.microsoft.com/office/powerpoint/2010/main" val="12142581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chemeClr val="bg2">
                    <a:lumMod val="10000"/>
                  </a:schemeClr>
                </a:solidFill>
              </a:rPr>
              <a:t>Stanley Stevens contribution </a:t>
            </a:r>
            <a:endParaRPr lang="en-US" dirty="0">
              <a:solidFill>
                <a:schemeClr val="bg2">
                  <a:lumMod val="10000"/>
                </a:schemeClr>
              </a:solidFill>
            </a:endParaRPr>
          </a:p>
        </p:txBody>
      </p:sp>
      <p:sp>
        <p:nvSpPr>
          <p:cNvPr id="2" name="Content Placeholder 1"/>
          <p:cNvSpPr>
            <a:spLocks noGrp="1"/>
          </p:cNvSpPr>
          <p:nvPr>
            <p:ph idx="1"/>
          </p:nvPr>
        </p:nvSpPr>
        <p:spPr/>
        <p:txBody>
          <a:bodyPr>
            <a:normAutofit fontScale="77500" lnSpcReduction="20000"/>
          </a:bodyPr>
          <a:lstStyle/>
          <a:p>
            <a:r>
              <a:rPr lang="en-US" dirty="0">
                <a:solidFill>
                  <a:srgbClr val="000000"/>
                </a:solidFill>
              </a:rPr>
              <a:t>Steven’s work produced a useful definition of measurement and levels of measurement that are currently the most widely used in the social and behavioral sciences</a:t>
            </a:r>
            <a:r>
              <a:rPr lang="en-US" dirty="0" smtClean="0">
                <a:solidFill>
                  <a:srgbClr val="000000"/>
                </a:solidFill>
              </a:rPr>
              <a:t>.</a:t>
            </a:r>
          </a:p>
          <a:p>
            <a:r>
              <a:rPr lang="en-US" dirty="0">
                <a:solidFill>
                  <a:srgbClr val="000000"/>
                </a:solidFill>
              </a:rPr>
              <a:t>Stevens defines measurement as “the assignment of numerals to objects or events according to rules” (</a:t>
            </a:r>
            <a:r>
              <a:rPr lang="en-US" dirty="0" smtClean="0">
                <a:solidFill>
                  <a:srgbClr val="000000"/>
                </a:solidFill>
              </a:rPr>
              <a:t>1951). </a:t>
            </a:r>
          </a:p>
          <a:p>
            <a:r>
              <a:rPr lang="en-US" dirty="0">
                <a:solidFill>
                  <a:srgbClr val="000000"/>
                </a:solidFill>
              </a:rPr>
              <a:t>Stevens does not mention the </a:t>
            </a:r>
            <a:r>
              <a:rPr lang="en-US" i="1" dirty="0"/>
              <a:t>property</a:t>
            </a:r>
            <a:r>
              <a:rPr lang="en-US" dirty="0">
                <a:solidFill>
                  <a:srgbClr val="000000"/>
                </a:solidFill>
              </a:rPr>
              <a:t> of the numbers (i.e. identity, order, equal intervals, absolute zero), instead his definition states that numbers are assigned to </a:t>
            </a:r>
            <a:r>
              <a:rPr lang="en-US" i="1" dirty="0"/>
              <a:t>objects </a:t>
            </a:r>
            <a:r>
              <a:rPr lang="en-US" dirty="0"/>
              <a:t>or</a:t>
            </a:r>
            <a:r>
              <a:rPr lang="en-US" i="1" dirty="0"/>
              <a:t> events according to rules</a:t>
            </a:r>
            <a:r>
              <a:rPr lang="en-US" dirty="0" smtClean="0">
                <a:solidFill>
                  <a:srgbClr val="000000"/>
                </a:solidFill>
              </a:rPr>
              <a:t>.</a:t>
            </a:r>
          </a:p>
          <a:p>
            <a:r>
              <a:rPr lang="en-US" dirty="0" smtClean="0">
                <a:solidFill>
                  <a:srgbClr val="000000"/>
                </a:solidFill>
              </a:rPr>
              <a:t>The </a:t>
            </a:r>
            <a:r>
              <a:rPr lang="en-US" i="1" dirty="0" smtClean="0"/>
              <a:t>rules</a:t>
            </a:r>
            <a:r>
              <a:rPr lang="en-US" dirty="0" smtClean="0">
                <a:solidFill>
                  <a:srgbClr val="000000"/>
                </a:solidFill>
              </a:rPr>
              <a:t> </a:t>
            </a:r>
            <a:r>
              <a:rPr lang="en-US" dirty="0">
                <a:solidFill>
                  <a:srgbClr val="000000"/>
                </a:solidFill>
              </a:rPr>
              <a:t>provide the operational link between the </a:t>
            </a:r>
            <a:r>
              <a:rPr lang="en-US" i="1" dirty="0"/>
              <a:t>properties of numbers </a:t>
            </a:r>
            <a:r>
              <a:rPr lang="en-US" dirty="0" smtClean="0">
                <a:solidFill>
                  <a:srgbClr val="000000"/>
                </a:solidFill>
              </a:rPr>
              <a:t>and their </a:t>
            </a:r>
            <a:r>
              <a:rPr lang="en-US" dirty="0">
                <a:solidFill>
                  <a:srgbClr val="000000"/>
                </a:solidFill>
              </a:rPr>
              <a:t>assignment in the Stevens tradition. </a:t>
            </a:r>
          </a:p>
        </p:txBody>
      </p:sp>
    </p:spTree>
    <p:extLst>
      <p:ext uri="{BB962C8B-B14F-4D97-AF65-F5344CB8AC3E}">
        <p14:creationId xmlns:p14="http://schemas.microsoft.com/office/powerpoint/2010/main" val="22941346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chemeClr val="bg2">
                    <a:lumMod val="10000"/>
                  </a:schemeClr>
                </a:solidFill>
              </a:rPr>
              <a:t>Applied Examples </a:t>
            </a:r>
            <a:endParaRPr lang="en-US" dirty="0">
              <a:solidFill>
                <a:schemeClr val="bg2">
                  <a:lumMod val="10000"/>
                </a:schemeClr>
              </a:solidFill>
            </a:endParaRPr>
          </a:p>
        </p:txBody>
      </p:sp>
      <p:sp>
        <p:nvSpPr>
          <p:cNvPr id="5" name="Content Placeholder 4"/>
          <p:cNvSpPr>
            <a:spLocks noGrp="1"/>
          </p:cNvSpPr>
          <p:nvPr>
            <p:ph idx="1"/>
          </p:nvPr>
        </p:nvSpPr>
        <p:spPr>
          <a:xfrm>
            <a:off x="442993" y="1322523"/>
            <a:ext cx="8229600" cy="4468677"/>
          </a:xfrm>
        </p:spPr>
        <p:txBody>
          <a:bodyPr>
            <a:normAutofit fontScale="85000" lnSpcReduction="20000"/>
          </a:bodyPr>
          <a:lstStyle/>
          <a:p>
            <a:pPr>
              <a:defRPr/>
            </a:pPr>
            <a:r>
              <a:rPr lang="en-US" sz="2800" dirty="0" smtClean="0">
                <a:solidFill>
                  <a:srgbClr val="000000"/>
                </a:solidFill>
                <a:latin typeface="Arial" pitchFamily="34" charset="0"/>
                <a:cs typeface="Arial" pitchFamily="34" charset="0"/>
              </a:rPr>
              <a:t>The property of identity allows us to detect the similarity or differentness among people.</a:t>
            </a:r>
          </a:p>
          <a:p>
            <a:pPr>
              <a:defRPr/>
            </a:pPr>
            <a:r>
              <a:rPr lang="en-US" sz="2800" dirty="0" smtClean="0">
                <a:solidFill>
                  <a:srgbClr val="000000"/>
                </a:solidFill>
                <a:latin typeface="Arial" pitchFamily="34" charset="0"/>
                <a:cs typeface="Arial" pitchFamily="34" charset="0"/>
              </a:rPr>
              <a:t>We consolidate these terms into the word </a:t>
            </a:r>
            <a:r>
              <a:rPr lang="en-US" sz="2800" dirty="0" smtClean="0">
                <a:latin typeface="Arial" pitchFamily="34" charset="0"/>
                <a:cs typeface="Arial" pitchFamily="34" charset="0"/>
              </a:rPr>
              <a:t>“distinctiveness”</a:t>
            </a:r>
            <a:r>
              <a:rPr lang="en-US" sz="2800" dirty="0" smtClean="0">
                <a:solidFill>
                  <a:srgbClr val="000000"/>
                </a:solidFill>
                <a:latin typeface="Arial" pitchFamily="34" charset="0"/>
                <a:cs typeface="Arial" pitchFamily="34" charset="0"/>
              </a:rPr>
              <a:t>.</a:t>
            </a:r>
          </a:p>
          <a:p>
            <a:pPr>
              <a:defRPr/>
            </a:pPr>
            <a:r>
              <a:rPr lang="en-US" sz="2800" i="1" dirty="0">
                <a:solidFill>
                  <a:srgbClr val="000000"/>
                </a:solidFill>
                <a:latin typeface="Arial" pitchFamily="34" charset="0"/>
                <a:cs typeface="Arial" pitchFamily="34" charset="0"/>
              </a:rPr>
              <a:t>Nominal</a:t>
            </a:r>
            <a:r>
              <a:rPr lang="en-US" sz="2800" dirty="0">
                <a:solidFill>
                  <a:srgbClr val="000000"/>
                </a:solidFill>
                <a:latin typeface="Arial" pitchFamily="34" charset="0"/>
                <a:cs typeface="Arial" pitchFamily="34" charset="0"/>
              </a:rPr>
              <a:t> measurement </a:t>
            </a:r>
            <a:r>
              <a:rPr lang="en-US" sz="2800" dirty="0" smtClean="0">
                <a:solidFill>
                  <a:srgbClr val="000000"/>
                </a:solidFill>
                <a:latin typeface="Arial" pitchFamily="34" charset="0"/>
                <a:cs typeface="Arial" pitchFamily="34" charset="0"/>
              </a:rPr>
              <a:t>and the </a:t>
            </a:r>
            <a:r>
              <a:rPr lang="en-US" sz="2800" i="1" dirty="0" smtClean="0">
                <a:solidFill>
                  <a:srgbClr val="000000"/>
                </a:solidFill>
                <a:latin typeface="Arial" pitchFamily="34" charset="0"/>
                <a:cs typeface="Arial" pitchFamily="34" charset="0"/>
              </a:rPr>
              <a:t>identity property</a:t>
            </a:r>
            <a:r>
              <a:rPr lang="en-US" sz="2800" dirty="0" smtClean="0">
                <a:solidFill>
                  <a:srgbClr val="000000"/>
                </a:solidFill>
                <a:latin typeface="Arial" pitchFamily="34" charset="0"/>
                <a:cs typeface="Arial" pitchFamily="34" charset="0"/>
              </a:rPr>
              <a:t> allows </a:t>
            </a:r>
            <a:r>
              <a:rPr lang="en-US" sz="2800" dirty="0">
                <a:solidFill>
                  <a:srgbClr val="000000"/>
                </a:solidFill>
                <a:latin typeface="Arial" pitchFamily="34" charset="0"/>
                <a:cs typeface="Arial" pitchFamily="34" charset="0"/>
              </a:rPr>
              <a:t>us to differentiate among categories of people according to their </a:t>
            </a:r>
            <a:r>
              <a:rPr lang="en-US" sz="2800" i="1" dirty="0">
                <a:solidFill>
                  <a:srgbClr val="000000"/>
                </a:solidFill>
                <a:latin typeface="Arial" pitchFamily="34" charset="0"/>
                <a:cs typeface="Arial" pitchFamily="34" charset="0"/>
              </a:rPr>
              <a:t>distinctiveness</a:t>
            </a:r>
            <a:r>
              <a:rPr lang="en-US" sz="2800" dirty="0" smtClean="0">
                <a:solidFill>
                  <a:srgbClr val="000000"/>
                </a:solidFill>
                <a:latin typeface="Arial" pitchFamily="34" charset="0"/>
                <a:cs typeface="Arial" pitchFamily="34" charset="0"/>
              </a:rPr>
              <a:t>.</a:t>
            </a:r>
          </a:p>
          <a:p>
            <a:pPr>
              <a:defRPr/>
            </a:pPr>
            <a:r>
              <a:rPr lang="en-US" sz="2800" dirty="0" smtClean="0">
                <a:solidFill>
                  <a:srgbClr val="000000"/>
                </a:solidFill>
                <a:latin typeface="Arial" pitchFamily="34" charset="0"/>
                <a:cs typeface="Arial" pitchFamily="34" charset="0"/>
              </a:rPr>
              <a:t>Consider the test or survey question/item based on the nominal level of measurement:</a:t>
            </a:r>
            <a:endParaRPr lang="en-US" sz="2800" dirty="0">
              <a:solidFill>
                <a:srgbClr val="000000"/>
              </a:solidFill>
              <a:latin typeface="Arial" pitchFamily="34" charset="0"/>
              <a:cs typeface="Arial" pitchFamily="34" charset="0"/>
            </a:endParaRPr>
          </a:p>
          <a:p>
            <a:pPr marL="0" indent="0">
              <a:buNone/>
            </a:pPr>
            <a:r>
              <a:rPr lang="en-US" sz="2800" dirty="0">
                <a:solidFill>
                  <a:srgbClr val="000000"/>
                </a:solidFill>
                <a:latin typeface="Arial" pitchFamily="34" charset="0"/>
                <a:cs typeface="Arial" pitchFamily="34" charset="0"/>
              </a:rPr>
              <a:t>	</a:t>
            </a:r>
            <a:r>
              <a:rPr lang="en-US" sz="2400" b="1" dirty="0" smtClean="0"/>
              <a:t>I </a:t>
            </a:r>
            <a:r>
              <a:rPr lang="en-US" sz="2400" b="1" dirty="0"/>
              <a:t>need to wash my hands five times before I </a:t>
            </a:r>
            <a:r>
              <a:rPr lang="en-US" sz="2400" b="1" dirty="0" smtClean="0"/>
              <a:t>can eat</a:t>
            </a:r>
            <a:r>
              <a:rPr lang="en-US" sz="2400" b="1" dirty="0"/>
              <a:t>.</a:t>
            </a:r>
            <a:endParaRPr lang="en-US" sz="2400" dirty="0"/>
          </a:p>
          <a:p>
            <a:pPr lvl="2"/>
            <a:r>
              <a:rPr lang="en-US" sz="2000" dirty="0"/>
              <a:t>Yes		 		 </a:t>
            </a:r>
          </a:p>
          <a:p>
            <a:pPr lvl="2"/>
            <a:r>
              <a:rPr lang="en-US" sz="2000" dirty="0"/>
              <a:t>No</a:t>
            </a:r>
          </a:p>
          <a:p>
            <a:pPr lvl="2"/>
            <a:r>
              <a:rPr lang="en-US" sz="2000" dirty="0"/>
              <a:t>Maybe</a:t>
            </a:r>
          </a:p>
          <a:p>
            <a:pPr lvl="2"/>
            <a:r>
              <a:rPr lang="en-US" sz="2000" dirty="0"/>
              <a:t>Won’t Say</a:t>
            </a:r>
          </a:p>
          <a:p>
            <a:pPr marL="0" indent="0">
              <a:buNone/>
              <a:defRPr/>
            </a:pPr>
            <a:endParaRPr lang="en-US" sz="2800" dirty="0">
              <a:latin typeface="Arial" pitchFamily="34" charset="0"/>
              <a:cs typeface="Arial" pitchFamily="34" charset="0"/>
            </a:endParaRPr>
          </a:p>
        </p:txBody>
      </p:sp>
      <p:pic>
        <p:nvPicPr>
          <p:cNvPr id="2" name="Picture 1"/>
          <p:cNvPicPr>
            <a:picLocks noChangeAspect="1"/>
          </p:cNvPicPr>
          <p:nvPr/>
        </p:nvPicPr>
        <p:blipFill>
          <a:blip r:embed="rId3"/>
          <a:stretch>
            <a:fillRect/>
          </a:stretch>
        </p:blipFill>
        <p:spPr>
          <a:xfrm>
            <a:off x="3514857" y="4800600"/>
            <a:ext cx="2114286" cy="1933333"/>
          </a:xfrm>
          <a:prstGeom prst="rect">
            <a:avLst/>
          </a:prstGeom>
        </p:spPr>
      </p:pic>
    </p:spTree>
    <p:extLst>
      <p:ext uri="{BB962C8B-B14F-4D97-AF65-F5344CB8AC3E}">
        <p14:creationId xmlns:p14="http://schemas.microsoft.com/office/powerpoint/2010/main" val="41833917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chemeClr val="bg2">
                    <a:lumMod val="10000"/>
                  </a:schemeClr>
                </a:solidFill>
              </a:rPr>
              <a:t>Units of Measurement</a:t>
            </a:r>
            <a:endParaRPr lang="en-US" dirty="0">
              <a:solidFill>
                <a:schemeClr val="bg2">
                  <a:lumMod val="10000"/>
                </a:schemeClr>
              </a:solidFill>
            </a:endParaRPr>
          </a:p>
        </p:txBody>
      </p:sp>
      <p:sp>
        <p:nvSpPr>
          <p:cNvPr id="5" name="Content Placeholder 4"/>
          <p:cNvSpPr>
            <a:spLocks noGrp="1"/>
          </p:cNvSpPr>
          <p:nvPr>
            <p:ph idx="1"/>
          </p:nvPr>
        </p:nvSpPr>
        <p:spPr/>
        <p:txBody>
          <a:bodyPr>
            <a:normAutofit fontScale="92500" lnSpcReduction="10000"/>
          </a:bodyPr>
          <a:lstStyle/>
          <a:p>
            <a:pPr>
              <a:lnSpc>
                <a:spcPct val="90000"/>
              </a:lnSpc>
              <a:defRPr/>
            </a:pPr>
            <a:r>
              <a:rPr lang="en-US" dirty="0">
                <a:solidFill>
                  <a:srgbClr val="000000"/>
                </a:solidFill>
              </a:rPr>
              <a:t>The property of </a:t>
            </a:r>
            <a:r>
              <a:rPr lang="en-US" i="1" dirty="0">
                <a:solidFill>
                  <a:srgbClr val="000000"/>
                </a:solidFill>
              </a:rPr>
              <a:t>quantity </a:t>
            </a:r>
            <a:r>
              <a:rPr lang="en-US" dirty="0">
                <a:solidFill>
                  <a:srgbClr val="000000"/>
                </a:solidFill>
              </a:rPr>
              <a:t>requires that </a:t>
            </a:r>
            <a:r>
              <a:rPr lang="en-US" i="1" dirty="0">
                <a:solidFill>
                  <a:srgbClr val="000000"/>
                </a:solidFill>
              </a:rPr>
              <a:t>units</a:t>
            </a:r>
            <a:r>
              <a:rPr lang="en-US" dirty="0">
                <a:solidFill>
                  <a:srgbClr val="000000"/>
                </a:solidFill>
              </a:rPr>
              <a:t> of measurement be specifically defined. </a:t>
            </a:r>
            <a:endParaRPr lang="en-US" dirty="0">
              <a:solidFill>
                <a:srgbClr val="000000"/>
              </a:solidFill>
              <a:latin typeface="+mj-lt"/>
              <a:cs typeface="Arial" pitchFamily="34" charset="0"/>
            </a:endParaRPr>
          </a:p>
          <a:p>
            <a:pPr>
              <a:lnSpc>
                <a:spcPct val="90000"/>
              </a:lnSpc>
              <a:defRPr/>
            </a:pPr>
            <a:r>
              <a:rPr lang="en-US" dirty="0" smtClean="0">
                <a:solidFill>
                  <a:srgbClr val="000000"/>
                </a:solidFill>
              </a:rPr>
              <a:t>For </a:t>
            </a:r>
            <a:r>
              <a:rPr lang="en-US" dirty="0">
                <a:solidFill>
                  <a:srgbClr val="000000"/>
                </a:solidFill>
              </a:rPr>
              <a:t>example, if you want to measure the length of a wall, you use a tape measure marked in inches or centimeters. </a:t>
            </a:r>
            <a:endParaRPr lang="en-US" dirty="0" smtClean="0">
              <a:solidFill>
                <a:srgbClr val="000000"/>
              </a:solidFill>
            </a:endParaRPr>
          </a:p>
          <a:p>
            <a:pPr>
              <a:lnSpc>
                <a:spcPct val="90000"/>
              </a:lnSpc>
              <a:defRPr/>
            </a:pPr>
            <a:r>
              <a:rPr lang="en-US" dirty="0">
                <a:solidFill>
                  <a:srgbClr val="000000"/>
                </a:solidFill>
              </a:rPr>
              <a:t>Consider the psychological attribute of intelligence – </a:t>
            </a:r>
            <a:r>
              <a:rPr lang="en-US" i="1" dirty="0">
                <a:solidFill>
                  <a:srgbClr val="000000"/>
                </a:solidFill>
              </a:rPr>
              <a:t>something not physically observable</a:t>
            </a:r>
            <a:r>
              <a:rPr lang="en-US" dirty="0">
                <a:solidFill>
                  <a:srgbClr val="000000"/>
                </a:solidFill>
              </a:rPr>
              <a:t>. </a:t>
            </a:r>
            <a:endParaRPr lang="en-US" dirty="0" smtClean="0">
              <a:solidFill>
                <a:srgbClr val="000000"/>
              </a:solidFill>
            </a:endParaRPr>
          </a:p>
          <a:p>
            <a:pPr>
              <a:lnSpc>
                <a:spcPct val="90000"/>
              </a:lnSpc>
              <a:defRPr/>
            </a:pPr>
            <a:r>
              <a:rPr lang="en-US" dirty="0">
                <a:solidFill>
                  <a:srgbClr val="000000"/>
                </a:solidFill>
              </a:rPr>
              <a:t>How can we measure intelligence (e.g., what are the units we can use and what do these units actually represent)?</a:t>
            </a:r>
            <a:endParaRPr lang="en-US" dirty="0">
              <a:solidFill>
                <a:srgbClr val="000000"/>
              </a:solidFill>
              <a:latin typeface="+mj-lt"/>
            </a:endParaRPr>
          </a:p>
          <a:p>
            <a:pPr marL="400050" lvl="1" indent="0">
              <a:buNone/>
            </a:pPr>
            <a:endParaRPr lang="en-US" dirty="0">
              <a:solidFill>
                <a:srgbClr val="000000"/>
              </a:solidFill>
            </a:endParaRPr>
          </a:p>
          <a:p>
            <a:pPr marL="400050" lvl="1" indent="0">
              <a:buNone/>
            </a:pPr>
            <a:endParaRPr lang="en-US" dirty="0" smtClean="0"/>
          </a:p>
          <a:p>
            <a:pPr marL="514350" lvl="0" indent="-514350">
              <a:buAutoNum type="arabicPeriod"/>
            </a:pPr>
            <a:endParaRPr lang="en-US" dirty="0"/>
          </a:p>
          <a:p>
            <a:pPr marL="0" indent="0">
              <a:buNone/>
            </a:pPr>
            <a:endParaRPr lang="en-US" dirty="0">
              <a:solidFill>
                <a:schemeClr val="bg2">
                  <a:lumMod val="10000"/>
                </a:schemeClr>
              </a:solidFill>
            </a:endParaRPr>
          </a:p>
        </p:txBody>
      </p:sp>
    </p:spTree>
    <p:extLst>
      <p:ext uri="{BB962C8B-B14F-4D97-AF65-F5344CB8AC3E}">
        <p14:creationId xmlns:p14="http://schemas.microsoft.com/office/powerpoint/2010/main" val="13494294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Custom 2">
      <a:dk1>
        <a:srgbClr val="000099"/>
      </a:dk1>
      <a:lt1>
        <a:srgbClr val="FFFFFF"/>
      </a:lt1>
      <a:dk2>
        <a:srgbClr val="000066"/>
      </a:dk2>
      <a:lt2>
        <a:srgbClr val="EAEAEA"/>
      </a:lt2>
      <a:accent1>
        <a:srgbClr val="FFFFFF"/>
      </a:accent1>
      <a:accent2>
        <a:srgbClr val="0066FF"/>
      </a:accent2>
      <a:accent3>
        <a:srgbClr val="AAAAB8"/>
      </a:accent3>
      <a:accent4>
        <a:srgbClr val="DADADA"/>
      </a:accent4>
      <a:accent5>
        <a:srgbClr val="B8E2FF"/>
      </a:accent5>
      <a:accent6>
        <a:srgbClr val="005CE7"/>
      </a:accent6>
      <a:hlink>
        <a:srgbClr val="FFFFCC"/>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16047</TotalTime>
  <Words>2993</Words>
  <Application>Microsoft Office PowerPoint</Application>
  <PresentationFormat>On-screen Show (4:3)</PresentationFormat>
  <Paragraphs>321</Paragraphs>
  <Slides>50</Slides>
  <Notes>22</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50</vt:i4>
      </vt:variant>
    </vt:vector>
  </HeadingPairs>
  <TitlesOfParts>
    <vt:vector size="52" baseType="lpstr">
      <vt:lpstr>Office Theme</vt:lpstr>
      <vt:lpstr>Document</vt:lpstr>
      <vt:lpstr>Measurement &amp; Statistical Concepts</vt:lpstr>
      <vt:lpstr>Numbers and Measurement</vt:lpstr>
      <vt:lpstr>Real Numbers</vt:lpstr>
      <vt:lpstr>Properties of Numbers</vt:lpstr>
      <vt:lpstr>Levels of Measurement &amp; Assignment Rules </vt:lpstr>
      <vt:lpstr>Levels of Measurement</vt:lpstr>
      <vt:lpstr>Stanley Stevens contribution </vt:lpstr>
      <vt:lpstr>Applied Examples </vt:lpstr>
      <vt:lpstr>Units of Measurement</vt:lpstr>
      <vt:lpstr>Units of Measurement</vt:lpstr>
      <vt:lpstr>Units of Measurement</vt:lpstr>
      <vt:lpstr>Units of Measurement</vt:lpstr>
      <vt:lpstr>Ordinal Level (Identity + Order)</vt:lpstr>
      <vt:lpstr>Interval Level (Identity + Order + Equal Intervals)</vt:lpstr>
      <vt:lpstr>Ratio vs. Interval Level (Identity + Order + Equal Intervals + Absolute Zero)</vt:lpstr>
      <vt:lpstr>Absolute Zero</vt:lpstr>
      <vt:lpstr>Absolute vs. Relative Zero  (psychometric/psychophysical)</vt:lpstr>
      <vt:lpstr>Absolute vs. Relative Zero  (psychometric/psychophysical)</vt:lpstr>
      <vt:lpstr>Types of Variables and Scores</vt:lpstr>
      <vt:lpstr>Discrete and Continuous Variables</vt:lpstr>
      <vt:lpstr>Discrete and Continuous Variables</vt:lpstr>
      <vt:lpstr>Frequency Distributions</vt:lpstr>
      <vt:lpstr>Language Development Test Scores</vt:lpstr>
      <vt:lpstr>Relative Frequency Distribution</vt:lpstr>
      <vt:lpstr>Grouped Frequency Distribution</vt:lpstr>
      <vt:lpstr>Histogram  (graphing frequencies of continuous variables)</vt:lpstr>
      <vt:lpstr>Histogram  </vt:lpstr>
      <vt:lpstr>Polygons</vt:lpstr>
      <vt:lpstr>Histograms vs. Polygons</vt:lpstr>
      <vt:lpstr>Histograms vs. Polygons</vt:lpstr>
      <vt:lpstr>Histograms vs. Polygons</vt:lpstr>
      <vt:lpstr>Variations in Distributions of Scores</vt:lpstr>
      <vt:lpstr>Histograms vs. Polygons</vt:lpstr>
      <vt:lpstr>Central Tendency of Score Distributions</vt:lpstr>
      <vt:lpstr>Central Tendency of Score Distributions</vt:lpstr>
      <vt:lpstr>Variability of Score Distributions</vt:lpstr>
      <vt:lpstr>Normal Distributions with Equal Means but Different Variances</vt:lpstr>
      <vt:lpstr>Normal Distribution and Psychological Measurement</vt:lpstr>
      <vt:lpstr>Raw and z - Scores</vt:lpstr>
      <vt:lpstr>Raw and z - Scores</vt:lpstr>
      <vt:lpstr>Applied Example</vt:lpstr>
      <vt:lpstr>Applied Example</vt:lpstr>
      <vt:lpstr>Correlation and Covariance</vt:lpstr>
      <vt:lpstr>Correlation</vt:lpstr>
      <vt:lpstr>Correlation</vt:lpstr>
      <vt:lpstr>Covariance</vt:lpstr>
      <vt:lpstr>Covariance</vt:lpstr>
      <vt:lpstr>Relationship between Correlation and Covariance</vt:lpstr>
      <vt:lpstr>Linear Regression</vt:lpstr>
      <vt:lpstr>Linear Regression</vt:lpstr>
    </vt:vector>
  </TitlesOfParts>
  <Company>Texas State University-San Marcos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Nonrecursive</dc:title>
  <dc:creator>Larry Price</dc:creator>
  <cp:lastModifiedBy>tsp</cp:lastModifiedBy>
  <cp:revision>301</cp:revision>
  <cp:lastPrinted>2015-04-15T02:06:41Z</cp:lastPrinted>
  <dcterms:created xsi:type="dcterms:W3CDTF">2014-03-24T21:42:48Z</dcterms:created>
  <dcterms:modified xsi:type="dcterms:W3CDTF">2016-06-06T13:23:13Z</dcterms:modified>
</cp:coreProperties>
</file>