
<file path=[Content_Types].xml><?xml version="1.0" encoding="utf-8"?>
<Types xmlns="http://schemas.openxmlformats.org/package/2006/content-types">
  <Default Extension="bin" ContentType="application/vnd.openxmlformats-officedocument.oleObject"/>
  <Default Extension="png" ContentType="image/png"/>
  <Default Extension="wmf" ContentType="image/x-wmf"/>
  <Default Extension="emf" ContentType="image/x-emf"/>
  <Default Extension="jpeg" ContentType="image/jpeg"/>
  <Default Extension="rels" ContentType="application/vnd.openxmlformats-package.relationships+xml"/>
  <Default Extension="xml" ContentType="application/xml"/>
  <Default Extension="docx" ContentType="application/vnd.openxmlformats-officedocument.wordprocessingml.document"/>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ppt/notesSlides/notesSlide74.xml" ContentType="application/vnd.openxmlformats-officedocument.presentationml.notesSlide+xml"/>
  <Override PartName="/ppt/notesSlides/notesSlide75.xml" ContentType="application/vnd.openxmlformats-officedocument.presentationml.notesSlide+xml"/>
  <Override PartName="/ppt/notesSlides/notesSlide76.xml" ContentType="application/vnd.openxmlformats-officedocument.presentationml.notesSlide+xml"/>
  <Override PartName="/ppt/notesSlides/notesSlide77.xml" ContentType="application/vnd.openxmlformats-officedocument.presentationml.notesSlide+xml"/>
  <Override PartName="/ppt/notesSlides/notesSlide78.xml" ContentType="application/vnd.openxmlformats-officedocument.presentationml.notesSlide+xml"/>
  <Override PartName="/ppt/notesSlides/notesSlide79.xml" ContentType="application/vnd.openxmlformats-officedocument.presentationml.notesSlide+xml"/>
  <Override PartName="/ppt/notesSlides/notesSlide80.xml" ContentType="application/vnd.openxmlformats-officedocument.presentationml.notesSlide+xml"/>
  <Override PartName="/ppt/notesSlides/notesSlide81.xml" ContentType="application/vnd.openxmlformats-officedocument.presentationml.notesSlide+xml"/>
  <Override PartName="/ppt/notesSlides/notesSlide8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84"/>
  </p:notesMasterIdLst>
  <p:handoutMasterIdLst>
    <p:handoutMasterId r:id="rId85"/>
  </p:handoutMasterIdLst>
  <p:sldIdLst>
    <p:sldId id="256" r:id="rId2"/>
    <p:sldId id="303" r:id="rId3"/>
    <p:sldId id="352" r:id="rId4"/>
    <p:sldId id="353" r:id="rId5"/>
    <p:sldId id="399" r:id="rId6"/>
    <p:sldId id="400" r:id="rId7"/>
    <p:sldId id="401" r:id="rId8"/>
    <p:sldId id="403" r:id="rId9"/>
    <p:sldId id="404" r:id="rId10"/>
    <p:sldId id="405" r:id="rId11"/>
    <p:sldId id="406" r:id="rId12"/>
    <p:sldId id="407" r:id="rId13"/>
    <p:sldId id="408" r:id="rId14"/>
    <p:sldId id="409" r:id="rId15"/>
    <p:sldId id="410" r:id="rId16"/>
    <p:sldId id="411" r:id="rId17"/>
    <p:sldId id="412" r:id="rId18"/>
    <p:sldId id="413" r:id="rId19"/>
    <p:sldId id="414" r:id="rId20"/>
    <p:sldId id="415" r:id="rId21"/>
    <p:sldId id="416" r:id="rId22"/>
    <p:sldId id="417" r:id="rId23"/>
    <p:sldId id="418" r:id="rId24"/>
    <p:sldId id="419" r:id="rId25"/>
    <p:sldId id="420" r:id="rId26"/>
    <p:sldId id="421" r:id="rId27"/>
    <p:sldId id="422" r:id="rId28"/>
    <p:sldId id="423" r:id="rId29"/>
    <p:sldId id="424" r:id="rId30"/>
    <p:sldId id="425" r:id="rId31"/>
    <p:sldId id="426" r:id="rId32"/>
    <p:sldId id="427" r:id="rId33"/>
    <p:sldId id="429" r:id="rId34"/>
    <p:sldId id="428" r:id="rId35"/>
    <p:sldId id="430" r:id="rId36"/>
    <p:sldId id="431" r:id="rId37"/>
    <p:sldId id="432" r:id="rId38"/>
    <p:sldId id="433" r:id="rId39"/>
    <p:sldId id="434" r:id="rId40"/>
    <p:sldId id="435" r:id="rId41"/>
    <p:sldId id="436" r:id="rId42"/>
    <p:sldId id="437" r:id="rId43"/>
    <p:sldId id="438" r:id="rId44"/>
    <p:sldId id="439" r:id="rId45"/>
    <p:sldId id="440" r:id="rId46"/>
    <p:sldId id="441" r:id="rId47"/>
    <p:sldId id="442" r:id="rId48"/>
    <p:sldId id="443" r:id="rId49"/>
    <p:sldId id="444" r:id="rId50"/>
    <p:sldId id="445" r:id="rId51"/>
    <p:sldId id="446" r:id="rId52"/>
    <p:sldId id="447" r:id="rId53"/>
    <p:sldId id="448" r:id="rId54"/>
    <p:sldId id="449" r:id="rId55"/>
    <p:sldId id="450" r:id="rId56"/>
    <p:sldId id="451" r:id="rId57"/>
    <p:sldId id="452" r:id="rId58"/>
    <p:sldId id="453" r:id="rId59"/>
    <p:sldId id="454" r:id="rId60"/>
    <p:sldId id="455" r:id="rId61"/>
    <p:sldId id="456" r:id="rId62"/>
    <p:sldId id="457" r:id="rId63"/>
    <p:sldId id="458" r:id="rId64"/>
    <p:sldId id="459" r:id="rId65"/>
    <p:sldId id="460" r:id="rId66"/>
    <p:sldId id="461" r:id="rId67"/>
    <p:sldId id="462" r:id="rId68"/>
    <p:sldId id="463" r:id="rId69"/>
    <p:sldId id="464" r:id="rId70"/>
    <p:sldId id="465" r:id="rId71"/>
    <p:sldId id="466" r:id="rId72"/>
    <p:sldId id="467" r:id="rId73"/>
    <p:sldId id="468" r:id="rId74"/>
    <p:sldId id="469" r:id="rId75"/>
    <p:sldId id="470" r:id="rId76"/>
    <p:sldId id="471" r:id="rId77"/>
    <p:sldId id="472" r:id="rId78"/>
    <p:sldId id="473" r:id="rId79"/>
    <p:sldId id="474" r:id="rId80"/>
    <p:sldId id="475" r:id="rId81"/>
    <p:sldId id="476" r:id="rId82"/>
    <p:sldId id="477" r:id="rId83"/>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Price, Larry R" initials="PLR" lastIdx="1" clrIdx="0">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16" y="-96"/>
      </p:cViewPr>
      <p:guideLst>
        <p:guide orient="horz" pos="2160"/>
        <p:guide pos="2880"/>
      </p:guideLst>
    </p:cSldViewPr>
  </p:slideViewPr>
  <p:notesTextViewPr>
    <p:cViewPr>
      <p:scale>
        <a:sx n="3" d="2"/>
        <a:sy n="3" d="2"/>
      </p:scale>
      <p:origin x="0" y="0"/>
    </p:cViewPr>
  </p:notesTextViewPr>
  <p:sorterViewPr>
    <p:cViewPr varScale="1">
      <p:scale>
        <a:sx n="1" d="1"/>
        <a:sy n="1" d="1"/>
      </p:scale>
      <p:origin x="0" y="-9488"/>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84" Type="http://schemas.openxmlformats.org/officeDocument/2006/relationships/notesMaster" Target="notesMasters/notesMaster1.xml"/><Relationship Id="rId89" Type="http://schemas.openxmlformats.org/officeDocument/2006/relationships/theme" Target="theme/theme1.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presProps" Target="presProps.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tableStyles" Target="tableStyles.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handoutMaster" Target="handoutMasters/handoutMaster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commentAuthors" Target="commentAuthor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wmf"/></Relationships>
</file>

<file path=ppt/drawings/_rels/vmlDrawing10.vml.rels><?xml version="1.0" encoding="UTF-8" standalone="yes"?>
<Relationships xmlns="http://schemas.openxmlformats.org/package/2006/relationships"><Relationship Id="rId2" Type="http://schemas.openxmlformats.org/officeDocument/2006/relationships/image" Target="../media/image29.wmf"/><Relationship Id="rId1" Type="http://schemas.openxmlformats.org/officeDocument/2006/relationships/image" Target="../media/image28.wmf"/></Relationships>
</file>

<file path=ppt/drawings/_rels/vmlDrawing11.vml.rels><?xml version="1.0" encoding="UTF-8" standalone="yes"?>
<Relationships xmlns="http://schemas.openxmlformats.org/package/2006/relationships"><Relationship Id="rId1" Type="http://schemas.openxmlformats.org/officeDocument/2006/relationships/image" Target="../media/image31.emf"/></Relationships>
</file>

<file path=ppt/drawings/_rels/vmlDrawing12.vml.rels><?xml version="1.0" encoding="UTF-8" standalone="yes"?>
<Relationships xmlns="http://schemas.openxmlformats.org/package/2006/relationships"><Relationship Id="rId1" Type="http://schemas.openxmlformats.org/officeDocument/2006/relationships/image" Target="../media/image36.wmf"/></Relationships>
</file>

<file path=ppt/drawings/_rels/vmlDrawing13.vml.rels><?xml version="1.0" encoding="UTF-8" standalone="yes"?>
<Relationships xmlns="http://schemas.openxmlformats.org/package/2006/relationships"><Relationship Id="rId1" Type="http://schemas.openxmlformats.org/officeDocument/2006/relationships/image" Target="../media/image36.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3.wmf"/></Relationships>
</file>

<file path=ppt/drawings/_rels/vmlDrawing3.vml.rels><?xml version="1.0" encoding="UTF-8" standalone="yes"?>
<Relationships xmlns="http://schemas.openxmlformats.org/package/2006/relationships"><Relationship Id="rId2" Type="http://schemas.openxmlformats.org/officeDocument/2006/relationships/image" Target="../media/image6.wmf"/><Relationship Id="rId1" Type="http://schemas.openxmlformats.org/officeDocument/2006/relationships/image" Target="../media/image5.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7.e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9.w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11.e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23.emf"/></Relationships>
</file>

<file path=ppt/drawings/_rels/vmlDrawing8.vml.rels><?xml version="1.0" encoding="UTF-8" standalone="yes"?>
<Relationships xmlns="http://schemas.openxmlformats.org/package/2006/relationships"><Relationship Id="rId1" Type="http://schemas.openxmlformats.org/officeDocument/2006/relationships/image" Target="../media/image25.wmf"/></Relationships>
</file>

<file path=ppt/drawings/_rels/vmlDrawing9.vml.rels><?xml version="1.0" encoding="UTF-8" standalone="yes"?>
<Relationships xmlns="http://schemas.openxmlformats.org/package/2006/relationships"><Relationship Id="rId2" Type="http://schemas.openxmlformats.org/officeDocument/2006/relationships/image" Target="../media/image27.wmf"/><Relationship Id="rId1" Type="http://schemas.openxmlformats.org/officeDocument/2006/relationships/image" Target="../media/image25.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dirty="0"/>
          </a:p>
        </p:txBody>
      </p:sp>
      <p:sp>
        <p:nvSpPr>
          <p:cNvPr id="3" name="Date Placeholder 2"/>
          <p:cNvSpPr>
            <a:spLocks noGrp="1"/>
          </p:cNvSpPr>
          <p:nvPr>
            <p:ph type="dt" sz="quarter" idx="1"/>
          </p:nvPr>
        </p:nvSpPr>
        <p:spPr>
          <a:xfrm>
            <a:off x="3970938" y="0"/>
            <a:ext cx="3037840" cy="464820"/>
          </a:xfrm>
          <a:prstGeom prst="rect">
            <a:avLst/>
          </a:prstGeom>
        </p:spPr>
        <p:txBody>
          <a:bodyPr vert="horz" lIns="93177" tIns="46589" rIns="93177" bIns="46589" rtlCol="0"/>
          <a:lstStyle>
            <a:lvl1pPr algn="r">
              <a:defRPr sz="1200"/>
            </a:lvl1pPr>
          </a:lstStyle>
          <a:p>
            <a:fld id="{E529F11F-86C0-4026-B7DE-C9A849D92278}" type="datetimeFigureOut">
              <a:rPr lang="en-US" smtClean="0"/>
              <a:t>6/10/2016</a:t>
            </a:fld>
            <a:endParaRPr lang="en-US" dirty="0"/>
          </a:p>
        </p:txBody>
      </p:sp>
      <p:sp>
        <p:nvSpPr>
          <p:cNvPr id="4" name="Footer Placeholder 3"/>
          <p:cNvSpPr>
            <a:spLocks noGrp="1"/>
          </p:cNvSpPr>
          <p:nvPr>
            <p:ph type="ftr" sz="quarter" idx="2"/>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dirty="0"/>
          </a:p>
        </p:txBody>
      </p:sp>
      <p:sp>
        <p:nvSpPr>
          <p:cNvPr id="5" name="Slide Number Placeholder 4"/>
          <p:cNvSpPr>
            <a:spLocks noGrp="1"/>
          </p:cNvSpPr>
          <p:nvPr>
            <p:ph type="sldNum" sz="quarter" idx="3"/>
          </p:nvPr>
        </p:nvSpPr>
        <p:spPr>
          <a:xfrm>
            <a:off x="3970938" y="8829967"/>
            <a:ext cx="3037840" cy="464820"/>
          </a:xfrm>
          <a:prstGeom prst="rect">
            <a:avLst/>
          </a:prstGeom>
        </p:spPr>
        <p:txBody>
          <a:bodyPr vert="horz" lIns="93177" tIns="46589" rIns="93177" bIns="46589" rtlCol="0" anchor="b"/>
          <a:lstStyle>
            <a:lvl1pPr algn="r">
              <a:defRPr sz="1200"/>
            </a:lvl1pPr>
          </a:lstStyle>
          <a:p>
            <a:fld id="{1C96753C-06F1-44DE-82BE-D5ED1B51D03F}" type="slidenum">
              <a:rPr lang="en-US" smtClean="0"/>
              <a:t>‹#›</a:t>
            </a:fld>
            <a:endParaRPr lang="en-US" dirty="0"/>
          </a:p>
        </p:txBody>
      </p:sp>
    </p:spTree>
    <p:extLst>
      <p:ext uri="{BB962C8B-B14F-4D97-AF65-F5344CB8AC3E}">
        <p14:creationId xmlns:p14="http://schemas.microsoft.com/office/powerpoint/2010/main" val="397690882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dirty="0"/>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EF3E669B-8587-4E59-8A21-8A50F87E9799}" type="datetimeFigureOut">
              <a:rPr lang="en-US" smtClean="0"/>
              <a:t>6/10/2016</a:t>
            </a:fld>
            <a:endParaRPr lang="en-US" dirty="0"/>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dirty="0"/>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dirty="0"/>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1C5D7947-0289-48FA-B516-FAA126F0C558}" type="slidenum">
              <a:rPr lang="en-US" smtClean="0"/>
              <a:t>‹#›</a:t>
            </a:fld>
            <a:endParaRPr lang="en-US" dirty="0"/>
          </a:p>
        </p:txBody>
      </p:sp>
    </p:spTree>
    <p:extLst>
      <p:ext uri="{BB962C8B-B14F-4D97-AF65-F5344CB8AC3E}">
        <p14:creationId xmlns:p14="http://schemas.microsoft.com/office/powerpoint/2010/main" val="45628356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78.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79.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0.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81.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82.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C5D7947-0289-48FA-B516-FAA126F0C558}" type="slidenum">
              <a:rPr lang="en-US" smtClean="0"/>
              <a:t>1</a:t>
            </a:fld>
            <a:endParaRPr lang="en-US" dirty="0"/>
          </a:p>
        </p:txBody>
      </p:sp>
    </p:spTree>
    <p:extLst>
      <p:ext uri="{BB962C8B-B14F-4D97-AF65-F5344CB8AC3E}">
        <p14:creationId xmlns:p14="http://schemas.microsoft.com/office/powerpoint/2010/main" val="402491435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C5D7947-0289-48FA-B516-FAA126F0C558}" type="slidenum">
              <a:rPr lang="en-US" smtClean="0"/>
              <a:t>10</a:t>
            </a:fld>
            <a:endParaRPr lang="en-US" dirty="0"/>
          </a:p>
        </p:txBody>
      </p:sp>
    </p:spTree>
    <p:extLst>
      <p:ext uri="{BB962C8B-B14F-4D97-AF65-F5344CB8AC3E}">
        <p14:creationId xmlns:p14="http://schemas.microsoft.com/office/powerpoint/2010/main" val="172511346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C5D7947-0289-48FA-B516-FAA126F0C558}" type="slidenum">
              <a:rPr lang="en-US" smtClean="0"/>
              <a:t>11</a:t>
            </a:fld>
            <a:endParaRPr lang="en-US" dirty="0"/>
          </a:p>
        </p:txBody>
      </p:sp>
    </p:spTree>
    <p:extLst>
      <p:ext uri="{BB962C8B-B14F-4D97-AF65-F5344CB8AC3E}">
        <p14:creationId xmlns:p14="http://schemas.microsoft.com/office/powerpoint/2010/main" val="6097870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C5D7947-0289-48FA-B516-FAA126F0C558}" type="slidenum">
              <a:rPr lang="en-US" smtClean="0"/>
              <a:t>12</a:t>
            </a:fld>
            <a:endParaRPr lang="en-US" dirty="0"/>
          </a:p>
        </p:txBody>
      </p:sp>
    </p:spTree>
    <p:extLst>
      <p:ext uri="{BB962C8B-B14F-4D97-AF65-F5344CB8AC3E}">
        <p14:creationId xmlns:p14="http://schemas.microsoft.com/office/powerpoint/2010/main" val="109534225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C5D7947-0289-48FA-B516-FAA126F0C558}" type="slidenum">
              <a:rPr lang="en-US" smtClean="0"/>
              <a:t>13</a:t>
            </a:fld>
            <a:endParaRPr lang="en-US" dirty="0"/>
          </a:p>
        </p:txBody>
      </p:sp>
    </p:spTree>
    <p:extLst>
      <p:ext uri="{BB962C8B-B14F-4D97-AF65-F5344CB8AC3E}">
        <p14:creationId xmlns:p14="http://schemas.microsoft.com/office/powerpoint/2010/main" val="135607707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C5D7947-0289-48FA-B516-FAA126F0C558}" type="slidenum">
              <a:rPr lang="en-US" smtClean="0"/>
              <a:t>14</a:t>
            </a:fld>
            <a:endParaRPr lang="en-US" dirty="0"/>
          </a:p>
        </p:txBody>
      </p:sp>
    </p:spTree>
    <p:extLst>
      <p:ext uri="{BB962C8B-B14F-4D97-AF65-F5344CB8AC3E}">
        <p14:creationId xmlns:p14="http://schemas.microsoft.com/office/powerpoint/2010/main" val="233499893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C5D7947-0289-48FA-B516-FAA126F0C558}" type="slidenum">
              <a:rPr lang="en-US" smtClean="0"/>
              <a:t>15</a:t>
            </a:fld>
            <a:endParaRPr lang="en-US" dirty="0"/>
          </a:p>
        </p:txBody>
      </p:sp>
    </p:spTree>
    <p:extLst>
      <p:ext uri="{BB962C8B-B14F-4D97-AF65-F5344CB8AC3E}">
        <p14:creationId xmlns:p14="http://schemas.microsoft.com/office/powerpoint/2010/main" val="310816442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C5D7947-0289-48FA-B516-FAA126F0C558}" type="slidenum">
              <a:rPr lang="en-US" smtClean="0"/>
              <a:t>16</a:t>
            </a:fld>
            <a:endParaRPr lang="en-US" dirty="0"/>
          </a:p>
        </p:txBody>
      </p:sp>
    </p:spTree>
    <p:extLst>
      <p:ext uri="{BB962C8B-B14F-4D97-AF65-F5344CB8AC3E}">
        <p14:creationId xmlns:p14="http://schemas.microsoft.com/office/powerpoint/2010/main" val="111285482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C5D7947-0289-48FA-B516-FAA126F0C558}" type="slidenum">
              <a:rPr lang="en-US" smtClean="0"/>
              <a:t>17</a:t>
            </a:fld>
            <a:endParaRPr lang="en-US" dirty="0"/>
          </a:p>
        </p:txBody>
      </p:sp>
    </p:spTree>
    <p:extLst>
      <p:ext uri="{BB962C8B-B14F-4D97-AF65-F5344CB8AC3E}">
        <p14:creationId xmlns:p14="http://schemas.microsoft.com/office/powerpoint/2010/main" val="236820630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C5D7947-0289-48FA-B516-FAA126F0C558}" type="slidenum">
              <a:rPr lang="en-US" smtClean="0"/>
              <a:t>18</a:t>
            </a:fld>
            <a:endParaRPr lang="en-US" dirty="0"/>
          </a:p>
        </p:txBody>
      </p:sp>
    </p:spTree>
    <p:extLst>
      <p:ext uri="{BB962C8B-B14F-4D97-AF65-F5344CB8AC3E}">
        <p14:creationId xmlns:p14="http://schemas.microsoft.com/office/powerpoint/2010/main" val="268418990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C5D7947-0289-48FA-B516-FAA126F0C558}" type="slidenum">
              <a:rPr lang="en-US" smtClean="0"/>
              <a:t>19</a:t>
            </a:fld>
            <a:endParaRPr lang="en-US" dirty="0"/>
          </a:p>
        </p:txBody>
      </p:sp>
    </p:spTree>
    <p:extLst>
      <p:ext uri="{BB962C8B-B14F-4D97-AF65-F5344CB8AC3E}">
        <p14:creationId xmlns:p14="http://schemas.microsoft.com/office/powerpoint/2010/main" val="132872314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C5D7947-0289-48FA-B516-FAA126F0C558}" type="slidenum">
              <a:rPr lang="en-US" smtClean="0"/>
              <a:t>2</a:t>
            </a:fld>
            <a:endParaRPr lang="en-US" dirty="0"/>
          </a:p>
        </p:txBody>
      </p:sp>
    </p:spTree>
    <p:extLst>
      <p:ext uri="{BB962C8B-B14F-4D97-AF65-F5344CB8AC3E}">
        <p14:creationId xmlns:p14="http://schemas.microsoft.com/office/powerpoint/2010/main" val="400308159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C5D7947-0289-48FA-B516-FAA126F0C558}" type="slidenum">
              <a:rPr lang="en-US" smtClean="0"/>
              <a:t>20</a:t>
            </a:fld>
            <a:endParaRPr lang="en-US" dirty="0"/>
          </a:p>
        </p:txBody>
      </p:sp>
    </p:spTree>
    <p:extLst>
      <p:ext uri="{BB962C8B-B14F-4D97-AF65-F5344CB8AC3E}">
        <p14:creationId xmlns:p14="http://schemas.microsoft.com/office/powerpoint/2010/main" val="216444818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C5D7947-0289-48FA-B516-FAA126F0C558}" type="slidenum">
              <a:rPr lang="en-US" smtClean="0"/>
              <a:t>21</a:t>
            </a:fld>
            <a:endParaRPr lang="en-US" dirty="0"/>
          </a:p>
        </p:txBody>
      </p:sp>
    </p:spTree>
    <p:extLst>
      <p:ext uri="{BB962C8B-B14F-4D97-AF65-F5344CB8AC3E}">
        <p14:creationId xmlns:p14="http://schemas.microsoft.com/office/powerpoint/2010/main" val="58708242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C5D7947-0289-48FA-B516-FAA126F0C558}" type="slidenum">
              <a:rPr lang="en-US" smtClean="0"/>
              <a:t>22</a:t>
            </a:fld>
            <a:endParaRPr lang="en-US" dirty="0"/>
          </a:p>
        </p:txBody>
      </p:sp>
    </p:spTree>
    <p:extLst>
      <p:ext uri="{BB962C8B-B14F-4D97-AF65-F5344CB8AC3E}">
        <p14:creationId xmlns:p14="http://schemas.microsoft.com/office/powerpoint/2010/main" val="44648892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C5D7947-0289-48FA-B516-FAA126F0C558}" type="slidenum">
              <a:rPr lang="en-US" smtClean="0"/>
              <a:t>23</a:t>
            </a:fld>
            <a:endParaRPr lang="en-US" dirty="0"/>
          </a:p>
        </p:txBody>
      </p:sp>
    </p:spTree>
    <p:extLst>
      <p:ext uri="{BB962C8B-B14F-4D97-AF65-F5344CB8AC3E}">
        <p14:creationId xmlns:p14="http://schemas.microsoft.com/office/powerpoint/2010/main" val="79696985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C5D7947-0289-48FA-B516-FAA126F0C558}" type="slidenum">
              <a:rPr lang="en-US" smtClean="0"/>
              <a:t>24</a:t>
            </a:fld>
            <a:endParaRPr lang="en-US" dirty="0"/>
          </a:p>
        </p:txBody>
      </p:sp>
    </p:spTree>
    <p:extLst>
      <p:ext uri="{BB962C8B-B14F-4D97-AF65-F5344CB8AC3E}">
        <p14:creationId xmlns:p14="http://schemas.microsoft.com/office/powerpoint/2010/main" val="262911560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C5D7947-0289-48FA-B516-FAA126F0C558}" type="slidenum">
              <a:rPr lang="en-US" smtClean="0"/>
              <a:t>25</a:t>
            </a:fld>
            <a:endParaRPr lang="en-US" dirty="0"/>
          </a:p>
        </p:txBody>
      </p:sp>
    </p:spTree>
    <p:extLst>
      <p:ext uri="{BB962C8B-B14F-4D97-AF65-F5344CB8AC3E}">
        <p14:creationId xmlns:p14="http://schemas.microsoft.com/office/powerpoint/2010/main" val="353938631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C5D7947-0289-48FA-B516-FAA126F0C558}" type="slidenum">
              <a:rPr lang="en-US" smtClean="0"/>
              <a:t>26</a:t>
            </a:fld>
            <a:endParaRPr lang="en-US" dirty="0"/>
          </a:p>
        </p:txBody>
      </p:sp>
    </p:spTree>
    <p:extLst>
      <p:ext uri="{BB962C8B-B14F-4D97-AF65-F5344CB8AC3E}">
        <p14:creationId xmlns:p14="http://schemas.microsoft.com/office/powerpoint/2010/main" val="2430696114"/>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C5D7947-0289-48FA-B516-FAA126F0C558}" type="slidenum">
              <a:rPr lang="en-US" smtClean="0"/>
              <a:t>27</a:t>
            </a:fld>
            <a:endParaRPr lang="en-US" dirty="0"/>
          </a:p>
        </p:txBody>
      </p:sp>
    </p:spTree>
    <p:extLst>
      <p:ext uri="{BB962C8B-B14F-4D97-AF65-F5344CB8AC3E}">
        <p14:creationId xmlns:p14="http://schemas.microsoft.com/office/powerpoint/2010/main" val="2420918367"/>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C5D7947-0289-48FA-B516-FAA126F0C558}" type="slidenum">
              <a:rPr lang="en-US" smtClean="0"/>
              <a:t>28</a:t>
            </a:fld>
            <a:endParaRPr lang="en-US" dirty="0"/>
          </a:p>
        </p:txBody>
      </p:sp>
    </p:spTree>
    <p:extLst>
      <p:ext uri="{BB962C8B-B14F-4D97-AF65-F5344CB8AC3E}">
        <p14:creationId xmlns:p14="http://schemas.microsoft.com/office/powerpoint/2010/main" val="3374045127"/>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C5D7947-0289-48FA-B516-FAA126F0C558}" type="slidenum">
              <a:rPr lang="en-US" smtClean="0"/>
              <a:t>29</a:t>
            </a:fld>
            <a:endParaRPr lang="en-US" dirty="0"/>
          </a:p>
        </p:txBody>
      </p:sp>
    </p:spTree>
    <p:extLst>
      <p:ext uri="{BB962C8B-B14F-4D97-AF65-F5344CB8AC3E}">
        <p14:creationId xmlns:p14="http://schemas.microsoft.com/office/powerpoint/2010/main" val="280480090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C5D7947-0289-48FA-B516-FAA126F0C558}" type="slidenum">
              <a:rPr lang="en-US" smtClean="0"/>
              <a:t>3</a:t>
            </a:fld>
            <a:endParaRPr lang="en-US" dirty="0"/>
          </a:p>
        </p:txBody>
      </p:sp>
    </p:spTree>
    <p:extLst>
      <p:ext uri="{BB962C8B-B14F-4D97-AF65-F5344CB8AC3E}">
        <p14:creationId xmlns:p14="http://schemas.microsoft.com/office/powerpoint/2010/main" val="669004929"/>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C5D7947-0289-48FA-B516-FAA126F0C558}" type="slidenum">
              <a:rPr lang="en-US" smtClean="0"/>
              <a:t>30</a:t>
            </a:fld>
            <a:endParaRPr lang="en-US" dirty="0"/>
          </a:p>
        </p:txBody>
      </p:sp>
    </p:spTree>
    <p:extLst>
      <p:ext uri="{BB962C8B-B14F-4D97-AF65-F5344CB8AC3E}">
        <p14:creationId xmlns:p14="http://schemas.microsoft.com/office/powerpoint/2010/main" val="3202506616"/>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C5D7947-0289-48FA-B516-FAA126F0C558}" type="slidenum">
              <a:rPr lang="en-US" smtClean="0"/>
              <a:t>31</a:t>
            </a:fld>
            <a:endParaRPr lang="en-US" dirty="0"/>
          </a:p>
        </p:txBody>
      </p:sp>
    </p:spTree>
    <p:extLst>
      <p:ext uri="{BB962C8B-B14F-4D97-AF65-F5344CB8AC3E}">
        <p14:creationId xmlns:p14="http://schemas.microsoft.com/office/powerpoint/2010/main" val="2825147808"/>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C5D7947-0289-48FA-B516-FAA126F0C558}" type="slidenum">
              <a:rPr lang="en-US" smtClean="0"/>
              <a:t>32</a:t>
            </a:fld>
            <a:endParaRPr lang="en-US" dirty="0"/>
          </a:p>
        </p:txBody>
      </p:sp>
    </p:spTree>
    <p:extLst>
      <p:ext uri="{BB962C8B-B14F-4D97-AF65-F5344CB8AC3E}">
        <p14:creationId xmlns:p14="http://schemas.microsoft.com/office/powerpoint/2010/main" val="430547252"/>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C5D7947-0289-48FA-B516-FAA126F0C558}" type="slidenum">
              <a:rPr lang="en-US" smtClean="0"/>
              <a:t>33</a:t>
            </a:fld>
            <a:endParaRPr lang="en-US" dirty="0"/>
          </a:p>
        </p:txBody>
      </p:sp>
    </p:spTree>
    <p:extLst>
      <p:ext uri="{BB962C8B-B14F-4D97-AF65-F5344CB8AC3E}">
        <p14:creationId xmlns:p14="http://schemas.microsoft.com/office/powerpoint/2010/main" val="3069081909"/>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C5D7947-0289-48FA-B516-FAA126F0C558}" type="slidenum">
              <a:rPr lang="en-US" smtClean="0"/>
              <a:t>34</a:t>
            </a:fld>
            <a:endParaRPr lang="en-US" dirty="0"/>
          </a:p>
        </p:txBody>
      </p:sp>
    </p:spTree>
    <p:extLst>
      <p:ext uri="{BB962C8B-B14F-4D97-AF65-F5344CB8AC3E}">
        <p14:creationId xmlns:p14="http://schemas.microsoft.com/office/powerpoint/2010/main" val="3696519776"/>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C5D7947-0289-48FA-B516-FAA126F0C558}" type="slidenum">
              <a:rPr lang="en-US" smtClean="0"/>
              <a:t>35</a:t>
            </a:fld>
            <a:endParaRPr lang="en-US" dirty="0"/>
          </a:p>
        </p:txBody>
      </p:sp>
    </p:spTree>
    <p:extLst>
      <p:ext uri="{BB962C8B-B14F-4D97-AF65-F5344CB8AC3E}">
        <p14:creationId xmlns:p14="http://schemas.microsoft.com/office/powerpoint/2010/main" val="2433519056"/>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C5D7947-0289-48FA-B516-FAA126F0C558}" type="slidenum">
              <a:rPr lang="en-US" smtClean="0"/>
              <a:t>36</a:t>
            </a:fld>
            <a:endParaRPr lang="en-US" dirty="0"/>
          </a:p>
        </p:txBody>
      </p:sp>
    </p:spTree>
    <p:extLst>
      <p:ext uri="{BB962C8B-B14F-4D97-AF65-F5344CB8AC3E}">
        <p14:creationId xmlns:p14="http://schemas.microsoft.com/office/powerpoint/2010/main" val="15354774"/>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C5D7947-0289-48FA-B516-FAA126F0C558}" type="slidenum">
              <a:rPr lang="en-US" smtClean="0"/>
              <a:t>37</a:t>
            </a:fld>
            <a:endParaRPr lang="en-US" dirty="0"/>
          </a:p>
        </p:txBody>
      </p:sp>
    </p:spTree>
    <p:extLst>
      <p:ext uri="{BB962C8B-B14F-4D97-AF65-F5344CB8AC3E}">
        <p14:creationId xmlns:p14="http://schemas.microsoft.com/office/powerpoint/2010/main" val="2678418032"/>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C5D7947-0289-48FA-B516-FAA126F0C558}" type="slidenum">
              <a:rPr lang="en-US" smtClean="0"/>
              <a:t>38</a:t>
            </a:fld>
            <a:endParaRPr lang="en-US" dirty="0"/>
          </a:p>
        </p:txBody>
      </p:sp>
    </p:spTree>
    <p:extLst>
      <p:ext uri="{BB962C8B-B14F-4D97-AF65-F5344CB8AC3E}">
        <p14:creationId xmlns:p14="http://schemas.microsoft.com/office/powerpoint/2010/main" val="1516290188"/>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C5D7947-0289-48FA-B516-FAA126F0C558}" type="slidenum">
              <a:rPr lang="en-US" smtClean="0"/>
              <a:t>39</a:t>
            </a:fld>
            <a:endParaRPr lang="en-US" dirty="0"/>
          </a:p>
        </p:txBody>
      </p:sp>
    </p:spTree>
    <p:extLst>
      <p:ext uri="{BB962C8B-B14F-4D97-AF65-F5344CB8AC3E}">
        <p14:creationId xmlns:p14="http://schemas.microsoft.com/office/powerpoint/2010/main" val="365743951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C5D7947-0289-48FA-B516-FAA126F0C558}" type="slidenum">
              <a:rPr lang="en-US" smtClean="0"/>
              <a:t>4</a:t>
            </a:fld>
            <a:endParaRPr lang="en-US" dirty="0"/>
          </a:p>
        </p:txBody>
      </p:sp>
    </p:spTree>
    <p:extLst>
      <p:ext uri="{BB962C8B-B14F-4D97-AF65-F5344CB8AC3E}">
        <p14:creationId xmlns:p14="http://schemas.microsoft.com/office/powerpoint/2010/main" val="999337749"/>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C5D7947-0289-48FA-B516-FAA126F0C558}" type="slidenum">
              <a:rPr lang="en-US" smtClean="0"/>
              <a:t>40</a:t>
            </a:fld>
            <a:endParaRPr lang="en-US" dirty="0"/>
          </a:p>
        </p:txBody>
      </p:sp>
    </p:spTree>
    <p:extLst>
      <p:ext uri="{BB962C8B-B14F-4D97-AF65-F5344CB8AC3E}">
        <p14:creationId xmlns:p14="http://schemas.microsoft.com/office/powerpoint/2010/main" val="3875220831"/>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C5D7947-0289-48FA-B516-FAA126F0C558}" type="slidenum">
              <a:rPr lang="en-US" smtClean="0"/>
              <a:t>41</a:t>
            </a:fld>
            <a:endParaRPr lang="en-US" dirty="0"/>
          </a:p>
        </p:txBody>
      </p:sp>
    </p:spTree>
    <p:extLst>
      <p:ext uri="{BB962C8B-B14F-4D97-AF65-F5344CB8AC3E}">
        <p14:creationId xmlns:p14="http://schemas.microsoft.com/office/powerpoint/2010/main" val="3599520477"/>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C5D7947-0289-48FA-B516-FAA126F0C558}" type="slidenum">
              <a:rPr lang="en-US" smtClean="0"/>
              <a:t>42</a:t>
            </a:fld>
            <a:endParaRPr lang="en-US" dirty="0"/>
          </a:p>
        </p:txBody>
      </p:sp>
    </p:spTree>
    <p:extLst>
      <p:ext uri="{BB962C8B-B14F-4D97-AF65-F5344CB8AC3E}">
        <p14:creationId xmlns:p14="http://schemas.microsoft.com/office/powerpoint/2010/main" val="338825506"/>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C5D7947-0289-48FA-B516-FAA126F0C558}" type="slidenum">
              <a:rPr lang="en-US" smtClean="0"/>
              <a:t>43</a:t>
            </a:fld>
            <a:endParaRPr lang="en-US" dirty="0"/>
          </a:p>
        </p:txBody>
      </p:sp>
    </p:spTree>
    <p:extLst>
      <p:ext uri="{BB962C8B-B14F-4D97-AF65-F5344CB8AC3E}">
        <p14:creationId xmlns:p14="http://schemas.microsoft.com/office/powerpoint/2010/main" val="1124090233"/>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C5D7947-0289-48FA-B516-FAA126F0C558}" type="slidenum">
              <a:rPr lang="en-US" smtClean="0"/>
              <a:t>44</a:t>
            </a:fld>
            <a:endParaRPr lang="en-US" dirty="0"/>
          </a:p>
        </p:txBody>
      </p:sp>
    </p:spTree>
    <p:extLst>
      <p:ext uri="{BB962C8B-B14F-4D97-AF65-F5344CB8AC3E}">
        <p14:creationId xmlns:p14="http://schemas.microsoft.com/office/powerpoint/2010/main" val="2879227972"/>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C5D7947-0289-48FA-B516-FAA126F0C558}" type="slidenum">
              <a:rPr lang="en-US" smtClean="0"/>
              <a:t>45</a:t>
            </a:fld>
            <a:endParaRPr lang="en-US" dirty="0"/>
          </a:p>
        </p:txBody>
      </p:sp>
    </p:spTree>
    <p:extLst>
      <p:ext uri="{BB962C8B-B14F-4D97-AF65-F5344CB8AC3E}">
        <p14:creationId xmlns:p14="http://schemas.microsoft.com/office/powerpoint/2010/main" val="3228461730"/>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C5D7947-0289-48FA-B516-FAA126F0C558}" type="slidenum">
              <a:rPr lang="en-US" smtClean="0"/>
              <a:t>46</a:t>
            </a:fld>
            <a:endParaRPr lang="en-US" dirty="0"/>
          </a:p>
        </p:txBody>
      </p:sp>
    </p:spTree>
    <p:extLst>
      <p:ext uri="{BB962C8B-B14F-4D97-AF65-F5344CB8AC3E}">
        <p14:creationId xmlns:p14="http://schemas.microsoft.com/office/powerpoint/2010/main" val="4013221224"/>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C5D7947-0289-48FA-B516-FAA126F0C558}" type="slidenum">
              <a:rPr lang="en-US" smtClean="0"/>
              <a:t>47</a:t>
            </a:fld>
            <a:endParaRPr lang="en-US" dirty="0"/>
          </a:p>
        </p:txBody>
      </p:sp>
    </p:spTree>
    <p:extLst>
      <p:ext uri="{BB962C8B-B14F-4D97-AF65-F5344CB8AC3E}">
        <p14:creationId xmlns:p14="http://schemas.microsoft.com/office/powerpoint/2010/main" val="1094976402"/>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C5D7947-0289-48FA-B516-FAA126F0C558}" type="slidenum">
              <a:rPr lang="en-US" smtClean="0"/>
              <a:t>48</a:t>
            </a:fld>
            <a:endParaRPr lang="en-US" dirty="0"/>
          </a:p>
        </p:txBody>
      </p:sp>
    </p:spTree>
    <p:extLst>
      <p:ext uri="{BB962C8B-B14F-4D97-AF65-F5344CB8AC3E}">
        <p14:creationId xmlns:p14="http://schemas.microsoft.com/office/powerpoint/2010/main" val="4084929293"/>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C5D7947-0289-48FA-B516-FAA126F0C558}" type="slidenum">
              <a:rPr lang="en-US" smtClean="0"/>
              <a:t>49</a:t>
            </a:fld>
            <a:endParaRPr lang="en-US" dirty="0"/>
          </a:p>
        </p:txBody>
      </p:sp>
    </p:spTree>
    <p:extLst>
      <p:ext uri="{BB962C8B-B14F-4D97-AF65-F5344CB8AC3E}">
        <p14:creationId xmlns:p14="http://schemas.microsoft.com/office/powerpoint/2010/main" val="139839211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C5D7947-0289-48FA-B516-FAA126F0C558}" type="slidenum">
              <a:rPr lang="en-US" smtClean="0"/>
              <a:t>5</a:t>
            </a:fld>
            <a:endParaRPr lang="en-US" dirty="0"/>
          </a:p>
        </p:txBody>
      </p:sp>
    </p:spTree>
    <p:extLst>
      <p:ext uri="{BB962C8B-B14F-4D97-AF65-F5344CB8AC3E}">
        <p14:creationId xmlns:p14="http://schemas.microsoft.com/office/powerpoint/2010/main" val="452789564"/>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C5D7947-0289-48FA-B516-FAA126F0C558}" type="slidenum">
              <a:rPr lang="en-US" smtClean="0"/>
              <a:t>50</a:t>
            </a:fld>
            <a:endParaRPr lang="en-US" dirty="0"/>
          </a:p>
        </p:txBody>
      </p:sp>
    </p:spTree>
    <p:extLst>
      <p:ext uri="{BB962C8B-B14F-4D97-AF65-F5344CB8AC3E}">
        <p14:creationId xmlns:p14="http://schemas.microsoft.com/office/powerpoint/2010/main" val="1976570592"/>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C5D7947-0289-48FA-B516-FAA126F0C558}" type="slidenum">
              <a:rPr lang="en-US" smtClean="0"/>
              <a:t>51</a:t>
            </a:fld>
            <a:endParaRPr lang="en-US" dirty="0"/>
          </a:p>
        </p:txBody>
      </p:sp>
    </p:spTree>
    <p:extLst>
      <p:ext uri="{BB962C8B-B14F-4D97-AF65-F5344CB8AC3E}">
        <p14:creationId xmlns:p14="http://schemas.microsoft.com/office/powerpoint/2010/main" val="1866837759"/>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C5D7947-0289-48FA-B516-FAA126F0C558}" type="slidenum">
              <a:rPr lang="en-US" smtClean="0"/>
              <a:t>52</a:t>
            </a:fld>
            <a:endParaRPr lang="en-US" dirty="0"/>
          </a:p>
        </p:txBody>
      </p:sp>
    </p:spTree>
    <p:extLst>
      <p:ext uri="{BB962C8B-B14F-4D97-AF65-F5344CB8AC3E}">
        <p14:creationId xmlns:p14="http://schemas.microsoft.com/office/powerpoint/2010/main" val="4205882825"/>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C5D7947-0289-48FA-B516-FAA126F0C558}" type="slidenum">
              <a:rPr lang="en-US" smtClean="0"/>
              <a:t>53</a:t>
            </a:fld>
            <a:endParaRPr lang="en-US" dirty="0"/>
          </a:p>
        </p:txBody>
      </p:sp>
    </p:spTree>
    <p:extLst>
      <p:ext uri="{BB962C8B-B14F-4D97-AF65-F5344CB8AC3E}">
        <p14:creationId xmlns:p14="http://schemas.microsoft.com/office/powerpoint/2010/main" val="3667196248"/>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C5D7947-0289-48FA-B516-FAA126F0C558}" type="slidenum">
              <a:rPr lang="en-US" smtClean="0"/>
              <a:t>54</a:t>
            </a:fld>
            <a:endParaRPr lang="en-US" dirty="0"/>
          </a:p>
        </p:txBody>
      </p:sp>
    </p:spTree>
    <p:extLst>
      <p:ext uri="{BB962C8B-B14F-4D97-AF65-F5344CB8AC3E}">
        <p14:creationId xmlns:p14="http://schemas.microsoft.com/office/powerpoint/2010/main" val="1739369530"/>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C5D7947-0289-48FA-B516-FAA126F0C558}" type="slidenum">
              <a:rPr lang="en-US" smtClean="0"/>
              <a:t>55</a:t>
            </a:fld>
            <a:endParaRPr lang="en-US" dirty="0"/>
          </a:p>
        </p:txBody>
      </p:sp>
    </p:spTree>
    <p:extLst>
      <p:ext uri="{BB962C8B-B14F-4D97-AF65-F5344CB8AC3E}">
        <p14:creationId xmlns:p14="http://schemas.microsoft.com/office/powerpoint/2010/main" val="3318715495"/>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C5D7947-0289-48FA-B516-FAA126F0C558}" type="slidenum">
              <a:rPr lang="en-US" smtClean="0"/>
              <a:t>56</a:t>
            </a:fld>
            <a:endParaRPr lang="en-US" dirty="0"/>
          </a:p>
        </p:txBody>
      </p:sp>
    </p:spTree>
    <p:extLst>
      <p:ext uri="{BB962C8B-B14F-4D97-AF65-F5344CB8AC3E}">
        <p14:creationId xmlns:p14="http://schemas.microsoft.com/office/powerpoint/2010/main" val="4056450823"/>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C5D7947-0289-48FA-B516-FAA126F0C558}" type="slidenum">
              <a:rPr lang="en-US" smtClean="0"/>
              <a:t>57</a:t>
            </a:fld>
            <a:endParaRPr lang="en-US" dirty="0"/>
          </a:p>
        </p:txBody>
      </p:sp>
    </p:spTree>
    <p:extLst>
      <p:ext uri="{BB962C8B-B14F-4D97-AF65-F5344CB8AC3E}">
        <p14:creationId xmlns:p14="http://schemas.microsoft.com/office/powerpoint/2010/main" val="1035573536"/>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C5D7947-0289-48FA-B516-FAA126F0C558}" type="slidenum">
              <a:rPr lang="en-US" smtClean="0"/>
              <a:t>58</a:t>
            </a:fld>
            <a:endParaRPr lang="en-US" dirty="0"/>
          </a:p>
        </p:txBody>
      </p:sp>
    </p:spTree>
    <p:extLst>
      <p:ext uri="{BB962C8B-B14F-4D97-AF65-F5344CB8AC3E}">
        <p14:creationId xmlns:p14="http://schemas.microsoft.com/office/powerpoint/2010/main" val="1887525104"/>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C5D7947-0289-48FA-B516-FAA126F0C558}" type="slidenum">
              <a:rPr lang="en-US" smtClean="0"/>
              <a:t>59</a:t>
            </a:fld>
            <a:endParaRPr lang="en-US" dirty="0"/>
          </a:p>
        </p:txBody>
      </p:sp>
    </p:spTree>
    <p:extLst>
      <p:ext uri="{BB962C8B-B14F-4D97-AF65-F5344CB8AC3E}">
        <p14:creationId xmlns:p14="http://schemas.microsoft.com/office/powerpoint/2010/main" val="283916247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C5D7947-0289-48FA-B516-FAA126F0C558}" type="slidenum">
              <a:rPr lang="en-US" smtClean="0"/>
              <a:t>6</a:t>
            </a:fld>
            <a:endParaRPr lang="en-US" dirty="0"/>
          </a:p>
        </p:txBody>
      </p:sp>
    </p:spTree>
    <p:extLst>
      <p:ext uri="{BB962C8B-B14F-4D97-AF65-F5344CB8AC3E}">
        <p14:creationId xmlns:p14="http://schemas.microsoft.com/office/powerpoint/2010/main" val="3761554858"/>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C5D7947-0289-48FA-B516-FAA126F0C558}" type="slidenum">
              <a:rPr lang="en-US" smtClean="0"/>
              <a:t>60</a:t>
            </a:fld>
            <a:endParaRPr lang="en-US" dirty="0"/>
          </a:p>
        </p:txBody>
      </p:sp>
    </p:spTree>
    <p:extLst>
      <p:ext uri="{BB962C8B-B14F-4D97-AF65-F5344CB8AC3E}">
        <p14:creationId xmlns:p14="http://schemas.microsoft.com/office/powerpoint/2010/main" val="4228605336"/>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C5D7947-0289-48FA-B516-FAA126F0C558}" type="slidenum">
              <a:rPr lang="en-US" smtClean="0"/>
              <a:t>61</a:t>
            </a:fld>
            <a:endParaRPr lang="en-US" dirty="0"/>
          </a:p>
        </p:txBody>
      </p:sp>
    </p:spTree>
    <p:extLst>
      <p:ext uri="{BB962C8B-B14F-4D97-AF65-F5344CB8AC3E}">
        <p14:creationId xmlns:p14="http://schemas.microsoft.com/office/powerpoint/2010/main" val="3251079612"/>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C5D7947-0289-48FA-B516-FAA126F0C558}" type="slidenum">
              <a:rPr lang="en-US" smtClean="0"/>
              <a:t>62</a:t>
            </a:fld>
            <a:endParaRPr lang="en-US" dirty="0"/>
          </a:p>
        </p:txBody>
      </p:sp>
    </p:spTree>
    <p:extLst>
      <p:ext uri="{BB962C8B-B14F-4D97-AF65-F5344CB8AC3E}">
        <p14:creationId xmlns:p14="http://schemas.microsoft.com/office/powerpoint/2010/main" val="4165215883"/>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C5D7947-0289-48FA-B516-FAA126F0C558}" type="slidenum">
              <a:rPr lang="en-US" smtClean="0"/>
              <a:t>63</a:t>
            </a:fld>
            <a:endParaRPr lang="en-US" dirty="0"/>
          </a:p>
        </p:txBody>
      </p:sp>
    </p:spTree>
    <p:extLst>
      <p:ext uri="{BB962C8B-B14F-4D97-AF65-F5344CB8AC3E}">
        <p14:creationId xmlns:p14="http://schemas.microsoft.com/office/powerpoint/2010/main" val="2306691620"/>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C5D7947-0289-48FA-B516-FAA126F0C558}" type="slidenum">
              <a:rPr lang="en-US" smtClean="0"/>
              <a:t>64</a:t>
            </a:fld>
            <a:endParaRPr lang="en-US" dirty="0"/>
          </a:p>
        </p:txBody>
      </p:sp>
    </p:spTree>
    <p:extLst>
      <p:ext uri="{BB962C8B-B14F-4D97-AF65-F5344CB8AC3E}">
        <p14:creationId xmlns:p14="http://schemas.microsoft.com/office/powerpoint/2010/main" val="249473919"/>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C5D7947-0289-48FA-B516-FAA126F0C558}" type="slidenum">
              <a:rPr lang="en-US" smtClean="0"/>
              <a:t>65</a:t>
            </a:fld>
            <a:endParaRPr lang="en-US" dirty="0"/>
          </a:p>
        </p:txBody>
      </p:sp>
    </p:spTree>
    <p:extLst>
      <p:ext uri="{BB962C8B-B14F-4D97-AF65-F5344CB8AC3E}">
        <p14:creationId xmlns:p14="http://schemas.microsoft.com/office/powerpoint/2010/main" val="1799358402"/>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C5D7947-0289-48FA-B516-FAA126F0C558}" type="slidenum">
              <a:rPr lang="en-US" smtClean="0"/>
              <a:t>66</a:t>
            </a:fld>
            <a:endParaRPr lang="en-US" dirty="0"/>
          </a:p>
        </p:txBody>
      </p:sp>
    </p:spTree>
    <p:extLst>
      <p:ext uri="{BB962C8B-B14F-4D97-AF65-F5344CB8AC3E}">
        <p14:creationId xmlns:p14="http://schemas.microsoft.com/office/powerpoint/2010/main" val="3199913081"/>
      </p:ext>
    </p:extLst>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C5D7947-0289-48FA-B516-FAA126F0C558}" type="slidenum">
              <a:rPr lang="en-US" smtClean="0"/>
              <a:t>67</a:t>
            </a:fld>
            <a:endParaRPr lang="en-US" dirty="0"/>
          </a:p>
        </p:txBody>
      </p:sp>
    </p:spTree>
    <p:extLst>
      <p:ext uri="{BB962C8B-B14F-4D97-AF65-F5344CB8AC3E}">
        <p14:creationId xmlns:p14="http://schemas.microsoft.com/office/powerpoint/2010/main" val="212049507"/>
      </p:ext>
    </p:extLst>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C5D7947-0289-48FA-B516-FAA126F0C558}" type="slidenum">
              <a:rPr lang="en-US" smtClean="0"/>
              <a:t>68</a:t>
            </a:fld>
            <a:endParaRPr lang="en-US" dirty="0"/>
          </a:p>
        </p:txBody>
      </p:sp>
    </p:spTree>
    <p:extLst>
      <p:ext uri="{BB962C8B-B14F-4D97-AF65-F5344CB8AC3E}">
        <p14:creationId xmlns:p14="http://schemas.microsoft.com/office/powerpoint/2010/main" val="2626290200"/>
      </p:ext>
    </p:extLst>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C5D7947-0289-48FA-B516-FAA126F0C558}" type="slidenum">
              <a:rPr lang="en-US" smtClean="0"/>
              <a:t>69</a:t>
            </a:fld>
            <a:endParaRPr lang="en-US" dirty="0"/>
          </a:p>
        </p:txBody>
      </p:sp>
    </p:spTree>
    <p:extLst>
      <p:ext uri="{BB962C8B-B14F-4D97-AF65-F5344CB8AC3E}">
        <p14:creationId xmlns:p14="http://schemas.microsoft.com/office/powerpoint/2010/main" val="383813844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C5D7947-0289-48FA-B516-FAA126F0C558}" type="slidenum">
              <a:rPr lang="en-US" smtClean="0"/>
              <a:t>7</a:t>
            </a:fld>
            <a:endParaRPr lang="en-US" dirty="0"/>
          </a:p>
        </p:txBody>
      </p:sp>
    </p:spTree>
    <p:extLst>
      <p:ext uri="{BB962C8B-B14F-4D97-AF65-F5344CB8AC3E}">
        <p14:creationId xmlns:p14="http://schemas.microsoft.com/office/powerpoint/2010/main" val="1264345533"/>
      </p:ext>
    </p:extLst>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C5D7947-0289-48FA-B516-FAA126F0C558}" type="slidenum">
              <a:rPr lang="en-US" smtClean="0"/>
              <a:t>70</a:t>
            </a:fld>
            <a:endParaRPr lang="en-US" dirty="0"/>
          </a:p>
        </p:txBody>
      </p:sp>
    </p:spTree>
    <p:extLst>
      <p:ext uri="{BB962C8B-B14F-4D97-AF65-F5344CB8AC3E}">
        <p14:creationId xmlns:p14="http://schemas.microsoft.com/office/powerpoint/2010/main" val="3096658411"/>
      </p:ext>
    </p:extLst>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C5D7947-0289-48FA-B516-FAA126F0C558}" type="slidenum">
              <a:rPr lang="en-US" smtClean="0"/>
              <a:t>71</a:t>
            </a:fld>
            <a:endParaRPr lang="en-US" dirty="0"/>
          </a:p>
        </p:txBody>
      </p:sp>
    </p:spTree>
    <p:extLst>
      <p:ext uri="{BB962C8B-B14F-4D97-AF65-F5344CB8AC3E}">
        <p14:creationId xmlns:p14="http://schemas.microsoft.com/office/powerpoint/2010/main" val="3946559152"/>
      </p:ext>
    </p:extLst>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C5D7947-0289-48FA-B516-FAA126F0C558}" type="slidenum">
              <a:rPr lang="en-US" smtClean="0"/>
              <a:t>72</a:t>
            </a:fld>
            <a:endParaRPr lang="en-US" dirty="0"/>
          </a:p>
        </p:txBody>
      </p:sp>
    </p:spTree>
    <p:extLst>
      <p:ext uri="{BB962C8B-B14F-4D97-AF65-F5344CB8AC3E}">
        <p14:creationId xmlns:p14="http://schemas.microsoft.com/office/powerpoint/2010/main" val="2081793642"/>
      </p:ext>
    </p:extLst>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C5D7947-0289-48FA-B516-FAA126F0C558}" type="slidenum">
              <a:rPr lang="en-US" smtClean="0"/>
              <a:t>73</a:t>
            </a:fld>
            <a:endParaRPr lang="en-US" dirty="0"/>
          </a:p>
        </p:txBody>
      </p:sp>
    </p:spTree>
    <p:extLst>
      <p:ext uri="{BB962C8B-B14F-4D97-AF65-F5344CB8AC3E}">
        <p14:creationId xmlns:p14="http://schemas.microsoft.com/office/powerpoint/2010/main" val="3894731671"/>
      </p:ext>
    </p:extLst>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C5D7947-0289-48FA-B516-FAA126F0C558}" type="slidenum">
              <a:rPr lang="en-US" smtClean="0"/>
              <a:t>74</a:t>
            </a:fld>
            <a:endParaRPr lang="en-US" dirty="0"/>
          </a:p>
        </p:txBody>
      </p:sp>
    </p:spTree>
    <p:extLst>
      <p:ext uri="{BB962C8B-B14F-4D97-AF65-F5344CB8AC3E}">
        <p14:creationId xmlns:p14="http://schemas.microsoft.com/office/powerpoint/2010/main" val="2834844227"/>
      </p:ext>
    </p:extLst>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C5D7947-0289-48FA-B516-FAA126F0C558}" type="slidenum">
              <a:rPr lang="en-US" smtClean="0"/>
              <a:t>75</a:t>
            </a:fld>
            <a:endParaRPr lang="en-US" dirty="0"/>
          </a:p>
        </p:txBody>
      </p:sp>
    </p:spTree>
    <p:extLst>
      <p:ext uri="{BB962C8B-B14F-4D97-AF65-F5344CB8AC3E}">
        <p14:creationId xmlns:p14="http://schemas.microsoft.com/office/powerpoint/2010/main" val="3837043252"/>
      </p:ext>
    </p:extLst>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C5D7947-0289-48FA-B516-FAA126F0C558}" type="slidenum">
              <a:rPr lang="en-US" smtClean="0"/>
              <a:t>76</a:t>
            </a:fld>
            <a:endParaRPr lang="en-US" dirty="0"/>
          </a:p>
        </p:txBody>
      </p:sp>
    </p:spTree>
    <p:extLst>
      <p:ext uri="{BB962C8B-B14F-4D97-AF65-F5344CB8AC3E}">
        <p14:creationId xmlns:p14="http://schemas.microsoft.com/office/powerpoint/2010/main" val="355698066"/>
      </p:ext>
    </p:extLst>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C5D7947-0289-48FA-B516-FAA126F0C558}" type="slidenum">
              <a:rPr lang="en-US" smtClean="0"/>
              <a:t>77</a:t>
            </a:fld>
            <a:endParaRPr lang="en-US" dirty="0"/>
          </a:p>
        </p:txBody>
      </p:sp>
    </p:spTree>
    <p:extLst>
      <p:ext uri="{BB962C8B-B14F-4D97-AF65-F5344CB8AC3E}">
        <p14:creationId xmlns:p14="http://schemas.microsoft.com/office/powerpoint/2010/main" val="2569358512"/>
      </p:ext>
    </p:extLst>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C5D7947-0289-48FA-B516-FAA126F0C558}" type="slidenum">
              <a:rPr lang="en-US" smtClean="0"/>
              <a:t>78</a:t>
            </a:fld>
            <a:endParaRPr lang="en-US" dirty="0"/>
          </a:p>
        </p:txBody>
      </p:sp>
    </p:spTree>
    <p:extLst>
      <p:ext uri="{BB962C8B-B14F-4D97-AF65-F5344CB8AC3E}">
        <p14:creationId xmlns:p14="http://schemas.microsoft.com/office/powerpoint/2010/main" val="288417086"/>
      </p:ext>
    </p:extLst>
  </p:cSld>
  <p:clrMapOvr>
    <a:masterClrMapping/>
  </p:clrMapOvr>
</p:notes>
</file>

<file path=ppt/notesSlides/notesSlide7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C5D7947-0289-48FA-B516-FAA126F0C558}" type="slidenum">
              <a:rPr lang="en-US" smtClean="0"/>
              <a:t>79</a:t>
            </a:fld>
            <a:endParaRPr lang="en-US" dirty="0"/>
          </a:p>
        </p:txBody>
      </p:sp>
    </p:spTree>
    <p:extLst>
      <p:ext uri="{BB962C8B-B14F-4D97-AF65-F5344CB8AC3E}">
        <p14:creationId xmlns:p14="http://schemas.microsoft.com/office/powerpoint/2010/main" val="421468018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C5D7947-0289-48FA-B516-FAA126F0C558}" type="slidenum">
              <a:rPr lang="en-US" smtClean="0"/>
              <a:t>8</a:t>
            </a:fld>
            <a:endParaRPr lang="en-US" dirty="0"/>
          </a:p>
        </p:txBody>
      </p:sp>
    </p:spTree>
    <p:extLst>
      <p:ext uri="{BB962C8B-B14F-4D97-AF65-F5344CB8AC3E}">
        <p14:creationId xmlns:p14="http://schemas.microsoft.com/office/powerpoint/2010/main" val="2545788854"/>
      </p:ext>
    </p:extLst>
  </p:cSld>
  <p:clrMapOvr>
    <a:masterClrMapping/>
  </p:clrMapOvr>
</p:notes>
</file>

<file path=ppt/notesSlides/notesSlide8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C5D7947-0289-48FA-B516-FAA126F0C558}" type="slidenum">
              <a:rPr lang="en-US" smtClean="0"/>
              <a:t>80</a:t>
            </a:fld>
            <a:endParaRPr lang="en-US" dirty="0"/>
          </a:p>
        </p:txBody>
      </p:sp>
    </p:spTree>
    <p:extLst>
      <p:ext uri="{BB962C8B-B14F-4D97-AF65-F5344CB8AC3E}">
        <p14:creationId xmlns:p14="http://schemas.microsoft.com/office/powerpoint/2010/main" val="866776852"/>
      </p:ext>
    </p:extLst>
  </p:cSld>
  <p:clrMapOvr>
    <a:masterClrMapping/>
  </p:clrMapOvr>
</p:notes>
</file>

<file path=ppt/notesSlides/notesSlide8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C5D7947-0289-48FA-B516-FAA126F0C558}" type="slidenum">
              <a:rPr lang="en-US" smtClean="0"/>
              <a:t>81</a:t>
            </a:fld>
            <a:endParaRPr lang="en-US" dirty="0"/>
          </a:p>
        </p:txBody>
      </p:sp>
    </p:spTree>
    <p:extLst>
      <p:ext uri="{BB962C8B-B14F-4D97-AF65-F5344CB8AC3E}">
        <p14:creationId xmlns:p14="http://schemas.microsoft.com/office/powerpoint/2010/main" val="3133451843"/>
      </p:ext>
    </p:extLst>
  </p:cSld>
  <p:clrMapOvr>
    <a:masterClrMapping/>
  </p:clrMapOvr>
</p:notes>
</file>

<file path=ppt/notesSlides/notesSlide8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C5D7947-0289-48FA-B516-FAA126F0C558}" type="slidenum">
              <a:rPr lang="en-US" smtClean="0"/>
              <a:t>82</a:t>
            </a:fld>
            <a:endParaRPr lang="en-US" dirty="0"/>
          </a:p>
        </p:txBody>
      </p:sp>
    </p:spTree>
    <p:extLst>
      <p:ext uri="{BB962C8B-B14F-4D97-AF65-F5344CB8AC3E}">
        <p14:creationId xmlns:p14="http://schemas.microsoft.com/office/powerpoint/2010/main" val="317624654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C5D7947-0289-48FA-B516-FAA126F0C558}" type="slidenum">
              <a:rPr lang="en-US" smtClean="0"/>
              <a:t>9</a:t>
            </a:fld>
            <a:endParaRPr lang="en-US" dirty="0"/>
          </a:p>
        </p:txBody>
      </p:sp>
    </p:spTree>
    <p:extLst>
      <p:ext uri="{BB962C8B-B14F-4D97-AF65-F5344CB8AC3E}">
        <p14:creationId xmlns:p14="http://schemas.microsoft.com/office/powerpoint/2010/main" val="250225355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C529712E-21F0-4250-8057-4E62F0C853B8}" type="datetimeFigureOut">
              <a:rPr lang="en-US" smtClean="0"/>
              <a:t>6/10/2016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AE95111-C7E2-45CA-84CD-9846867D3F79}" type="slidenum">
              <a:rPr lang="en-US" smtClean="0"/>
              <a:t>‹#›</a:t>
            </a:fld>
            <a:endParaRPr lang="en-US" dirty="0"/>
          </a:p>
        </p:txBody>
      </p:sp>
    </p:spTree>
    <p:extLst>
      <p:ext uri="{BB962C8B-B14F-4D97-AF65-F5344CB8AC3E}">
        <p14:creationId xmlns:p14="http://schemas.microsoft.com/office/powerpoint/2010/main" val="39887870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529712E-21F0-4250-8057-4E62F0C853B8}" type="datetimeFigureOut">
              <a:rPr lang="en-US" smtClean="0"/>
              <a:t>6/10/2016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AE95111-C7E2-45CA-84CD-9846867D3F79}" type="slidenum">
              <a:rPr lang="en-US" smtClean="0"/>
              <a:t>‹#›</a:t>
            </a:fld>
            <a:endParaRPr lang="en-US" dirty="0"/>
          </a:p>
        </p:txBody>
      </p:sp>
    </p:spTree>
    <p:extLst>
      <p:ext uri="{BB962C8B-B14F-4D97-AF65-F5344CB8AC3E}">
        <p14:creationId xmlns:p14="http://schemas.microsoft.com/office/powerpoint/2010/main" val="7507948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529712E-21F0-4250-8057-4E62F0C853B8}" type="datetimeFigureOut">
              <a:rPr lang="en-US" smtClean="0"/>
              <a:t>6/10/2016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AE95111-C7E2-45CA-84CD-9846867D3F79}" type="slidenum">
              <a:rPr lang="en-US" smtClean="0"/>
              <a:t>‹#›</a:t>
            </a:fld>
            <a:endParaRPr lang="en-US" dirty="0"/>
          </a:p>
        </p:txBody>
      </p:sp>
    </p:spTree>
    <p:extLst>
      <p:ext uri="{BB962C8B-B14F-4D97-AF65-F5344CB8AC3E}">
        <p14:creationId xmlns:p14="http://schemas.microsoft.com/office/powerpoint/2010/main" val="30716397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529712E-21F0-4250-8057-4E62F0C853B8}" type="datetimeFigureOut">
              <a:rPr lang="en-US" smtClean="0"/>
              <a:t>6/10/2016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AE95111-C7E2-45CA-84CD-9846867D3F79}" type="slidenum">
              <a:rPr lang="en-US" smtClean="0"/>
              <a:t>‹#›</a:t>
            </a:fld>
            <a:endParaRPr lang="en-US" dirty="0"/>
          </a:p>
        </p:txBody>
      </p:sp>
    </p:spTree>
    <p:extLst>
      <p:ext uri="{BB962C8B-B14F-4D97-AF65-F5344CB8AC3E}">
        <p14:creationId xmlns:p14="http://schemas.microsoft.com/office/powerpoint/2010/main" val="29598192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529712E-21F0-4250-8057-4E62F0C853B8}" type="datetimeFigureOut">
              <a:rPr lang="en-US" smtClean="0"/>
              <a:t>6/10/2016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AE95111-C7E2-45CA-84CD-9846867D3F79}" type="slidenum">
              <a:rPr lang="en-US" smtClean="0"/>
              <a:t>‹#›</a:t>
            </a:fld>
            <a:endParaRPr lang="en-US" dirty="0"/>
          </a:p>
        </p:txBody>
      </p:sp>
    </p:spTree>
    <p:extLst>
      <p:ext uri="{BB962C8B-B14F-4D97-AF65-F5344CB8AC3E}">
        <p14:creationId xmlns:p14="http://schemas.microsoft.com/office/powerpoint/2010/main" val="41323936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C529712E-21F0-4250-8057-4E62F0C853B8}" type="datetimeFigureOut">
              <a:rPr lang="en-US" smtClean="0"/>
              <a:t>6/10/2016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AE95111-C7E2-45CA-84CD-9846867D3F79}" type="slidenum">
              <a:rPr lang="en-US" smtClean="0"/>
              <a:t>‹#›</a:t>
            </a:fld>
            <a:endParaRPr lang="en-US" dirty="0"/>
          </a:p>
        </p:txBody>
      </p:sp>
    </p:spTree>
    <p:extLst>
      <p:ext uri="{BB962C8B-B14F-4D97-AF65-F5344CB8AC3E}">
        <p14:creationId xmlns:p14="http://schemas.microsoft.com/office/powerpoint/2010/main" val="4991921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C529712E-21F0-4250-8057-4E62F0C853B8}" type="datetimeFigureOut">
              <a:rPr lang="en-US" smtClean="0"/>
              <a:t>6/10/2016</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3AE95111-C7E2-45CA-84CD-9846867D3F79}" type="slidenum">
              <a:rPr lang="en-US" smtClean="0"/>
              <a:t>‹#›</a:t>
            </a:fld>
            <a:endParaRPr lang="en-US" dirty="0"/>
          </a:p>
        </p:txBody>
      </p:sp>
    </p:spTree>
    <p:extLst>
      <p:ext uri="{BB962C8B-B14F-4D97-AF65-F5344CB8AC3E}">
        <p14:creationId xmlns:p14="http://schemas.microsoft.com/office/powerpoint/2010/main" val="23110860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C529712E-21F0-4250-8057-4E62F0C853B8}" type="datetimeFigureOut">
              <a:rPr lang="en-US" smtClean="0"/>
              <a:t>6/10/2016</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3AE95111-C7E2-45CA-84CD-9846867D3F79}" type="slidenum">
              <a:rPr lang="en-US" smtClean="0"/>
              <a:t>‹#›</a:t>
            </a:fld>
            <a:endParaRPr lang="en-US" dirty="0"/>
          </a:p>
        </p:txBody>
      </p:sp>
    </p:spTree>
    <p:extLst>
      <p:ext uri="{BB962C8B-B14F-4D97-AF65-F5344CB8AC3E}">
        <p14:creationId xmlns:p14="http://schemas.microsoft.com/office/powerpoint/2010/main" val="22148289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529712E-21F0-4250-8057-4E62F0C853B8}" type="datetimeFigureOut">
              <a:rPr lang="en-US" smtClean="0"/>
              <a:t>6/10/2016</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3AE95111-C7E2-45CA-84CD-9846867D3F79}" type="slidenum">
              <a:rPr lang="en-US" smtClean="0"/>
              <a:t>‹#›</a:t>
            </a:fld>
            <a:endParaRPr lang="en-US" dirty="0"/>
          </a:p>
        </p:txBody>
      </p:sp>
    </p:spTree>
    <p:extLst>
      <p:ext uri="{BB962C8B-B14F-4D97-AF65-F5344CB8AC3E}">
        <p14:creationId xmlns:p14="http://schemas.microsoft.com/office/powerpoint/2010/main" val="28457378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529712E-21F0-4250-8057-4E62F0C853B8}" type="datetimeFigureOut">
              <a:rPr lang="en-US" smtClean="0"/>
              <a:t>6/10/2016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AE95111-C7E2-45CA-84CD-9846867D3F79}" type="slidenum">
              <a:rPr lang="en-US" smtClean="0"/>
              <a:t>‹#›</a:t>
            </a:fld>
            <a:endParaRPr lang="en-US" dirty="0"/>
          </a:p>
        </p:txBody>
      </p:sp>
    </p:spTree>
    <p:extLst>
      <p:ext uri="{BB962C8B-B14F-4D97-AF65-F5344CB8AC3E}">
        <p14:creationId xmlns:p14="http://schemas.microsoft.com/office/powerpoint/2010/main" val="16519400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529712E-21F0-4250-8057-4E62F0C853B8}" type="datetimeFigureOut">
              <a:rPr lang="en-US" smtClean="0"/>
              <a:t>6/10/2016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AE95111-C7E2-45CA-84CD-9846867D3F79}" type="slidenum">
              <a:rPr lang="en-US" smtClean="0"/>
              <a:t>‹#›</a:t>
            </a:fld>
            <a:endParaRPr lang="en-US" dirty="0"/>
          </a:p>
        </p:txBody>
      </p:sp>
    </p:spTree>
    <p:extLst>
      <p:ext uri="{BB962C8B-B14F-4D97-AF65-F5344CB8AC3E}">
        <p14:creationId xmlns:p14="http://schemas.microsoft.com/office/powerpoint/2010/main" val="19131582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tx1"/>
            </a:gs>
            <a:gs pos="12000">
              <a:schemeClr val="accent1">
                <a:shade val="67500"/>
                <a:satMod val="115000"/>
              </a:schemeClr>
            </a:gs>
            <a:gs pos="100000">
              <a:schemeClr val="accent1">
                <a:shade val="100000"/>
                <a:satMod val="115000"/>
              </a:schemeClr>
            </a:gs>
          </a:gsLst>
          <a:lin ang="5400000" scaled="0"/>
          <a:tileRect/>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529712E-21F0-4250-8057-4E62F0C853B8}" type="datetimeFigureOut">
              <a:rPr lang="en-US" smtClean="0"/>
              <a:t>6/10/2016</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AE95111-C7E2-45CA-84CD-9846867D3F79}" type="slidenum">
              <a:rPr lang="en-US" smtClean="0"/>
              <a:t>‹#›</a:t>
            </a:fld>
            <a:endParaRPr lang="en-US" dirty="0"/>
          </a:p>
        </p:txBody>
      </p:sp>
    </p:spTree>
    <p:extLst>
      <p:ext uri="{BB962C8B-B14F-4D97-AF65-F5344CB8AC3E}">
        <p14:creationId xmlns:p14="http://schemas.microsoft.com/office/powerpoint/2010/main" val="318048107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image" Target="../media/image2.emf"/><Relationship Id="rId5" Type="http://schemas.openxmlformats.org/officeDocument/2006/relationships/image" Target="../media/image1.wmf"/><Relationship Id="rId4" Type="http://schemas.openxmlformats.org/officeDocument/2006/relationships/oleObject" Target="../embeddings/oleObject1.bin"/></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2.xml"/><Relationship Id="rId1" Type="http://schemas.openxmlformats.org/officeDocument/2006/relationships/vmlDrawing" Target="../drawings/vmlDrawing2.vml"/><Relationship Id="rId6" Type="http://schemas.openxmlformats.org/officeDocument/2006/relationships/image" Target="../media/image4.emf"/><Relationship Id="rId5" Type="http://schemas.openxmlformats.org/officeDocument/2006/relationships/image" Target="../media/image3.wmf"/><Relationship Id="rId4" Type="http://schemas.openxmlformats.org/officeDocument/2006/relationships/oleObject" Target="../embeddings/oleObject2.bin"/></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25.xml"/><Relationship Id="rId7" Type="http://schemas.openxmlformats.org/officeDocument/2006/relationships/image" Target="../media/image6.wmf"/><Relationship Id="rId2" Type="http://schemas.openxmlformats.org/officeDocument/2006/relationships/slideLayout" Target="../slideLayouts/slideLayout2.xml"/><Relationship Id="rId1" Type="http://schemas.openxmlformats.org/officeDocument/2006/relationships/vmlDrawing" Target="../drawings/vmlDrawing3.vml"/><Relationship Id="rId6" Type="http://schemas.openxmlformats.org/officeDocument/2006/relationships/oleObject" Target="../embeddings/oleObject3.bin"/><Relationship Id="rId5" Type="http://schemas.openxmlformats.org/officeDocument/2006/relationships/image" Target="../media/image5.emf"/><Relationship Id="rId4" Type="http://schemas.openxmlformats.org/officeDocument/2006/relationships/package" Target="../embeddings/Microsoft_Word_Document1.docx"/></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26.xml"/><Relationship Id="rId2" Type="http://schemas.openxmlformats.org/officeDocument/2006/relationships/slideLayout" Target="../slideLayouts/slideLayout2.xml"/><Relationship Id="rId1" Type="http://schemas.openxmlformats.org/officeDocument/2006/relationships/vmlDrawing" Target="../drawings/vmlDrawing4.vml"/><Relationship Id="rId6" Type="http://schemas.openxmlformats.org/officeDocument/2006/relationships/image" Target="../media/image7.emf"/><Relationship Id="rId5" Type="http://schemas.openxmlformats.org/officeDocument/2006/relationships/package" Target="../embeddings/Microsoft_Word_Document2.docx"/><Relationship Id="rId4" Type="http://schemas.openxmlformats.org/officeDocument/2006/relationships/image" Target="../media/image8.emf"/></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notesSlide" Target="../notesSlides/notesSlide28.xml"/><Relationship Id="rId2" Type="http://schemas.openxmlformats.org/officeDocument/2006/relationships/slideLayout" Target="../slideLayouts/slideLayout2.xml"/><Relationship Id="rId1" Type="http://schemas.openxmlformats.org/officeDocument/2006/relationships/vmlDrawing" Target="../drawings/vmlDrawing5.vml"/><Relationship Id="rId6" Type="http://schemas.openxmlformats.org/officeDocument/2006/relationships/image" Target="../media/image10.emf"/><Relationship Id="rId5" Type="http://schemas.openxmlformats.org/officeDocument/2006/relationships/image" Target="../media/image9.wmf"/><Relationship Id="rId4" Type="http://schemas.openxmlformats.org/officeDocument/2006/relationships/oleObject" Target="../embeddings/oleObject4.bin"/></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notesSlide" Target="../notesSlides/notesSlide33.xml"/><Relationship Id="rId2" Type="http://schemas.openxmlformats.org/officeDocument/2006/relationships/slideLayout" Target="../slideLayouts/slideLayout2.xml"/><Relationship Id="rId1" Type="http://schemas.openxmlformats.org/officeDocument/2006/relationships/vmlDrawing" Target="../drawings/vmlDrawing6.vml"/><Relationship Id="rId5" Type="http://schemas.openxmlformats.org/officeDocument/2006/relationships/image" Target="../media/image11.emf"/><Relationship Id="rId4" Type="http://schemas.openxmlformats.org/officeDocument/2006/relationships/oleObject" Target="../embeddings/oleObject5.bin"/></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12.emf"/><Relationship Id="rId2" Type="http://schemas.openxmlformats.org/officeDocument/2006/relationships/notesSlide" Target="../notesSlides/notesSlide40.xml"/><Relationship Id="rId1" Type="http://schemas.openxmlformats.org/officeDocument/2006/relationships/slideLayout" Target="../slideLayouts/slideLayout2.xml"/><Relationship Id="rId4" Type="http://schemas.openxmlformats.org/officeDocument/2006/relationships/image" Target="../media/image13.emf"/></Relationships>
</file>

<file path=ppt/slides/_rels/slide4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41.xml"/><Relationship Id="rId1" Type="http://schemas.openxmlformats.org/officeDocument/2006/relationships/slideLayout" Target="../slideLayouts/slideLayout2.xml"/><Relationship Id="rId5" Type="http://schemas.openxmlformats.org/officeDocument/2006/relationships/image" Target="../media/image16.emf"/><Relationship Id="rId4" Type="http://schemas.openxmlformats.org/officeDocument/2006/relationships/image" Target="../media/image15.emf"/></Relationships>
</file>

<file path=ppt/slides/_rels/slide42.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42.xml"/><Relationship Id="rId1" Type="http://schemas.openxmlformats.org/officeDocument/2006/relationships/slideLayout" Target="../slideLayouts/slideLayout2.xml"/><Relationship Id="rId5" Type="http://schemas.openxmlformats.org/officeDocument/2006/relationships/image" Target="../media/image19.emf"/><Relationship Id="rId4" Type="http://schemas.openxmlformats.org/officeDocument/2006/relationships/image" Target="../media/image18.emf"/></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45.xml"/><Relationship Id="rId1" Type="http://schemas.openxmlformats.org/officeDocument/2006/relationships/slideLayout" Target="../slideLayouts/slideLayout2.xml"/><Relationship Id="rId4" Type="http://schemas.openxmlformats.org/officeDocument/2006/relationships/image" Target="../media/image21.emf"/></Relationships>
</file>

<file path=ppt/slides/_rels/slide46.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image" Target="../media/image22.emf"/><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3" Type="http://schemas.openxmlformats.org/officeDocument/2006/relationships/notesSlide" Target="../notesSlides/notesSlide53.xml"/><Relationship Id="rId2" Type="http://schemas.openxmlformats.org/officeDocument/2006/relationships/slideLayout" Target="../slideLayouts/slideLayout2.xml"/><Relationship Id="rId1" Type="http://schemas.openxmlformats.org/officeDocument/2006/relationships/vmlDrawing" Target="../drawings/vmlDrawing7.vml"/><Relationship Id="rId5" Type="http://schemas.openxmlformats.org/officeDocument/2006/relationships/image" Target="../media/image23.emf"/><Relationship Id="rId4" Type="http://schemas.openxmlformats.org/officeDocument/2006/relationships/oleObject" Target="../embeddings/oleObject6.bin"/></Relationships>
</file>

<file path=ppt/slides/_rels/slide54.xml.rels><?xml version="1.0" encoding="UTF-8" standalone="yes"?>
<Relationships xmlns="http://schemas.openxmlformats.org/package/2006/relationships"><Relationship Id="rId3" Type="http://schemas.openxmlformats.org/officeDocument/2006/relationships/image" Target="../media/image24.emf"/><Relationship Id="rId2" Type="http://schemas.openxmlformats.org/officeDocument/2006/relationships/notesSlide" Target="../notesSlides/notesSlide54.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3" Type="http://schemas.openxmlformats.org/officeDocument/2006/relationships/notesSlide" Target="../notesSlides/notesSlide58.xml"/><Relationship Id="rId2" Type="http://schemas.openxmlformats.org/officeDocument/2006/relationships/slideLayout" Target="../slideLayouts/slideLayout2.xml"/><Relationship Id="rId1" Type="http://schemas.openxmlformats.org/officeDocument/2006/relationships/vmlDrawing" Target="../drawings/vmlDrawing8.vml"/><Relationship Id="rId6" Type="http://schemas.openxmlformats.org/officeDocument/2006/relationships/image" Target="../media/image26.emf"/><Relationship Id="rId5" Type="http://schemas.openxmlformats.org/officeDocument/2006/relationships/image" Target="../media/image25.wmf"/><Relationship Id="rId4" Type="http://schemas.openxmlformats.org/officeDocument/2006/relationships/oleObject" Target="../embeddings/oleObject7.bin"/></Relationships>
</file>

<file path=ppt/slides/_rels/slide59.xml.rels><?xml version="1.0" encoding="UTF-8" standalone="yes"?>
<Relationships xmlns="http://schemas.openxmlformats.org/package/2006/relationships"><Relationship Id="rId8" Type="http://schemas.openxmlformats.org/officeDocument/2006/relationships/image" Target="../media/image27.wmf"/><Relationship Id="rId3" Type="http://schemas.openxmlformats.org/officeDocument/2006/relationships/notesSlide" Target="../notesSlides/notesSlide59.xml"/><Relationship Id="rId7" Type="http://schemas.openxmlformats.org/officeDocument/2006/relationships/oleObject" Target="../embeddings/oleObject9.bin"/><Relationship Id="rId2" Type="http://schemas.openxmlformats.org/officeDocument/2006/relationships/slideLayout" Target="../slideLayouts/slideLayout2.xml"/><Relationship Id="rId1" Type="http://schemas.openxmlformats.org/officeDocument/2006/relationships/vmlDrawing" Target="../drawings/vmlDrawing9.vml"/><Relationship Id="rId6" Type="http://schemas.openxmlformats.org/officeDocument/2006/relationships/image" Target="../media/image26.emf"/><Relationship Id="rId5" Type="http://schemas.openxmlformats.org/officeDocument/2006/relationships/image" Target="../media/image25.wmf"/><Relationship Id="rId4" Type="http://schemas.openxmlformats.org/officeDocument/2006/relationships/oleObject" Target="../embeddings/oleObject8.bin"/></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8" Type="http://schemas.openxmlformats.org/officeDocument/2006/relationships/image" Target="../media/image29.wmf"/><Relationship Id="rId3" Type="http://schemas.openxmlformats.org/officeDocument/2006/relationships/notesSlide" Target="../notesSlides/notesSlide61.xml"/><Relationship Id="rId7" Type="http://schemas.openxmlformats.org/officeDocument/2006/relationships/oleObject" Target="../embeddings/oleObject11.bin"/><Relationship Id="rId2" Type="http://schemas.openxmlformats.org/officeDocument/2006/relationships/slideLayout" Target="../slideLayouts/slideLayout2.xml"/><Relationship Id="rId1" Type="http://schemas.openxmlformats.org/officeDocument/2006/relationships/vmlDrawing" Target="../drawings/vmlDrawing10.vml"/><Relationship Id="rId6" Type="http://schemas.openxmlformats.org/officeDocument/2006/relationships/image" Target="../media/image30.emf"/><Relationship Id="rId5" Type="http://schemas.openxmlformats.org/officeDocument/2006/relationships/image" Target="../media/image28.wmf"/><Relationship Id="rId4" Type="http://schemas.openxmlformats.org/officeDocument/2006/relationships/oleObject" Target="../embeddings/oleObject10.bin"/></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63.xml"/><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64.xml"/><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65.xml"/><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66.xml"/><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67.xml"/><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68.xml"/><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69.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3" Type="http://schemas.openxmlformats.org/officeDocument/2006/relationships/notesSlide" Target="../notesSlides/notesSlide70.xml"/><Relationship Id="rId2" Type="http://schemas.openxmlformats.org/officeDocument/2006/relationships/slideLayout" Target="../slideLayouts/slideLayout2.xml"/><Relationship Id="rId1" Type="http://schemas.openxmlformats.org/officeDocument/2006/relationships/vmlDrawing" Target="../drawings/vmlDrawing11.vml"/><Relationship Id="rId6" Type="http://schemas.openxmlformats.org/officeDocument/2006/relationships/image" Target="../media/image32.emf"/><Relationship Id="rId5" Type="http://schemas.openxmlformats.org/officeDocument/2006/relationships/image" Target="../media/image31.emf"/><Relationship Id="rId4" Type="http://schemas.openxmlformats.org/officeDocument/2006/relationships/package" Target="../embeddings/Microsoft_Word_Document3.docx"/></Relationships>
</file>

<file path=ppt/slides/_rels/slide71.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71.xml"/><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72.xml"/><Relationship Id="rId1" Type="http://schemas.openxmlformats.org/officeDocument/2006/relationships/slideLayout" Target="../slideLayouts/slideLayout2.xml"/><Relationship Id="rId4" Type="http://schemas.openxmlformats.org/officeDocument/2006/relationships/image" Target="../media/image35.emf"/></Relationships>
</file>

<file path=ppt/slides/_rels/slide73.xml.rels><?xml version="1.0" encoding="UTF-8" standalone="yes"?>
<Relationships xmlns="http://schemas.openxmlformats.org/package/2006/relationships"><Relationship Id="rId2" Type="http://schemas.openxmlformats.org/officeDocument/2006/relationships/notesSlide" Target="../notesSlides/notesSlide73.xml"/><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2" Type="http://schemas.openxmlformats.org/officeDocument/2006/relationships/notesSlide" Target="../notesSlides/notesSlide74.xml"/><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2" Type="http://schemas.openxmlformats.org/officeDocument/2006/relationships/notesSlide" Target="../notesSlides/notesSlide75.xml"/><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2" Type="http://schemas.openxmlformats.org/officeDocument/2006/relationships/notesSlide" Target="../notesSlides/notesSlide76.xml"/><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2" Type="http://schemas.openxmlformats.org/officeDocument/2006/relationships/notesSlide" Target="../notesSlides/notesSlide77.xml"/><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2" Type="http://schemas.openxmlformats.org/officeDocument/2006/relationships/notesSlide" Target="../notesSlides/notesSlide78.xml"/><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3" Type="http://schemas.openxmlformats.org/officeDocument/2006/relationships/notesSlide" Target="../notesSlides/notesSlide79.xml"/><Relationship Id="rId2" Type="http://schemas.openxmlformats.org/officeDocument/2006/relationships/slideLayout" Target="../slideLayouts/slideLayout2.xml"/><Relationship Id="rId1" Type="http://schemas.openxmlformats.org/officeDocument/2006/relationships/vmlDrawing" Target="../drawings/vmlDrawing12.vml"/><Relationship Id="rId5" Type="http://schemas.openxmlformats.org/officeDocument/2006/relationships/image" Target="../media/image36.wmf"/><Relationship Id="rId4" Type="http://schemas.openxmlformats.org/officeDocument/2006/relationships/oleObject" Target="../embeddings/oleObject12.bin"/></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3" Type="http://schemas.openxmlformats.org/officeDocument/2006/relationships/image" Target="../media/image37.emf"/><Relationship Id="rId7" Type="http://schemas.openxmlformats.org/officeDocument/2006/relationships/image" Target="../media/image41.wmf"/><Relationship Id="rId2" Type="http://schemas.openxmlformats.org/officeDocument/2006/relationships/notesSlide" Target="../notesSlides/notesSlide80.xml"/><Relationship Id="rId1" Type="http://schemas.openxmlformats.org/officeDocument/2006/relationships/slideLayout" Target="../slideLayouts/slideLayout2.xml"/><Relationship Id="rId6" Type="http://schemas.openxmlformats.org/officeDocument/2006/relationships/image" Target="../media/image40.wmf"/><Relationship Id="rId5" Type="http://schemas.openxmlformats.org/officeDocument/2006/relationships/image" Target="../media/image39.wmf"/><Relationship Id="rId4" Type="http://schemas.openxmlformats.org/officeDocument/2006/relationships/image" Target="../media/image38.wmf"/></Relationships>
</file>

<file path=ppt/slides/_rels/slide81.xml.rels><?xml version="1.0" encoding="UTF-8" standalone="yes"?>
<Relationships xmlns="http://schemas.openxmlformats.org/package/2006/relationships"><Relationship Id="rId3" Type="http://schemas.openxmlformats.org/officeDocument/2006/relationships/image" Target="../media/image42.emf"/><Relationship Id="rId7" Type="http://schemas.openxmlformats.org/officeDocument/2006/relationships/image" Target="../media/image41.wmf"/><Relationship Id="rId2" Type="http://schemas.openxmlformats.org/officeDocument/2006/relationships/notesSlide" Target="../notesSlides/notesSlide81.xml"/><Relationship Id="rId1" Type="http://schemas.openxmlformats.org/officeDocument/2006/relationships/slideLayout" Target="../slideLayouts/slideLayout2.xml"/><Relationship Id="rId6" Type="http://schemas.openxmlformats.org/officeDocument/2006/relationships/image" Target="../media/image40.wmf"/><Relationship Id="rId5" Type="http://schemas.openxmlformats.org/officeDocument/2006/relationships/image" Target="../media/image39.wmf"/><Relationship Id="rId4" Type="http://schemas.openxmlformats.org/officeDocument/2006/relationships/image" Target="../media/image38.wmf"/></Relationships>
</file>

<file path=ppt/slides/_rels/slide82.xml.rels><?xml version="1.0" encoding="UTF-8" standalone="yes"?>
<Relationships xmlns="http://schemas.openxmlformats.org/package/2006/relationships"><Relationship Id="rId8" Type="http://schemas.openxmlformats.org/officeDocument/2006/relationships/image" Target="../media/image39.wmf"/><Relationship Id="rId3" Type="http://schemas.openxmlformats.org/officeDocument/2006/relationships/notesSlide" Target="../notesSlides/notesSlide82.xml"/><Relationship Id="rId7" Type="http://schemas.openxmlformats.org/officeDocument/2006/relationships/image" Target="../media/image38.wmf"/><Relationship Id="rId2" Type="http://schemas.openxmlformats.org/officeDocument/2006/relationships/slideLayout" Target="../slideLayouts/slideLayout2.xml"/><Relationship Id="rId1" Type="http://schemas.openxmlformats.org/officeDocument/2006/relationships/vmlDrawing" Target="../drawings/vmlDrawing13.vml"/><Relationship Id="rId6" Type="http://schemas.openxmlformats.org/officeDocument/2006/relationships/image" Target="../media/image43.emf"/><Relationship Id="rId5" Type="http://schemas.openxmlformats.org/officeDocument/2006/relationships/image" Target="../media/image36.wmf"/><Relationship Id="rId10" Type="http://schemas.openxmlformats.org/officeDocument/2006/relationships/image" Target="../media/image41.wmf"/><Relationship Id="rId4" Type="http://schemas.openxmlformats.org/officeDocument/2006/relationships/oleObject" Target="../embeddings/oleObject13.bin"/><Relationship Id="rId9" Type="http://schemas.openxmlformats.org/officeDocument/2006/relationships/image" Target="../media/image40.wmf"/></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09600" y="2438400"/>
            <a:ext cx="7772400" cy="1470025"/>
          </a:xfrm>
        </p:spPr>
        <p:txBody>
          <a:bodyPr>
            <a:noAutofit/>
          </a:bodyPr>
          <a:lstStyle/>
          <a:p>
            <a:r>
              <a:rPr lang="en-US" sz="3400" dirty="0" smtClean="0">
                <a:solidFill>
                  <a:schemeClr val="bg2">
                    <a:lumMod val="10000"/>
                  </a:schemeClr>
                </a:solidFill>
                <a:cs typeface="Arial" panose="020B0604020202020204" pitchFamily="34" charset="0"/>
              </a:rPr>
              <a:t>Norms and Test Equating</a:t>
            </a:r>
            <a:endParaRPr lang="en-US" sz="3400" dirty="0">
              <a:solidFill>
                <a:schemeClr val="bg2">
                  <a:lumMod val="10000"/>
                </a:schemeClr>
              </a:solidFill>
              <a:cs typeface="Arial" panose="020B0604020202020204" pitchFamily="34" charset="0"/>
            </a:endParaRPr>
          </a:p>
        </p:txBody>
      </p:sp>
      <p:sp>
        <p:nvSpPr>
          <p:cNvPr id="3" name="Subtitle 2"/>
          <p:cNvSpPr>
            <a:spLocks noGrp="1"/>
          </p:cNvSpPr>
          <p:nvPr>
            <p:ph type="subTitle" idx="1"/>
          </p:nvPr>
        </p:nvSpPr>
        <p:spPr>
          <a:xfrm>
            <a:off x="1371600" y="3910046"/>
            <a:ext cx="6400800" cy="1764224"/>
          </a:xfrm>
        </p:spPr>
        <p:txBody>
          <a:bodyPr>
            <a:noAutofit/>
          </a:bodyPr>
          <a:lstStyle/>
          <a:p>
            <a:r>
              <a:rPr lang="en-US" sz="2400" dirty="0" smtClean="0">
                <a:solidFill>
                  <a:schemeClr val="bg2">
                    <a:lumMod val="10000"/>
                  </a:schemeClr>
                </a:solidFill>
                <a:latin typeface="+mj-lt"/>
                <a:cs typeface="Arial" panose="020B0604020202020204" pitchFamily="34" charset="0"/>
              </a:rPr>
              <a:t>Larry R. Price, Ph.D.</a:t>
            </a:r>
          </a:p>
          <a:p>
            <a:r>
              <a:rPr lang="en-US" sz="1600" dirty="0">
                <a:solidFill>
                  <a:schemeClr val="bg2">
                    <a:lumMod val="10000"/>
                  </a:schemeClr>
                </a:solidFill>
                <a:cs typeface="Arial" panose="020B0604020202020204" pitchFamily="34" charset="0"/>
              </a:rPr>
              <a:t>© </a:t>
            </a:r>
            <a:r>
              <a:rPr lang="en-US" sz="1600" i="1" dirty="0" smtClean="0">
                <a:solidFill>
                  <a:schemeClr val="bg2">
                    <a:lumMod val="10000"/>
                  </a:schemeClr>
                </a:solidFill>
                <a:latin typeface="+mj-lt"/>
                <a:cs typeface="Arial" panose="020B0604020202020204" pitchFamily="34" charset="0"/>
              </a:rPr>
              <a:t>Psychometric Methods: Theory into Practice</a:t>
            </a:r>
            <a:r>
              <a:rPr lang="en-US" sz="1600" dirty="0" smtClean="0">
                <a:solidFill>
                  <a:schemeClr val="bg2">
                    <a:lumMod val="10000"/>
                  </a:schemeClr>
                </a:solidFill>
                <a:latin typeface="+mj-lt"/>
                <a:cs typeface="Arial" panose="020B0604020202020204" pitchFamily="34" charset="0"/>
              </a:rPr>
              <a:t>, 2015</a:t>
            </a:r>
          </a:p>
          <a:p>
            <a:r>
              <a:rPr lang="en-US" sz="1600" dirty="0" smtClean="0">
                <a:solidFill>
                  <a:schemeClr val="bg2">
                    <a:lumMod val="10000"/>
                  </a:schemeClr>
                </a:solidFill>
                <a:latin typeface="+mj-lt"/>
                <a:cs typeface="Arial" panose="020B0604020202020204" pitchFamily="34" charset="0"/>
              </a:rPr>
              <a:t>Guilford Publications, Inc.</a:t>
            </a:r>
            <a:endParaRPr lang="en-US" sz="1600" dirty="0">
              <a:solidFill>
                <a:schemeClr val="bg2">
                  <a:lumMod val="10000"/>
                </a:schemeClr>
              </a:solidFill>
              <a:latin typeface="+mj-lt"/>
              <a:cs typeface="Arial" panose="020B0604020202020204" pitchFamily="34" charset="0"/>
            </a:endParaRPr>
          </a:p>
        </p:txBody>
      </p:sp>
    </p:spTree>
    <p:extLst>
      <p:ext uri="{BB962C8B-B14F-4D97-AF65-F5344CB8AC3E}">
        <p14:creationId xmlns:p14="http://schemas.microsoft.com/office/powerpoint/2010/main" val="14275061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228600" y="274638"/>
            <a:ext cx="8686800" cy="1143000"/>
          </a:xfrm>
        </p:spPr>
        <p:txBody>
          <a:bodyPr>
            <a:noAutofit/>
          </a:bodyPr>
          <a:lstStyle/>
          <a:p>
            <a:r>
              <a:rPr lang="en-US" sz="3600" dirty="0" smtClean="0">
                <a:solidFill>
                  <a:schemeClr val="bg2">
                    <a:lumMod val="10000"/>
                  </a:schemeClr>
                </a:solidFill>
              </a:rPr>
              <a:t>Planning a Norming Study</a:t>
            </a:r>
            <a:endParaRPr lang="en-US" sz="3600" dirty="0">
              <a:solidFill>
                <a:schemeClr val="bg2">
                  <a:lumMod val="10000"/>
                </a:schemeClr>
              </a:solidFill>
            </a:endParaRPr>
          </a:p>
        </p:txBody>
      </p:sp>
      <p:sp>
        <p:nvSpPr>
          <p:cNvPr id="5" name="Content Placeholder 4"/>
          <p:cNvSpPr>
            <a:spLocks noGrp="1"/>
          </p:cNvSpPr>
          <p:nvPr>
            <p:ph idx="1"/>
          </p:nvPr>
        </p:nvSpPr>
        <p:spPr/>
        <p:txBody>
          <a:bodyPr>
            <a:normAutofit/>
          </a:bodyPr>
          <a:lstStyle/>
          <a:p>
            <a:pPr marL="0" lvl="0" indent="0">
              <a:buNone/>
            </a:pPr>
            <a:r>
              <a:rPr lang="en-US" sz="2800" i="1" dirty="0" smtClean="0"/>
              <a:t>2</a:t>
            </a:r>
            <a:r>
              <a:rPr lang="en-US" sz="2800" dirty="0" smtClean="0"/>
              <a:t>.</a:t>
            </a:r>
            <a:r>
              <a:rPr lang="en-US" sz="2800" b="1" dirty="0" smtClean="0"/>
              <a:t>  </a:t>
            </a:r>
            <a:r>
              <a:rPr lang="en-US" sz="2800" i="1" dirty="0" smtClean="0"/>
              <a:t>Select </a:t>
            </a:r>
            <a:r>
              <a:rPr lang="en-US" sz="2800" i="1" dirty="0"/>
              <a:t>the sampling strategy. </a:t>
            </a:r>
          </a:p>
          <a:p>
            <a:pPr marL="0" indent="0">
              <a:buNone/>
            </a:pPr>
            <a:r>
              <a:rPr lang="en-US" sz="2000" i="1" dirty="0" smtClean="0"/>
              <a:t>Example</a:t>
            </a:r>
            <a:r>
              <a:rPr lang="en-US" sz="2000" dirty="0"/>
              <a:t>: </a:t>
            </a:r>
            <a:r>
              <a:rPr lang="en-US" sz="2000" dirty="0">
                <a:solidFill>
                  <a:srgbClr val="000000"/>
                </a:solidFill>
              </a:rPr>
              <a:t>Sometimes norms are developed using samples of convenience  </a:t>
            </a:r>
            <a:r>
              <a:rPr lang="en-US" sz="2000" dirty="0" smtClean="0">
                <a:solidFill>
                  <a:srgbClr val="000000"/>
                </a:solidFill>
              </a:rPr>
              <a:t> or </a:t>
            </a:r>
            <a:r>
              <a:rPr lang="en-US" sz="2000" dirty="0">
                <a:solidFill>
                  <a:srgbClr val="000000"/>
                </a:solidFill>
              </a:rPr>
              <a:t>samples acquired for a specific purpose (i.e. </a:t>
            </a:r>
            <a:r>
              <a:rPr lang="en-US" sz="2000" i="1" dirty="0"/>
              <a:t>convenience</a:t>
            </a:r>
            <a:r>
              <a:rPr lang="en-US" sz="2000" dirty="0">
                <a:solidFill>
                  <a:srgbClr val="000000"/>
                </a:solidFill>
              </a:rPr>
              <a:t> </a:t>
            </a:r>
            <a:r>
              <a:rPr lang="en-US" sz="2000" dirty="0" smtClean="0">
                <a:solidFill>
                  <a:srgbClr val="000000"/>
                </a:solidFill>
              </a:rPr>
              <a:t>or </a:t>
            </a:r>
            <a:r>
              <a:rPr lang="en-US" sz="2000" i="1" dirty="0" smtClean="0"/>
              <a:t>purposeful </a:t>
            </a:r>
            <a:r>
              <a:rPr lang="en-US" sz="2000" i="1" dirty="0"/>
              <a:t>sampling</a:t>
            </a:r>
            <a:r>
              <a:rPr lang="en-US" sz="2000" dirty="0">
                <a:solidFill>
                  <a:srgbClr val="000000"/>
                </a:solidFill>
              </a:rPr>
              <a:t>). For example, consider the increased use </a:t>
            </a:r>
            <a:r>
              <a:rPr lang="en-US" sz="2000" dirty="0" smtClean="0">
                <a:solidFill>
                  <a:srgbClr val="000000"/>
                </a:solidFill>
              </a:rPr>
              <a:t>of the </a:t>
            </a:r>
            <a:r>
              <a:rPr lang="en-US" sz="2000" dirty="0">
                <a:solidFill>
                  <a:srgbClr val="000000"/>
                </a:solidFill>
              </a:rPr>
              <a:t>internet for web-based survey sampling or test administration. </a:t>
            </a:r>
            <a:r>
              <a:rPr lang="en-US" sz="2000" dirty="0" smtClean="0">
                <a:solidFill>
                  <a:srgbClr val="000000"/>
                </a:solidFill>
              </a:rPr>
              <a:t>Although </a:t>
            </a:r>
            <a:r>
              <a:rPr lang="en-US" sz="2000" dirty="0">
                <a:solidFill>
                  <a:srgbClr val="000000"/>
                </a:solidFill>
              </a:rPr>
              <a:t>convenience or purposive samples are sometimes used in </a:t>
            </a:r>
            <a:r>
              <a:rPr lang="en-US" sz="2000" dirty="0" smtClean="0">
                <a:solidFill>
                  <a:srgbClr val="000000"/>
                </a:solidFill>
              </a:rPr>
              <a:t>situations </a:t>
            </a:r>
            <a:r>
              <a:rPr lang="en-US" sz="2000" dirty="0">
                <a:solidFill>
                  <a:srgbClr val="000000"/>
                </a:solidFill>
              </a:rPr>
              <a:t>where normative information is calculated and </a:t>
            </a:r>
            <a:r>
              <a:rPr lang="en-US" sz="2000" dirty="0" smtClean="0">
                <a:solidFill>
                  <a:srgbClr val="000000"/>
                </a:solidFill>
              </a:rPr>
              <a:t>reported, the </a:t>
            </a:r>
            <a:r>
              <a:rPr lang="en-US" sz="2000" dirty="0">
                <a:solidFill>
                  <a:srgbClr val="000000"/>
                </a:solidFill>
              </a:rPr>
              <a:t>drawback to developing and using norms based on these </a:t>
            </a:r>
            <a:r>
              <a:rPr lang="en-US" sz="2000" dirty="0" smtClean="0">
                <a:solidFill>
                  <a:srgbClr val="000000"/>
                </a:solidFill>
              </a:rPr>
              <a:t>types of </a:t>
            </a:r>
            <a:r>
              <a:rPr lang="en-US" sz="2000" dirty="0">
                <a:solidFill>
                  <a:srgbClr val="000000"/>
                </a:solidFill>
              </a:rPr>
              <a:t>samples is the possibility of systematic bias that influences </a:t>
            </a:r>
            <a:r>
              <a:rPr lang="en-US" sz="2000" dirty="0" smtClean="0">
                <a:solidFill>
                  <a:srgbClr val="000000"/>
                </a:solidFill>
              </a:rPr>
              <a:t>respondents</a:t>
            </a:r>
            <a:r>
              <a:rPr lang="en-US" sz="2000" dirty="0">
                <a:solidFill>
                  <a:srgbClr val="000000"/>
                </a:solidFill>
              </a:rPr>
              <a:t>’ or examinees’ data (responses). Additionally, the </a:t>
            </a:r>
            <a:r>
              <a:rPr lang="en-US" sz="2000" dirty="0" smtClean="0">
                <a:solidFill>
                  <a:srgbClr val="000000"/>
                </a:solidFill>
              </a:rPr>
              <a:t>composition </a:t>
            </a:r>
            <a:r>
              <a:rPr lang="en-US" sz="2000" dirty="0">
                <a:solidFill>
                  <a:srgbClr val="000000"/>
                </a:solidFill>
              </a:rPr>
              <a:t>of the sample is unlikely to represent the target </a:t>
            </a:r>
            <a:r>
              <a:rPr lang="en-US" sz="2000" dirty="0" smtClean="0">
                <a:solidFill>
                  <a:srgbClr val="000000"/>
                </a:solidFill>
              </a:rPr>
              <a:t>	population </a:t>
            </a:r>
            <a:r>
              <a:rPr lang="en-US" sz="2000" dirty="0">
                <a:solidFill>
                  <a:srgbClr val="000000"/>
                </a:solidFill>
              </a:rPr>
              <a:t>of interest accurately. In this situation, post-stratification </a:t>
            </a:r>
            <a:r>
              <a:rPr lang="en-US" sz="2000" dirty="0" smtClean="0">
                <a:solidFill>
                  <a:srgbClr val="000000"/>
                </a:solidFill>
              </a:rPr>
              <a:t>and </a:t>
            </a:r>
            <a:r>
              <a:rPr lang="en-US" sz="2000" dirty="0">
                <a:solidFill>
                  <a:srgbClr val="000000"/>
                </a:solidFill>
              </a:rPr>
              <a:t>weighting adjustments are possible to better align the sample </a:t>
            </a:r>
            <a:r>
              <a:rPr lang="en-US" sz="2000" dirty="0" smtClean="0">
                <a:solidFill>
                  <a:srgbClr val="000000"/>
                </a:solidFill>
              </a:rPr>
              <a:t>with </a:t>
            </a:r>
            <a:r>
              <a:rPr lang="en-US" sz="2000" dirty="0">
                <a:solidFill>
                  <a:srgbClr val="000000"/>
                </a:solidFill>
              </a:rPr>
              <a:t>the population of </a:t>
            </a:r>
            <a:r>
              <a:rPr lang="en-US" sz="2000" dirty="0" smtClean="0">
                <a:solidFill>
                  <a:srgbClr val="000000"/>
                </a:solidFill>
              </a:rPr>
              <a:t>interest.</a:t>
            </a:r>
            <a:endParaRPr lang="en-US" sz="2000" i="1" dirty="0">
              <a:solidFill>
                <a:srgbClr val="000000"/>
              </a:solidFill>
            </a:endParaRPr>
          </a:p>
        </p:txBody>
      </p:sp>
    </p:spTree>
    <p:extLst>
      <p:ext uri="{BB962C8B-B14F-4D97-AF65-F5344CB8AC3E}">
        <p14:creationId xmlns:p14="http://schemas.microsoft.com/office/powerpoint/2010/main" val="32911188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228600" y="274638"/>
            <a:ext cx="8686800" cy="1143000"/>
          </a:xfrm>
        </p:spPr>
        <p:txBody>
          <a:bodyPr>
            <a:noAutofit/>
          </a:bodyPr>
          <a:lstStyle/>
          <a:p>
            <a:r>
              <a:rPr lang="en-US" sz="3600" dirty="0" smtClean="0">
                <a:solidFill>
                  <a:schemeClr val="bg2">
                    <a:lumMod val="10000"/>
                  </a:schemeClr>
                </a:solidFill>
              </a:rPr>
              <a:t>Planning a Norming Study</a:t>
            </a:r>
            <a:endParaRPr lang="en-US" sz="3600" dirty="0">
              <a:solidFill>
                <a:schemeClr val="bg2">
                  <a:lumMod val="10000"/>
                </a:schemeClr>
              </a:solidFill>
            </a:endParaRPr>
          </a:p>
        </p:txBody>
      </p:sp>
      <p:sp>
        <p:nvSpPr>
          <p:cNvPr id="5" name="Content Placeholder 4"/>
          <p:cNvSpPr>
            <a:spLocks noGrp="1"/>
          </p:cNvSpPr>
          <p:nvPr>
            <p:ph idx="1"/>
          </p:nvPr>
        </p:nvSpPr>
        <p:spPr/>
        <p:txBody>
          <a:bodyPr>
            <a:normAutofit fontScale="92500" lnSpcReduction="20000"/>
          </a:bodyPr>
          <a:lstStyle/>
          <a:p>
            <a:pPr marL="0" lvl="0" indent="0">
              <a:buNone/>
            </a:pPr>
            <a:r>
              <a:rPr lang="en-US" sz="2800" i="1" dirty="0" smtClean="0"/>
              <a:t>3. Select </a:t>
            </a:r>
            <a:r>
              <a:rPr lang="en-US" sz="2800" i="1" dirty="0"/>
              <a:t>the statistics that will be calculated in </a:t>
            </a:r>
            <a:r>
              <a:rPr lang="en-US" sz="2800" i="1" dirty="0" smtClean="0"/>
              <a:t>	preparation  for </a:t>
            </a:r>
            <a:r>
              <a:rPr lang="en-US" sz="2800" i="1" dirty="0"/>
              <a:t>the standard or scale score creation </a:t>
            </a:r>
            <a:r>
              <a:rPr lang="en-US" sz="2800" i="1" dirty="0" smtClean="0"/>
              <a:t>using </a:t>
            </a:r>
            <a:r>
              <a:rPr lang="en-US" sz="2800" i="1" dirty="0"/>
              <a:t>the </a:t>
            </a:r>
            <a:r>
              <a:rPr lang="en-US" sz="2800" i="1" dirty="0" smtClean="0"/>
              <a:t>norming </a:t>
            </a:r>
            <a:r>
              <a:rPr lang="en-US" sz="2800" i="1" dirty="0"/>
              <a:t>sample.</a:t>
            </a:r>
          </a:p>
          <a:p>
            <a:pPr marL="0" indent="0">
              <a:buNone/>
            </a:pPr>
            <a:r>
              <a:rPr lang="en-US" sz="2000" i="1" dirty="0" smtClean="0"/>
              <a:t>Example</a:t>
            </a:r>
            <a:r>
              <a:rPr lang="en-US" sz="2000" dirty="0"/>
              <a:t>: </a:t>
            </a:r>
            <a:r>
              <a:rPr lang="en-US" sz="2000" dirty="0">
                <a:solidFill>
                  <a:srgbClr val="000000"/>
                </a:solidFill>
              </a:rPr>
              <a:t>The mean, standard deviation, variance, </a:t>
            </a:r>
            <a:r>
              <a:rPr lang="en-US" sz="2000" dirty="0" err="1">
                <a:solidFill>
                  <a:srgbClr val="000000"/>
                </a:solidFill>
              </a:rPr>
              <a:t>skewness</a:t>
            </a:r>
            <a:r>
              <a:rPr lang="en-US" sz="2000" dirty="0">
                <a:solidFill>
                  <a:srgbClr val="000000"/>
                </a:solidFill>
              </a:rPr>
              <a:t>, kurtosis, percentile ranks based on raw scores from the sample. Assuming we are using a random or probability-based sampling protocol, the mean (or any other sample statistic) computed for the norming sample is an estimate of the population parameter. For example, classical (long-run) probability theory tells us that employing random sampling, we can construct a frequency distribution of sample means around the single population means (e.g., we assume that we take a large number of repeated independent random samples of a particular size and construct a sampling distribution of the means. There is an estimate of error associated with the sampling distribution of the means. Because we are using a random (probability-based) sample, the error distribution is distributed normally (approximates the normal curve). The aforementioned points provide us with a way to quantify the degree of sampling error in our norming sample. </a:t>
            </a:r>
            <a:endParaRPr lang="en-US" sz="2000" i="1" dirty="0">
              <a:solidFill>
                <a:srgbClr val="000000"/>
              </a:solidFill>
            </a:endParaRPr>
          </a:p>
        </p:txBody>
      </p:sp>
    </p:spTree>
    <p:extLst>
      <p:ext uri="{BB962C8B-B14F-4D97-AF65-F5344CB8AC3E}">
        <p14:creationId xmlns:p14="http://schemas.microsoft.com/office/powerpoint/2010/main" val="15447384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228600" y="274638"/>
            <a:ext cx="8686800" cy="1143000"/>
          </a:xfrm>
        </p:spPr>
        <p:txBody>
          <a:bodyPr>
            <a:noAutofit/>
          </a:bodyPr>
          <a:lstStyle/>
          <a:p>
            <a:r>
              <a:rPr lang="en-US" sz="3600" dirty="0" smtClean="0">
                <a:solidFill>
                  <a:schemeClr val="bg2">
                    <a:lumMod val="10000"/>
                  </a:schemeClr>
                </a:solidFill>
              </a:rPr>
              <a:t>Planning a Norming Study</a:t>
            </a:r>
            <a:endParaRPr lang="en-US" sz="3600" dirty="0">
              <a:solidFill>
                <a:schemeClr val="bg2">
                  <a:lumMod val="10000"/>
                </a:schemeClr>
              </a:solidFill>
            </a:endParaRPr>
          </a:p>
        </p:txBody>
      </p:sp>
      <p:sp>
        <p:nvSpPr>
          <p:cNvPr id="5" name="Content Placeholder 4"/>
          <p:cNvSpPr>
            <a:spLocks noGrp="1"/>
          </p:cNvSpPr>
          <p:nvPr>
            <p:ph idx="1"/>
          </p:nvPr>
        </p:nvSpPr>
        <p:spPr/>
        <p:txBody>
          <a:bodyPr>
            <a:normAutofit/>
          </a:bodyPr>
          <a:lstStyle/>
          <a:p>
            <a:pPr marL="0" lvl="0" indent="0">
              <a:buNone/>
            </a:pPr>
            <a:r>
              <a:rPr lang="en-US" sz="2800" i="1" dirty="0" smtClean="0"/>
              <a:t>4. </a:t>
            </a:r>
            <a:r>
              <a:rPr lang="en-US" sz="2400" i="1" dirty="0" smtClean="0"/>
              <a:t>Decide </a:t>
            </a:r>
            <a:r>
              <a:rPr lang="en-US" sz="2400" i="1" dirty="0"/>
              <a:t>on the level of sampling error that is acceptable.</a:t>
            </a:r>
          </a:p>
          <a:p>
            <a:pPr marL="0" indent="0">
              <a:buNone/>
            </a:pPr>
            <a:r>
              <a:rPr lang="en-US" sz="2400" i="1" dirty="0" smtClean="0"/>
              <a:t>Example</a:t>
            </a:r>
            <a:r>
              <a:rPr lang="en-US" sz="2400" dirty="0"/>
              <a:t>: </a:t>
            </a:r>
            <a:r>
              <a:rPr lang="en-US" sz="2400" dirty="0">
                <a:solidFill>
                  <a:srgbClr val="000000"/>
                </a:solidFill>
              </a:rPr>
              <a:t>Previously, sampling error was introduced in the context of probability theory. Sampling error is the discrepancy between the sample estimate and the population parameter. The acceptable margin of sampling error depends on the goals of the norming study and how the scores are to be used.</a:t>
            </a:r>
          </a:p>
        </p:txBody>
      </p:sp>
    </p:spTree>
    <p:extLst>
      <p:ext uri="{BB962C8B-B14F-4D97-AF65-F5344CB8AC3E}">
        <p14:creationId xmlns:p14="http://schemas.microsoft.com/office/powerpoint/2010/main" val="18757974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228600" y="274638"/>
            <a:ext cx="8686800" cy="1143000"/>
          </a:xfrm>
        </p:spPr>
        <p:txBody>
          <a:bodyPr>
            <a:noAutofit/>
          </a:bodyPr>
          <a:lstStyle/>
          <a:p>
            <a:r>
              <a:rPr lang="en-US" sz="3600" dirty="0" smtClean="0">
                <a:solidFill>
                  <a:schemeClr val="bg2">
                    <a:lumMod val="10000"/>
                  </a:schemeClr>
                </a:solidFill>
              </a:rPr>
              <a:t>Planning a Norming Study</a:t>
            </a:r>
            <a:endParaRPr lang="en-US" sz="3600" dirty="0">
              <a:solidFill>
                <a:schemeClr val="bg2">
                  <a:lumMod val="10000"/>
                </a:schemeClr>
              </a:solidFill>
            </a:endParaRPr>
          </a:p>
        </p:txBody>
      </p:sp>
      <p:sp>
        <p:nvSpPr>
          <p:cNvPr id="5" name="Content Placeholder 4"/>
          <p:cNvSpPr>
            <a:spLocks noGrp="1"/>
          </p:cNvSpPr>
          <p:nvPr>
            <p:ph idx="1"/>
          </p:nvPr>
        </p:nvSpPr>
        <p:spPr/>
        <p:txBody>
          <a:bodyPr>
            <a:normAutofit/>
          </a:bodyPr>
          <a:lstStyle/>
          <a:p>
            <a:pPr marL="0" lvl="0" indent="0">
              <a:buNone/>
            </a:pPr>
            <a:r>
              <a:rPr lang="en-US" sz="2800" i="1" dirty="0" smtClean="0"/>
              <a:t>5</a:t>
            </a:r>
            <a:r>
              <a:rPr lang="en-US" sz="2800" dirty="0" smtClean="0"/>
              <a:t>. </a:t>
            </a:r>
            <a:r>
              <a:rPr lang="en-US" sz="2400" i="1" dirty="0"/>
              <a:t>Acquire the sample and review any anomalies that will influence the development of the norms.</a:t>
            </a:r>
          </a:p>
          <a:p>
            <a:pPr marL="0" indent="0">
              <a:buNone/>
            </a:pPr>
            <a:r>
              <a:rPr lang="en-US" sz="2400" i="1" dirty="0" smtClean="0"/>
              <a:t>Example</a:t>
            </a:r>
            <a:r>
              <a:rPr lang="en-US" sz="2400" dirty="0"/>
              <a:t>: </a:t>
            </a:r>
            <a:r>
              <a:rPr lang="en-US" sz="2400" dirty="0">
                <a:solidFill>
                  <a:srgbClr val="000000"/>
                </a:solidFill>
              </a:rPr>
              <a:t>Conduct thorough data screening to identify outliers, missing or out-of-range values. Carefully inspect the sample data for numerical errors or out-of-range values; make corrections as necessary. Decide on then apply decision rules for replacing or imputing missing data points.</a:t>
            </a:r>
          </a:p>
        </p:txBody>
      </p:sp>
    </p:spTree>
    <p:extLst>
      <p:ext uri="{BB962C8B-B14F-4D97-AF65-F5344CB8AC3E}">
        <p14:creationId xmlns:p14="http://schemas.microsoft.com/office/powerpoint/2010/main" val="10838752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228600" y="274638"/>
            <a:ext cx="8686800" cy="1143000"/>
          </a:xfrm>
        </p:spPr>
        <p:txBody>
          <a:bodyPr>
            <a:noAutofit/>
          </a:bodyPr>
          <a:lstStyle/>
          <a:p>
            <a:r>
              <a:rPr lang="en-US" sz="3600" dirty="0" smtClean="0">
                <a:solidFill>
                  <a:schemeClr val="bg2">
                    <a:lumMod val="10000"/>
                  </a:schemeClr>
                </a:solidFill>
              </a:rPr>
              <a:t>Planning a Norming Study</a:t>
            </a:r>
            <a:endParaRPr lang="en-US" sz="3600" dirty="0">
              <a:solidFill>
                <a:schemeClr val="bg2">
                  <a:lumMod val="10000"/>
                </a:schemeClr>
              </a:solidFill>
            </a:endParaRPr>
          </a:p>
        </p:txBody>
      </p:sp>
      <p:sp>
        <p:nvSpPr>
          <p:cNvPr id="5" name="Content Placeholder 4"/>
          <p:cNvSpPr>
            <a:spLocks noGrp="1"/>
          </p:cNvSpPr>
          <p:nvPr>
            <p:ph idx="1"/>
          </p:nvPr>
        </p:nvSpPr>
        <p:spPr/>
        <p:txBody>
          <a:bodyPr>
            <a:normAutofit lnSpcReduction="10000"/>
          </a:bodyPr>
          <a:lstStyle/>
          <a:p>
            <a:pPr marL="0" lvl="0" indent="0">
              <a:buNone/>
            </a:pPr>
            <a:r>
              <a:rPr lang="en-US" sz="2800" i="1" dirty="0"/>
              <a:t>6</a:t>
            </a:r>
            <a:r>
              <a:rPr lang="en-US" sz="2800" dirty="0" smtClean="0"/>
              <a:t>. </a:t>
            </a:r>
            <a:r>
              <a:rPr lang="en-US" sz="2400" i="1" dirty="0"/>
              <a:t>Compute the values of group-level statistics such as the mean, variance, </a:t>
            </a:r>
            <a:r>
              <a:rPr lang="en-US" sz="2400" i="1" dirty="0" err="1"/>
              <a:t>skewness</a:t>
            </a:r>
            <a:r>
              <a:rPr lang="en-US" sz="2400" i="1" dirty="0"/>
              <a:t>, </a:t>
            </a:r>
            <a:r>
              <a:rPr lang="en-US" sz="2400" i="1" dirty="0" smtClean="0"/>
              <a:t>kurtosis </a:t>
            </a:r>
            <a:r>
              <a:rPr lang="en-US" sz="2400" i="1" dirty="0"/>
              <a:t>and standard error of the </a:t>
            </a:r>
            <a:r>
              <a:rPr lang="en-US" sz="2400" i="1" dirty="0" smtClean="0"/>
              <a:t>mean. </a:t>
            </a:r>
          </a:p>
          <a:p>
            <a:pPr marL="0" lvl="0" indent="0">
              <a:buNone/>
            </a:pPr>
            <a:endParaRPr lang="en-US" sz="2400" i="1" dirty="0"/>
          </a:p>
          <a:p>
            <a:pPr marL="0" indent="0">
              <a:buNone/>
            </a:pPr>
            <a:r>
              <a:rPr lang="en-US" sz="2400" i="1" dirty="0" smtClean="0"/>
              <a:t>7. </a:t>
            </a:r>
            <a:r>
              <a:rPr lang="en-US" sz="2400" i="1" dirty="0"/>
              <a:t>Select the type of normative scores that are most useful and develop raw score to standard score conversion tables</a:t>
            </a:r>
            <a:r>
              <a:rPr lang="en-US" sz="2400" i="1" dirty="0" smtClean="0"/>
              <a:t>.</a:t>
            </a:r>
          </a:p>
          <a:p>
            <a:pPr marL="0" indent="0">
              <a:buNone/>
            </a:pPr>
            <a:endParaRPr lang="en-US" sz="2400" i="1" dirty="0"/>
          </a:p>
          <a:p>
            <a:pPr marL="0" lvl="0" indent="0">
              <a:buNone/>
            </a:pPr>
            <a:r>
              <a:rPr lang="en-US" sz="2400" i="1" dirty="0" smtClean="0"/>
              <a:t>8. </a:t>
            </a:r>
            <a:r>
              <a:rPr lang="en-US" sz="2400" i="1" dirty="0"/>
              <a:t>Develop detailed written documentation of the norming procedures</a:t>
            </a:r>
            <a:r>
              <a:rPr lang="en-US" sz="2400" i="1" dirty="0" smtClean="0"/>
              <a:t>.</a:t>
            </a:r>
          </a:p>
          <a:p>
            <a:pPr marL="0" lvl="0" indent="0">
              <a:buNone/>
            </a:pPr>
            <a:endParaRPr lang="en-US" sz="2400" i="1" dirty="0"/>
          </a:p>
          <a:p>
            <a:pPr marL="0" indent="0">
              <a:buNone/>
            </a:pPr>
            <a:r>
              <a:rPr lang="en-US" sz="2400" i="1" dirty="0" smtClean="0"/>
              <a:t>9. </a:t>
            </a:r>
            <a:r>
              <a:rPr lang="en-US" sz="2400" i="1" dirty="0"/>
              <a:t>Draft guidelines or a technical manual for the purpose, development, use and interpretation of the norms.</a:t>
            </a:r>
          </a:p>
          <a:p>
            <a:pPr marL="0" lvl="0" indent="0">
              <a:buNone/>
            </a:pPr>
            <a:endParaRPr lang="en-US" sz="2400" i="1" dirty="0"/>
          </a:p>
          <a:p>
            <a:pPr marL="0" indent="0">
              <a:buNone/>
            </a:pPr>
            <a:endParaRPr lang="en-US" sz="2400" i="1" dirty="0"/>
          </a:p>
          <a:p>
            <a:pPr marL="0" lvl="0" indent="0">
              <a:buNone/>
            </a:pPr>
            <a:endParaRPr lang="en-US" sz="2400" i="1" dirty="0" smtClean="0"/>
          </a:p>
        </p:txBody>
      </p:sp>
    </p:spTree>
    <p:extLst>
      <p:ext uri="{BB962C8B-B14F-4D97-AF65-F5344CB8AC3E}">
        <p14:creationId xmlns:p14="http://schemas.microsoft.com/office/powerpoint/2010/main" val="30950350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228600" y="274638"/>
            <a:ext cx="8686800" cy="1143000"/>
          </a:xfrm>
        </p:spPr>
        <p:txBody>
          <a:bodyPr>
            <a:noAutofit/>
          </a:bodyPr>
          <a:lstStyle/>
          <a:p>
            <a:r>
              <a:rPr lang="en-US" sz="3600" dirty="0" smtClean="0">
                <a:solidFill>
                  <a:schemeClr val="bg2">
                    <a:lumMod val="10000"/>
                  </a:schemeClr>
                </a:solidFill>
              </a:rPr>
              <a:t>Scaling and Scale Scores</a:t>
            </a:r>
            <a:endParaRPr lang="en-US" sz="3600" dirty="0">
              <a:solidFill>
                <a:schemeClr val="bg2">
                  <a:lumMod val="10000"/>
                </a:schemeClr>
              </a:solidFill>
            </a:endParaRPr>
          </a:p>
        </p:txBody>
      </p:sp>
      <p:sp>
        <p:nvSpPr>
          <p:cNvPr id="5" name="Content Placeholder 4"/>
          <p:cNvSpPr>
            <a:spLocks noGrp="1"/>
          </p:cNvSpPr>
          <p:nvPr>
            <p:ph idx="1"/>
          </p:nvPr>
        </p:nvSpPr>
        <p:spPr/>
        <p:txBody>
          <a:bodyPr>
            <a:normAutofit/>
          </a:bodyPr>
          <a:lstStyle/>
          <a:p>
            <a:r>
              <a:rPr lang="en-US" sz="2400" dirty="0">
                <a:solidFill>
                  <a:srgbClr val="000000"/>
                </a:solidFill>
              </a:rPr>
              <a:t>Some scale scores are defined as exhibiting approximately equal units of measurement (e.g., an interval level of measurement). </a:t>
            </a:r>
            <a:endParaRPr lang="en-US" sz="2400" dirty="0" smtClean="0">
              <a:solidFill>
                <a:srgbClr val="000000"/>
              </a:solidFill>
            </a:endParaRPr>
          </a:p>
          <a:p>
            <a:r>
              <a:rPr lang="en-US" sz="2400" dirty="0" smtClean="0">
                <a:solidFill>
                  <a:srgbClr val="000000"/>
                </a:solidFill>
              </a:rPr>
              <a:t>Other </a:t>
            </a:r>
            <a:r>
              <a:rPr lang="en-US" sz="2400" dirty="0">
                <a:solidFill>
                  <a:srgbClr val="000000"/>
                </a:solidFill>
              </a:rPr>
              <a:t>scale scores are created in a way such that they exhibit qualities or meaning in terms of the performance of some well-defined group of people. </a:t>
            </a:r>
            <a:endParaRPr lang="en-US" sz="2400" dirty="0" smtClean="0">
              <a:solidFill>
                <a:srgbClr val="000000"/>
              </a:solidFill>
            </a:endParaRPr>
          </a:p>
          <a:p>
            <a:r>
              <a:rPr lang="en-US" sz="2400" dirty="0" smtClean="0">
                <a:solidFill>
                  <a:srgbClr val="000000"/>
                </a:solidFill>
              </a:rPr>
              <a:t>Also</a:t>
            </a:r>
            <a:r>
              <a:rPr lang="en-US" sz="2400" dirty="0">
                <a:solidFill>
                  <a:srgbClr val="000000"/>
                </a:solidFill>
              </a:rPr>
              <a:t>, some scale scores exhibit meaning in terms of the quality of performance on a test by persons based on judgments.</a:t>
            </a:r>
            <a:endParaRPr lang="en-US" sz="2400" i="1" dirty="0">
              <a:solidFill>
                <a:srgbClr val="000000"/>
              </a:solidFill>
            </a:endParaRPr>
          </a:p>
          <a:p>
            <a:pPr marL="0" indent="0">
              <a:buNone/>
            </a:pPr>
            <a:endParaRPr lang="en-US" sz="2400" i="1" dirty="0"/>
          </a:p>
          <a:p>
            <a:pPr marL="0" lvl="0" indent="0">
              <a:buNone/>
            </a:pPr>
            <a:endParaRPr lang="en-US" sz="2400" i="1" dirty="0" smtClean="0"/>
          </a:p>
        </p:txBody>
      </p:sp>
    </p:spTree>
    <p:extLst>
      <p:ext uri="{BB962C8B-B14F-4D97-AF65-F5344CB8AC3E}">
        <p14:creationId xmlns:p14="http://schemas.microsoft.com/office/powerpoint/2010/main" val="22461251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228600" y="274638"/>
            <a:ext cx="8686800" cy="1143000"/>
          </a:xfrm>
        </p:spPr>
        <p:txBody>
          <a:bodyPr>
            <a:noAutofit/>
          </a:bodyPr>
          <a:lstStyle/>
          <a:p>
            <a:r>
              <a:rPr lang="en-US" sz="3600" dirty="0" smtClean="0">
                <a:solidFill>
                  <a:schemeClr val="bg2">
                    <a:lumMod val="10000"/>
                  </a:schemeClr>
                </a:solidFill>
              </a:rPr>
              <a:t>Scaling and Scale Scores</a:t>
            </a:r>
            <a:endParaRPr lang="en-US" sz="3600" dirty="0">
              <a:solidFill>
                <a:schemeClr val="bg2">
                  <a:lumMod val="10000"/>
                </a:schemeClr>
              </a:solidFill>
            </a:endParaRPr>
          </a:p>
        </p:txBody>
      </p:sp>
      <p:sp>
        <p:nvSpPr>
          <p:cNvPr id="5" name="Content Placeholder 4"/>
          <p:cNvSpPr>
            <a:spLocks noGrp="1"/>
          </p:cNvSpPr>
          <p:nvPr>
            <p:ph idx="1"/>
          </p:nvPr>
        </p:nvSpPr>
        <p:spPr/>
        <p:txBody>
          <a:bodyPr>
            <a:normAutofit/>
          </a:bodyPr>
          <a:lstStyle/>
          <a:p>
            <a:r>
              <a:rPr lang="en-US" sz="2400" dirty="0">
                <a:solidFill>
                  <a:srgbClr val="000000"/>
                </a:solidFill>
              </a:rPr>
              <a:t>The</a:t>
            </a:r>
            <a:r>
              <a:rPr lang="en-US" sz="2400" dirty="0"/>
              <a:t> </a:t>
            </a:r>
            <a:r>
              <a:rPr lang="en-US" sz="2400" i="1" dirty="0"/>
              <a:t>raw score scale </a:t>
            </a:r>
            <a:r>
              <a:rPr lang="en-US" sz="2400" dirty="0">
                <a:solidFill>
                  <a:srgbClr val="000000"/>
                </a:solidFill>
              </a:rPr>
              <a:t>has no meaning without supporting data that translates into meaningful information. </a:t>
            </a:r>
            <a:endParaRPr lang="en-US" sz="2400" dirty="0" smtClean="0">
              <a:solidFill>
                <a:srgbClr val="000000"/>
              </a:solidFill>
            </a:endParaRPr>
          </a:p>
          <a:p>
            <a:r>
              <a:rPr lang="en-US" sz="2400" dirty="0">
                <a:solidFill>
                  <a:srgbClr val="000000"/>
                </a:solidFill>
              </a:rPr>
              <a:t>For example, supporting data may include </a:t>
            </a:r>
            <a:r>
              <a:rPr lang="en-US" sz="2400" i="1" dirty="0"/>
              <a:t>minimum score </a:t>
            </a:r>
            <a:r>
              <a:rPr lang="en-US" sz="2400" dirty="0">
                <a:solidFill>
                  <a:srgbClr val="000000"/>
                </a:solidFill>
              </a:rPr>
              <a:t>level that is acceptable for </a:t>
            </a:r>
            <a:r>
              <a:rPr lang="en-US" sz="2400" i="1" dirty="0"/>
              <a:t>matriculating</a:t>
            </a:r>
            <a:r>
              <a:rPr lang="en-US" sz="2400" dirty="0">
                <a:solidFill>
                  <a:srgbClr val="000000"/>
                </a:solidFill>
              </a:rPr>
              <a:t> to the next grade level in school or receiving certification or licensure</a:t>
            </a:r>
            <a:r>
              <a:rPr lang="en-US" sz="2400" dirty="0" smtClean="0">
                <a:solidFill>
                  <a:srgbClr val="000000"/>
                </a:solidFill>
              </a:rPr>
              <a:t>.</a:t>
            </a:r>
          </a:p>
          <a:p>
            <a:r>
              <a:rPr lang="en-US" sz="2400" dirty="0">
                <a:solidFill>
                  <a:srgbClr val="000000"/>
                </a:solidFill>
              </a:rPr>
              <a:t>The raw score scale is the </a:t>
            </a:r>
            <a:r>
              <a:rPr lang="en-US" sz="2400" i="1" dirty="0"/>
              <a:t>sum of the items </a:t>
            </a:r>
            <a:r>
              <a:rPr lang="en-US" sz="2400" i="1" dirty="0" smtClean="0"/>
              <a:t>(or </a:t>
            </a:r>
            <a:r>
              <a:rPr lang="en-US" sz="2400" i="1" smtClean="0"/>
              <a:t>average depending) </a:t>
            </a:r>
            <a:r>
              <a:rPr lang="en-US" sz="2400" smtClean="0">
                <a:solidFill>
                  <a:srgbClr val="000000"/>
                </a:solidFill>
              </a:rPr>
              <a:t>answered </a:t>
            </a:r>
            <a:r>
              <a:rPr lang="en-US" sz="2400" dirty="0">
                <a:solidFill>
                  <a:srgbClr val="000000"/>
                </a:solidFill>
              </a:rPr>
              <a:t>correctly. </a:t>
            </a:r>
            <a:endParaRPr lang="en-US" sz="2400" dirty="0" smtClean="0">
              <a:solidFill>
                <a:srgbClr val="000000"/>
              </a:solidFill>
            </a:endParaRPr>
          </a:p>
          <a:p>
            <a:r>
              <a:rPr lang="en-US" sz="2400" dirty="0" smtClean="0">
                <a:solidFill>
                  <a:srgbClr val="000000"/>
                </a:solidFill>
              </a:rPr>
              <a:t>In </a:t>
            </a:r>
            <a:r>
              <a:rPr lang="en-US" sz="2400" dirty="0">
                <a:solidFill>
                  <a:srgbClr val="000000"/>
                </a:solidFill>
              </a:rPr>
              <a:t>this type of score scale, </a:t>
            </a:r>
            <a:r>
              <a:rPr lang="en-US" sz="2400" i="1" dirty="0"/>
              <a:t>one score point </a:t>
            </a:r>
            <a:r>
              <a:rPr lang="en-US" sz="2400" dirty="0">
                <a:solidFill>
                  <a:srgbClr val="000000"/>
                </a:solidFill>
              </a:rPr>
              <a:t>is considered to be the </a:t>
            </a:r>
            <a:r>
              <a:rPr lang="en-US" sz="2400" i="1" dirty="0"/>
              <a:t>same amount </a:t>
            </a:r>
            <a:r>
              <a:rPr lang="en-US" sz="2400" dirty="0"/>
              <a:t>of ability </a:t>
            </a:r>
            <a:r>
              <a:rPr lang="en-US" sz="2400" dirty="0">
                <a:solidFill>
                  <a:srgbClr val="000000"/>
                </a:solidFill>
              </a:rPr>
              <a:t>or achievement wherever it occurs along the score scale. </a:t>
            </a:r>
            <a:endParaRPr lang="en-US" sz="2400" dirty="0" smtClean="0">
              <a:solidFill>
                <a:srgbClr val="000000"/>
              </a:solidFill>
            </a:endParaRPr>
          </a:p>
          <a:p>
            <a:endParaRPr lang="en-US" sz="2400" i="1" dirty="0"/>
          </a:p>
          <a:p>
            <a:pPr marL="0" lvl="0" indent="0">
              <a:buNone/>
            </a:pPr>
            <a:endParaRPr lang="en-US" sz="2400" i="1" dirty="0" smtClean="0"/>
          </a:p>
        </p:txBody>
      </p:sp>
    </p:spTree>
    <p:extLst>
      <p:ext uri="{BB962C8B-B14F-4D97-AF65-F5344CB8AC3E}">
        <p14:creationId xmlns:p14="http://schemas.microsoft.com/office/powerpoint/2010/main" val="23290423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228600" y="274638"/>
            <a:ext cx="8686800" cy="1143000"/>
          </a:xfrm>
        </p:spPr>
        <p:txBody>
          <a:bodyPr>
            <a:noAutofit/>
          </a:bodyPr>
          <a:lstStyle/>
          <a:p>
            <a:r>
              <a:rPr lang="en-US" sz="3600" dirty="0" smtClean="0">
                <a:solidFill>
                  <a:schemeClr val="bg2">
                    <a:lumMod val="10000"/>
                  </a:schemeClr>
                </a:solidFill>
              </a:rPr>
              <a:t>Scaling and Scale Scores</a:t>
            </a:r>
            <a:endParaRPr lang="en-US" sz="3600" dirty="0">
              <a:solidFill>
                <a:schemeClr val="bg2">
                  <a:lumMod val="10000"/>
                </a:schemeClr>
              </a:solidFill>
            </a:endParaRPr>
          </a:p>
        </p:txBody>
      </p:sp>
      <p:sp>
        <p:nvSpPr>
          <p:cNvPr id="5" name="Content Placeholder 4"/>
          <p:cNvSpPr>
            <a:spLocks noGrp="1"/>
          </p:cNvSpPr>
          <p:nvPr>
            <p:ph idx="1"/>
          </p:nvPr>
        </p:nvSpPr>
        <p:spPr/>
        <p:txBody>
          <a:bodyPr>
            <a:normAutofit/>
          </a:bodyPr>
          <a:lstStyle/>
          <a:p>
            <a:r>
              <a:rPr lang="en-US" sz="2400" dirty="0">
                <a:solidFill>
                  <a:srgbClr val="000000"/>
                </a:solidFill>
              </a:rPr>
              <a:t>Based on the previous explanation, the difference between any particular number of score points is </a:t>
            </a:r>
            <a:r>
              <a:rPr lang="en-US" sz="2400" i="1" dirty="0"/>
              <a:t>equal anywhere on the score scale</a:t>
            </a:r>
            <a:r>
              <a:rPr lang="en-US" sz="2400" dirty="0">
                <a:solidFill>
                  <a:srgbClr val="000000"/>
                </a:solidFill>
              </a:rPr>
              <a:t> (e.g., a raw score point difference of 10 means the same thing whether the 10-point difference is observed in the middle or the lower portion of the score scale</a:t>
            </a:r>
            <a:r>
              <a:rPr lang="en-US" sz="2400" dirty="0" smtClean="0">
                <a:solidFill>
                  <a:srgbClr val="000000"/>
                </a:solidFill>
              </a:rPr>
              <a:t>).</a:t>
            </a:r>
          </a:p>
          <a:p>
            <a:r>
              <a:rPr lang="en-US" sz="2400" dirty="0">
                <a:solidFill>
                  <a:srgbClr val="000000"/>
                </a:solidFill>
              </a:rPr>
              <a:t>The raw score scale is </a:t>
            </a:r>
            <a:r>
              <a:rPr lang="en-US" sz="2400" i="1" dirty="0"/>
              <a:t>restrictive</a:t>
            </a:r>
            <a:r>
              <a:rPr lang="en-US" sz="2400" dirty="0"/>
              <a:t> in its utility </a:t>
            </a:r>
            <a:r>
              <a:rPr lang="en-US" sz="2400" dirty="0">
                <a:solidFill>
                  <a:srgbClr val="000000"/>
                </a:solidFill>
              </a:rPr>
              <a:t>since the scores are a product of the items on the test – and the items that comprise a test exhibit certain</a:t>
            </a:r>
            <a:r>
              <a:rPr lang="en-US" sz="2400" dirty="0"/>
              <a:t> </a:t>
            </a:r>
            <a:r>
              <a:rPr lang="en-US" sz="2400" i="1" dirty="0"/>
              <a:t>properties</a:t>
            </a:r>
            <a:r>
              <a:rPr lang="en-US" sz="2400" dirty="0"/>
              <a:t> </a:t>
            </a:r>
            <a:r>
              <a:rPr lang="en-US" sz="2400" dirty="0">
                <a:solidFill>
                  <a:srgbClr val="000000"/>
                </a:solidFill>
              </a:rPr>
              <a:t>(e.g., item discrimination and difficulty based on the sample of examinees responding to the items). </a:t>
            </a:r>
            <a:endParaRPr lang="en-US" sz="2400" i="1" dirty="0" smtClean="0">
              <a:solidFill>
                <a:srgbClr val="000000"/>
              </a:solidFill>
            </a:endParaRPr>
          </a:p>
        </p:txBody>
      </p:sp>
    </p:spTree>
    <p:extLst>
      <p:ext uri="{BB962C8B-B14F-4D97-AF65-F5344CB8AC3E}">
        <p14:creationId xmlns:p14="http://schemas.microsoft.com/office/powerpoint/2010/main" val="17637945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228600" y="274638"/>
            <a:ext cx="8686800" cy="1143000"/>
          </a:xfrm>
        </p:spPr>
        <p:txBody>
          <a:bodyPr>
            <a:noAutofit/>
          </a:bodyPr>
          <a:lstStyle/>
          <a:p>
            <a:r>
              <a:rPr lang="en-US" sz="3600" dirty="0" smtClean="0">
                <a:solidFill>
                  <a:schemeClr val="bg2">
                    <a:lumMod val="10000"/>
                  </a:schemeClr>
                </a:solidFill>
              </a:rPr>
              <a:t>Scaling and Scale Scores</a:t>
            </a:r>
            <a:endParaRPr lang="en-US" sz="3600" dirty="0">
              <a:solidFill>
                <a:schemeClr val="bg2">
                  <a:lumMod val="10000"/>
                </a:schemeClr>
              </a:solidFill>
            </a:endParaRPr>
          </a:p>
        </p:txBody>
      </p:sp>
      <p:sp>
        <p:nvSpPr>
          <p:cNvPr id="5" name="Content Placeholder 4"/>
          <p:cNvSpPr>
            <a:spLocks noGrp="1"/>
          </p:cNvSpPr>
          <p:nvPr>
            <p:ph idx="1"/>
          </p:nvPr>
        </p:nvSpPr>
        <p:spPr/>
        <p:txBody>
          <a:bodyPr>
            <a:normAutofit lnSpcReduction="10000"/>
          </a:bodyPr>
          <a:lstStyle/>
          <a:p>
            <a:r>
              <a:rPr lang="en-US" sz="2400" dirty="0">
                <a:solidFill>
                  <a:srgbClr val="000000"/>
                </a:solidFill>
              </a:rPr>
              <a:t>The lack of generality of raw scores typically </a:t>
            </a:r>
            <a:r>
              <a:rPr lang="en-US" sz="2400" i="1" dirty="0"/>
              <a:t>limits</a:t>
            </a:r>
            <a:r>
              <a:rPr lang="en-US" sz="2400" dirty="0"/>
              <a:t> </a:t>
            </a:r>
            <a:r>
              <a:rPr lang="en-US" sz="2400" dirty="0">
                <a:solidFill>
                  <a:srgbClr val="000000"/>
                </a:solidFill>
              </a:rPr>
              <a:t>their use beyond certain types of testing (e.g., criterion-referenced testing or licensure testing). </a:t>
            </a:r>
            <a:endParaRPr lang="en-US" sz="2400" dirty="0" smtClean="0">
              <a:solidFill>
                <a:srgbClr val="000000"/>
              </a:solidFill>
            </a:endParaRPr>
          </a:p>
          <a:p>
            <a:r>
              <a:rPr lang="en-US" sz="2400" dirty="0" smtClean="0">
                <a:solidFill>
                  <a:srgbClr val="000000"/>
                </a:solidFill>
              </a:rPr>
              <a:t>Perhaps </a:t>
            </a:r>
            <a:r>
              <a:rPr lang="en-US" sz="2400" dirty="0">
                <a:solidFill>
                  <a:srgbClr val="000000"/>
                </a:solidFill>
              </a:rPr>
              <a:t>one of the most problematic aspects of raw scores occurs when we want to create a </a:t>
            </a:r>
            <a:r>
              <a:rPr lang="en-US" sz="2400" i="1" dirty="0"/>
              <a:t>second or alternate form </a:t>
            </a:r>
            <a:r>
              <a:rPr lang="en-US" sz="2400" dirty="0">
                <a:solidFill>
                  <a:srgbClr val="000000"/>
                </a:solidFill>
              </a:rPr>
              <a:t>of the same test. </a:t>
            </a:r>
            <a:endParaRPr lang="en-US" sz="2400" dirty="0" smtClean="0">
              <a:solidFill>
                <a:srgbClr val="000000"/>
              </a:solidFill>
            </a:endParaRPr>
          </a:p>
          <a:p>
            <a:r>
              <a:rPr lang="en-US" sz="2400" dirty="0">
                <a:solidFill>
                  <a:srgbClr val="000000"/>
                </a:solidFill>
              </a:rPr>
              <a:t>To circumvent this problem, we can </a:t>
            </a:r>
            <a:r>
              <a:rPr lang="en-US" sz="2400" i="1" dirty="0"/>
              <a:t>covert raw scores </a:t>
            </a:r>
            <a:r>
              <a:rPr lang="en-US" sz="2400" dirty="0"/>
              <a:t>to an </a:t>
            </a:r>
            <a:r>
              <a:rPr lang="en-US" sz="2400" i="1" dirty="0"/>
              <a:t>arbitrary scale metric </a:t>
            </a:r>
            <a:r>
              <a:rPr lang="en-US" sz="2400" dirty="0">
                <a:solidFill>
                  <a:srgbClr val="000000"/>
                </a:solidFill>
              </a:rPr>
              <a:t>that is different from any of the original raw score scales. </a:t>
            </a:r>
            <a:endParaRPr lang="en-US" sz="2400" dirty="0" smtClean="0">
              <a:solidFill>
                <a:srgbClr val="000000"/>
              </a:solidFill>
            </a:endParaRPr>
          </a:p>
          <a:p>
            <a:r>
              <a:rPr lang="en-US" sz="2400" dirty="0" smtClean="0">
                <a:solidFill>
                  <a:srgbClr val="000000"/>
                </a:solidFill>
              </a:rPr>
              <a:t>Typically</a:t>
            </a:r>
            <a:r>
              <a:rPr lang="en-US" sz="2400" dirty="0">
                <a:solidFill>
                  <a:srgbClr val="000000"/>
                </a:solidFill>
              </a:rPr>
              <a:t>, we convert raw scores to </a:t>
            </a:r>
            <a:r>
              <a:rPr lang="en-US" sz="2400" i="1" dirty="0"/>
              <a:t>derived scores </a:t>
            </a:r>
            <a:r>
              <a:rPr lang="en-US" sz="2400" dirty="0"/>
              <a:t>or </a:t>
            </a:r>
            <a:r>
              <a:rPr lang="en-US" sz="2400" i="1" dirty="0"/>
              <a:t>scale scores</a:t>
            </a:r>
            <a:r>
              <a:rPr lang="en-US" sz="2400" b="1" dirty="0"/>
              <a:t> </a:t>
            </a:r>
            <a:r>
              <a:rPr lang="en-US" sz="2400" dirty="0">
                <a:solidFill>
                  <a:srgbClr val="000000"/>
                </a:solidFill>
              </a:rPr>
              <a:t>with a specified metric that facilitates explanation of examinee performance relative to a </a:t>
            </a:r>
            <a:r>
              <a:rPr lang="en-US" sz="2400" i="1" dirty="0"/>
              <a:t>reference group</a:t>
            </a:r>
            <a:r>
              <a:rPr lang="en-US" sz="2400" dirty="0">
                <a:solidFill>
                  <a:srgbClr val="000000"/>
                </a:solidFill>
              </a:rPr>
              <a:t>. </a:t>
            </a:r>
            <a:endParaRPr lang="en-US" sz="2400" i="1" dirty="0" smtClean="0">
              <a:solidFill>
                <a:srgbClr val="000000"/>
              </a:solidFill>
            </a:endParaRPr>
          </a:p>
        </p:txBody>
      </p:sp>
    </p:spTree>
    <p:extLst>
      <p:ext uri="{BB962C8B-B14F-4D97-AF65-F5344CB8AC3E}">
        <p14:creationId xmlns:p14="http://schemas.microsoft.com/office/powerpoint/2010/main" val="20050498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228600" y="274638"/>
            <a:ext cx="8686800" cy="1143000"/>
          </a:xfrm>
        </p:spPr>
        <p:txBody>
          <a:bodyPr>
            <a:noAutofit/>
          </a:bodyPr>
          <a:lstStyle/>
          <a:p>
            <a:r>
              <a:rPr lang="en-US" sz="3600" dirty="0" smtClean="0">
                <a:solidFill>
                  <a:schemeClr val="bg2">
                    <a:lumMod val="10000"/>
                  </a:schemeClr>
                </a:solidFill>
              </a:rPr>
              <a:t>Scaling and Scale Scores</a:t>
            </a:r>
            <a:endParaRPr lang="en-US" sz="3600" dirty="0">
              <a:solidFill>
                <a:schemeClr val="bg2">
                  <a:lumMod val="10000"/>
                </a:schemeClr>
              </a:solidFill>
            </a:endParaRPr>
          </a:p>
        </p:txBody>
      </p:sp>
      <p:sp>
        <p:nvSpPr>
          <p:cNvPr id="5" name="Content Placeholder 4"/>
          <p:cNvSpPr>
            <a:spLocks noGrp="1"/>
          </p:cNvSpPr>
          <p:nvPr>
            <p:ph idx="1"/>
          </p:nvPr>
        </p:nvSpPr>
        <p:spPr/>
        <p:txBody>
          <a:bodyPr>
            <a:normAutofit/>
          </a:bodyPr>
          <a:lstStyle/>
          <a:p>
            <a:r>
              <a:rPr lang="en-US" sz="2800" dirty="0">
                <a:solidFill>
                  <a:srgbClr val="000000"/>
                </a:solidFill>
              </a:rPr>
              <a:t>Once the scores for the two test forms are on the same scale (e.g., set to a standard metric such as mean of 50 and standard deviation of 10), we can</a:t>
            </a:r>
            <a:r>
              <a:rPr lang="en-US" sz="2800" dirty="0"/>
              <a:t> </a:t>
            </a:r>
            <a:r>
              <a:rPr lang="en-US" sz="2800" i="1" dirty="0"/>
              <a:t>link or equate </a:t>
            </a:r>
            <a:r>
              <a:rPr lang="en-US" sz="2800" dirty="0">
                <a:solidFill>
                  <a:srgbClr val="000000"/>
                </a:solidFill>
              </a:rPr>
              <a:t>the standard scores for the two forms of the test so that score interpretation is meaningful. </a:t>
            </a:r>
            <a:endParaRPr lang="en-US" sz="2800" dirty="0" smtClean="0">
              <a:solidFill>
                <a:srgbClr val="000000"/>
              </a:solidFill>
            </a:endParaRPr>
          </a:p>
          <a:p>
            <a:r>
              <a:rPr lang="en-US" sz="2800" dirty="0" smtClean="0">
                <a:solidFill>
                  <a:srgbClr val="000000"/>
                </a:solidFill>
              </a:rPr>
              <a:t>The </a:t>
            </a:r>
            <a:r>
              <a:rPr lang="en-US" sz="2800" dirty="0">
                <a:solidFill>
                  <a:srgbClr val="000000"/>
                </a:solidFill>
              </a:rPr>
              <a:t>distinction between </a:t>
            </a:r>
            <a:r>
              <a:rPr lang="en-US" sz="2800" i="1" dirty="0"/>
              <a:t>linking</a:t>
            </a:r>
            <a:r>
              <a:rPr lang="en-US" sz="2800" dirty="0">
                <a:solidFill>
                  <a:srgbClr val="000000"/>
                </a:solidFill>
              </a:rPr>
              <a:t> and </a:t>
            </a:r>
            <a:r>
              <a:rPr lang="en-US" sz="2800" i="1" dirty="0"/>
              <a:t>equating</a:t>
            </a:r>
            <a:r>
              <a:rPr lang="en-US" sz="2800" dirty="0">
                <a:solidFill>
                  <a:srgbClr val="000000"/>
                </a:solidFill>
              </a:rPr>
              <a:t> scores is presented </a:t>
            </a:r>
            <a:r>
              <a:rPr lang="en-US" sz="2800" dirty="0" smtClean="0">
                <a:solidFill>
                  <a:srgbClr val="000000"/>
                </a:solidFill>
              </a:rPr>
              <a:t>later. </a:t>
            </a:r>
            <a:endParaRPr lang="en-US" sz="2800" dirty="0">
              <a:solidFill>
                <a:srgbClr val="000000"/>
              </a:solidFill>
            </a:endParaRPr>
          </a:p>
        </p:txBody>
      </p:sp>
    </p:spTree>
    <p:extLst>
      <p:ext uri="{BB962C8B-B14F-4D97-AF65-F5344CB8AC3E}">
        <p14:creationId xmlns:p14="http://schemas.microsoft.com/office/powerpoint/2010/main" val="3752188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solidFill>
                  <a:schemeClr val="bg2">
                    <a:lumMod val="10000"/>
                  </a:schemeClr>
                </a:solidFill>
              </a:rPr>
              <a:t>Overview</a:t>
            </a:r>
            <a:endParaRPr lang="en-US" dirty="0">
              <a:solidFill>
                <a:schemeClr val="bg2">
                  <a:lumMod val="10000"/>
                </a:schemeClr>
              </a:solidFill>
            </a:endParaRPr>
          </a:p>
        </p:txBody>
      </p:sp>
      <p:sp>
        <p:nvSpPr>
          <p:cNvPr id="5" name="Content Placeholder 4"/>
          <p:cNvSpPr>
            <a:spLocks noGrp="1"/>
          </p:cNvSpPr>
          <p:nvPr>
            <p:ph idx="1"/>
          </p:nvPr>
        </p:nvSpPr>
        <p:spPr/>
        <p:txBody>
          <a:bodyPr>
            <a:normAutofit/>
          </a:bodyPr>
          <a:lstStyle/>
          <a:p>
            <a:pPr>
              <a:lnSpc>
                <a:spcPct val="90000"/>
              </a:lnSpc>
              <a:defRPr/>
            </a:pPr>
            <a:r>
              <a:rPr lang="en-US" sz="2800" dirty="0">
                <a:solidFill>
                  <a:srgbClr val="000000"/>
                </a:solidFill>
              </a:rPr>
              <a:t>A primary difficulty in the interpretation of test scores stems from the variety of scales that exist in psychological measurement</a:t>
            </a:r>
            <a:r>
              <a:rPr lang="en-US" sz="2800" dirty="0" smtClean="0">
                <a:solidFill>
                  <a:srgbClr val="000000"/>
                </a:solidFill>
              </a:rPr>
              <a:t>.</a:t>
            </a:r>
            <a:r>
              <a:rPr lang="en-US" sz="2800" i="1" dirty="0" smtClean="0">
                <a:solidFill>
                  <a:srgbClr val="000000"/>
                </a:solidFill>
              </a:rPr>
              <a:t> </a:t>
            </a:r>
          </a:p>
          <a:p>
            <a:pPr>
              <a:lnSpc>
                <a:spcPct val="90000"/>
              </a:lnSpc>
              <a:defRPr/>
            </a:pPr>
            <a:r>
              <a:rPr lang="en-US" sz="2800" dirty="0">
                <a:solidFill>
                  <a:srgbClr val="000000"/>
                </a:solidFill>
              </a:rPr>
              <a:t>Furthermore, there are a variety of examinee groups on which the scales (and test items) are defined during the process of test development. </a:t>
            </a:r>
            <a:endParaRPr lang="en-US" sz="2800" dirty="0" smtClean="0">
              <a:solidFill>
                <a:srgbClr val="000000"/>
              </a:solidFill>
            </a:endParaRPr>
          </a:p>
          <a:p>
            <a:pPr>
              <a:lnSpc>
                <a:spcPct val="90000"/>
              </a:lnSpc>
              <a:defRPr/>
            </a:pPr>
            <a:r>
              <a:rPr lang="en-US" sz="2800" dirty="0">
                <a:solidFill>
                  <a:srgbClr val="000000"/>
                </a:solidFill>
              </a:rPr>
              <a:t>These circumstances reveal to us that it is nearly impossible for users of psychological tests to develop practical familiarity with number of scales and/or tests that they may use.</a:t>
            </a:r>
            <a:endParaRPr lang="en-US" sz="2800" i="1" dirty="0">
              <a:solidFill>
                <a:srgbClr val="000000"/>
              </a:solidFill>
              <a:latin typeface="Arial" pitchFamily="34" charset="0"/>
              <a:cs typeface="Arial" pitchFamily="34" charset="0"/>
            </a:endParaRPr>
          </a:p>
        </p:txBody>
      </p:sp>
    </p:spTree>
    <p:extLst>
      <p:ext uri="{BB962C8B-B14F-4D97-AF65-F5344CB8AC3E}">
        <p14:creationId xmlns:p14="http://schemas.microsoft.com/office/powerpoint/2010/main" val="8279325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228600" y="274638"/>
            <a:ext cx="8686800" cy="1143000"/>
          </a:xfrm>
        </p:spPr>
        <p:txBody>
          <a:bodyPr>
            <a:noAutofit/>
          </a:bodyPr>
          <a:lstStyle/>
          <a:p>
            <a:r>
              <a:rPr lang="en-US" sz="3600" dirty="0" smtClean="0">
                <a:solidFill>
                  <a:schemeClr val="bg2">
                    <a:lumMod val="10000"/>
                  </a:schemeClr>
                </a:solidFill>
              </a:rPr>
              <a:t>Standard Scores under Linear Transformation</a:t>
            </a:r>
            <a:endParaRPr lang="en-US" sz="3600" dirty="0">
              <a:solidFill>
                <a:schemeClr val="bg2">
                  <a:lumMod val="10000"/>
                </a:schemeClr>
              </a:solidFill>
            </a:endParaRPr>
          </a:p>
        </p:txBody>
      </p:sp>
      <p:sp>
        <p:nvSpPr>
          <p:cNvPr id="5" name="Content Placeholder 4"/>
          <p:cNvSpPr>
            <a:spLocks noGrp="1"/>
          </p:cNvSpPr>
          <p:nvPr>
            <p:ph idx="1"/>
          </p:nvPr>
        </p:nvSpPr>
        <p:spPr/>
        <p:txBody>
          <a:bodyPr>
            <a:normAutofit lnSpcReduction="10000"/>
          </a:bodyPr>
          <a:lstStyle/>
          <a:p>
            <a:r>
              <a:rPr lang="en-US" sz="2800" dirty="0">
                <a:solidFill>
                  <a:srgbClr val="000000"/>
                </a:solidFill>
              </a:rPr>
              <a:t>The</a:t>
            </a:r>
            <a:r>
              <a:rPr lang="en-US" sz="2800" dirty="0"/>
              <a:t> </a:t>
            </a:r>
            <a:r>
              <a:rPr lang="en-US" sz="2800" i="1" dirty="0"/>
              <a:t>unadjusted linear transformation </a:t>
            </a:r>
            <a:r>
              <a:rPr lang="en-US" sz="2800" dirty="0">
                <a:solidFill>
                  <a:srgbClr val="000000"/>
                </a:solidFill>
              </a:rPr>
              <a:t>is the most basic of the formal scaling methods. </a:t>
            </a:r>
            <a:endParaRPr lang="en-US" sz="2800" dirty="0" smtClean="0">
              <a:solidFill>
                <a:srgbClr val="000000"/>
              </a:solidFill>
            </a:endParaRPr>
          </a:p>
          <a:p>
            <a:r>
              <a:rPr lang="en-US" sz="2800" dirty="0">
                <a:solidFill>
                  <a:srgbClr val="000000"/>
                </a:solidFill>
              </a:rPr>
              <a:t>To apply this method, a standard reference or normative sample is </a:t>
            </a:r>
            <a:r>
              <a:rPr lang="en-US" sz="2800" dirty="0" smtClean="0">
                <a:solidFill>
                  <a:srgbClr val="000000"/>
                </a:solidFill>
              </a:rPr>
              <a:t>selected.</a:t>
            </a:r>
          </a:p>
          <a:p>
            <a:r>
              <a:rPr lang="en-US" sz="2800" dirty="0">
                <a:solidFill>
                  <a:srgbClr val="000000"/>
                </a:solidFill>
              </a:rPr>
              <a:t>Once the sample is defined and raw score data acquired, application of the unadjusted linear transformation method </a:t>
            </a:r>
            <a:r>
              <a:rPr lang="en-US" sz="2800" dirty="0" smtClean="0">
                <a:solidFill>
                  <a:srgbClr val="000000"/>
                </a:solidFill>
              </a:rPr>
              <a:t>involves</a:t>
            </a:r>
          </a:p>
          <a:p>
            <a:pPr lvl="1"/>
            <a:r>
              <a:rPr lang="en-US" sz="2400" dirty="0" smtClean="0"/>
              <a:t>relocating </a:t>
            </a:r>
            <a:r>
              <a:rPr lang="en-US" sz="2400" dirty="0"/>
              <a:t>the raw score mean at the desired scale score </a:t>
            </a:r>
            <a:r>
              <a:rPr lang="en-US" sz="2400" dirty="0" smtClean="0"/>
              <a:t>location.</a:t>
            </a:r>
          </a:p>
          <a:p>
            <a:pPr lvl="1"/>
            <a:r>
              <a:rPr lang="en-US" sz="2400" dirty="0" smtClean="0"/>
              <a:t>ensuring </a:t>
            </a:r>
            <a:r>
              <a:rPr lang="en-US" sz="2400" dirty="0"/>
              <a:t>a uniform change in the size of the score units to yield the desired scale score standard deviation. </a:t>
            </a:r>
            <a:endParaRPr lang="en-US" sz="2400" dirty="0">
              <a:solidFill>
                <a:srgbClr val="000000"/>
              </a:solidFill>
            </a:endParaRPr>
          </a:p>
        </p:txBody>
      </p:sp>
    </p:spTree>
    <p:extLst>
      <p:ext uri="{BB962C8B-B14F-4D97-AF65-F5344CB8AC3E}">
        <p14:creationId xmlns:p14="http://schemas.microsoft.com/office/powerpoint/2010/main" val="25081511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228600" y="274638"/>
            <a:ext cx="8686800" cy="1143000"/>
          </a:xfrm>
        </p:spPr>
        <p:txBody>
          <a:bodyPr>
            <a:noAutofit/>
          </a:bodyPr>
          <a:lstStyle/>
          <a:p>
            <a:r>
              <a:rPr lang="en-US" sz="3600" dirty="0" smtClean="0">
                <a:solidFill>
                  <a:schemeClr val="bg2">
                    <a:lumMod val="10000"/>
                  </a:schemeClr>
                </a:solidFill>
              </a:rPr>
              <a:t>Standard Scores under Linear Transformation</a:t>
            </a:r>
            <a:endParaRPr lang="en-US" sz="3600" dirty="0">
              <a:solidFill>
                <a:schemeClr val="bg2">
                  <a:lumMod val="10000"/>
                </a:schemeClr>
              </a:solidFill>
            </a:endParaRPr>
          </a:p>
        </p:txBody>
      </p:sp>
      <p:sp>
        <p:nvSpPr>
          <p:cNvPr id="5" name="Content Placeholder 4"/>
          <p:cNvSpPr>
            <a:spLocks noGrp="1"/>
          </p:cNvSpPr>
          <p:nvPr>
            <p:ph idx="1"/>
          </p:nvPr>
        </p:nvSpPr>
        <p:spPr/>
        <p:txBody>
          <a:bodyPr>
            <a:normAutofit/>
          </a:bodyPr>
          <a:lstStyle/>
          <a:p>
            <a:r>
              <a:rPr lang="en-US" sz="2800" dirty="0">
                <a:solidFill>
                  <a:srgbClr val="000000"/>
                </a:solidFill>
              </a:rPr>
              <a:t>Under the unadjusted linear transformation method, only the </a:t>
            </a:r>
            <a:r>
              <a:rPr lang="en-US" sz="2800" i="1" dirty="0"/>
              <a:t>mean</a:t>
            </a:r>
            <a:r>
              <a:rPr lang="en-US" sz="2800" dirty="0">
                <a:solidFill>
                  <a:srgbClr val="000000"/>
                </a:solidFill>
              </a:rPr>
              <a:t> and </a:t>
            </a:r>
            <a:r>
              <a:rPr lang="en-US" sz="2800" i="1" dirty="0"/>
              <a:t>standard deviation </a:t>
            </a:r>
            <a:r>
              <a:rPr lang="en-US" sz="2800" dirty="0">
                <a:solidFill>
                  <a:srgbClr val="000000"/>
                </a:solidFill>
              </a:rPr>
              <a:t>of the raw score distribution is changed (i.e., the first two moments of the distribution of scores). </a:t>
            </a:r>
            <a:endParaRPr lang="en-US" sz="2800" dirty="0" smtClean="0">
              <a:solidFill>
                <a:srgbClr val="000000"/>
              </a:solidFill>
            </a:endParaRPr>
          </a:p>
          <a:p>
            <a:r>
              <a:rPr lang="en-US" sz="2800" dirty="0" smtClean="0">
                <a:solidFill>
                  <a:srgbClr val="000000"/>
                </a:solidFill>
              </a:rPr>
              <a:t>Therefore</a:t>
            </a:r>
            <a:r>
              <a:rPr lang="en-US" sz="2800" dirty="0">
                <a:solidFill>
                  <a:srgbClr val="000000"/>
                </a:solidFill>
              </a:rPr>
              <a:t>, the </a:t>
            </a:r>
            <a:r>
              <a:rPr lang="en-US" sz="2800" i="1" dirty="0" err="1"/>
              <a:t>skewness</a:t>
            </a:r>
            <a:r>
              <a:rPr lang="en-US" sz="2800" dirty="0">
                <a:solidFill>
                  <a:srgbClr val="000000"/>
                </a:solidFill>
              </a:rPr>
              <a:t> and </a:t>
            </a:r>
            <a:r>
              <a:rPr lang="en-US" sz="2800" i="1" dirty="0"/>
              <a:t>kurtosis </a:t>
            </a:r>
            <a:r>
              <a:rPr lang="en-US" sz="2800" dirty="0">
                <a:solidFill>
                  <a:srgbClr val="000000"/>
                </a:solidFill>
              </a:rPr>
              <a:t>(i.e. the third and fourth moments of the distribution of scores) of the original raw distribution is unaffected by the </a:t>
            </a:r>
            <a:r>
              <a:rPr lang="en-US" sz="2800" i="1" dirty="0"/>
              <a:t>transformation to the standard scale score metric</a:t>
            </a:r>
            <a:r>
              <a:rPr lang="en-US" sz="2800" dirty="0">
                <a:solidFill>
                  <a:srgbClr val="000000"/>
                </a:solidFill>
              </a:rPr>
              <a:t>. </a:t>
            </a:r>
            <a:endParaRPr lang="en-US" sz="2400" dirty="0">
              <a:solidFill>
                <a:srgbClr val="000000"/>
              </a:solidFill>
            </a:endParaRPr>
          </a:p>
        </p:txBody>
      </p:sp>
    </p:spTree>
    <p:extLst>
      <p:ext uri="{BB962C8B-B14F-4D97-AF65-F5344CB8AC3E}">
        <p14:creationId xmlns:p14="http://schemas.microsoft.com/office/powerpoint/2010/main" val="26846089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228600" y="274638"/>
            <a:ext cx="8686800" cy="1143000"/>
          </a:xfrm>
        </p:spPr>
        <p:txBody>
          <a:bodyPr>
            <a:noAutofit/>
          </a:bodyPr>
          <a:lstStyle/>
          <a:p>
            <a:r>
              <a:rPr lang="en-US" sz="3600" dirty="0" smtClean="0">
                <a:solidFill>
                  <a:schemeClr val="bg2">
                    <a:lumMod val="10000"/>
                  </a:schemeClr>
                </a:solidFill>
              </a:rPr>
              <a:t>Standard Scores under Linear Transformation</a:t>
            </a:r>
            <a:endParaRPr lang="en-US" sz="3600" dirty="0">
              <a:solidFill>
                <a:schemeClr val="bg2">
                  <a:lumMod val="10000"/>
                </a:schemeClr>
              </a:solidFill>
            </a:endParaRPr>
          </a:p>
        </p:txBody>
      </p:sp>
      <p:sp>
        <p:nvSpPr>
          <p:cNvPr id="5" name="Content Placeholder 4"/>
          <p:cNvSpPr>
            <a:spLocks noGrp="1"/>
          </p:cNvSpPr>
          <p:nvPr>
            <p:ph idx="1"/>
          </p:nvPr>
        </p:nvSpPr>
        <p:spPr/>
        <p:txBody>
          <a:bodyPr>
            <a:normAutofit/>
          </a:bodyPr>
          <a:lstStyle/>
          <a:p>
            <a:r>
              <a:rPr lang="en-US" sz="2800" dirty="0"/>
              <a:t>T</a:t>
            </a:r>
            <a:r>
              <a:rPr lang="en-US" sz="2800" dirty="0" smtClean="0"/>
              <a:t>he </a:t>
            </a:r>
            <a:r>
              <a:rPr lang="en-US" sz="2800" dirty="0"/>
              <a:t>goal in the unadjusted linear transformation method is to create standard score deviates (i.e. z-scores) for each corresponding raw score in the original distribution. Conceptually, this is illustrated </a:t>
            </a:r>
            <a:r>
              <a:rPr lang="en-US" sz="2800" dirty="0" smtClean="0"/>
              <a:t>as</a:t>
            </a:r>
            <a:endParaRPr lang="en-US" sz="2800" dirty="0"/>
          </a:p>
        </p:txBody>
      </p:sp>
      <p:sp>
        <p:nvSpPr>
          <p:cNvPr id="2" name="Rectangle 2"/>
          <p:cNvSpPr>
            <a:spLocks noChangeArrowheads="1"/>
          </p:cNvSpPr>
          <p:nvPr/>
        </p:nvSpPr>
        <p:spPr bwMode="auto">
          <a:xfrm flipV="1">
            <a:off x="1371600" y="4190999"/>
            <a:ext cx="10106526"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US"/>
          </a:p>
        </p:txBody>
      </p:sp>
      <p:graphicFrame>
        <p:nvGraphicFramePr>
          <p:cNvPr id="3" name="Object 2"/>
          <p:cNvGraphicFramePr>
            <a:graphicFrameLocks noChangeAspect="1"/>
          </p:cNvGraphicFramePr>
          <p:nvPr>
            <p:extLst>
              <p:ext uri="{D42A27DB-BD31-4B8C-83A1-F6EECF244321}">
                <p14:modId xmlns:p14="http://schemas.microsoft.com/office/powerpoint/2010/main" val="4160435443"/>
              </p:ext>
            </p:extLst>
          </p:nvPr>
        </p:nvGraphicFramePr>
        <p:xfrm>
          <a:off x="838200" y="4317130"/>
          <a:ext cx="3645170" cy="901700"/>
        </p:xfrm>
        <a:graphic>
          <a:graphicData uri="http://schemas.openxmlformats.org/presentationml/2006/ole">
            <mc:AlternateContent xmlns:mc="http://schemas.openxmlformats.org/markup-compatibility/2006">
              <mc:Choice xmlns:v="urn:schemas-microsoft-com:vml" Requires="v">
                <p:oleObj spid="_x0000_s31792" name="Equation" r:id="rId4" imgW="1943100" imgH="482600" progId="Equation.DSMT4">
                  <p:embed/>
                </p:oleObj>
              </mc:Choice>
              <mc:Fallback>
                <p:oleObj name="Equation" r:id="rId4" imgW="1943100" imgH="482600" progId="Equation.DSMT4">
                  <p:embed/>
                  <p:pic>
                    <p:nvPicPr>
                      <p:cNvPr id="0" name="Object 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38200" y="4317130"/>
                        <a:ext cx="3645170" cy="901700"/>
                      </a:xfrm>
                      <a:prstGeom prst="rect">
                        <a:avLst/>
                      </a:prstGeom>
                      <a:noFill/>
                    </p:spPr>
                  </p:pic>
                </p:oleObj>
              </mc:Fallback>
            </mc:AlternateContent>
          </a:graphicData>
        </a:graphic>
      </p:graphicFrame>
      <p:pic>
        <p:nvPicPr>
          <p:cNvPr id="6" name="Picture 5"/>
          <p:cNvPicPr>
            <a:picLocks noChangeAspect="1"/>
          </p:cNvPicPr>
          <p:nvPr/>
        </p:nvPicPr>
        <p:blipFill>
          <a:blip r:embed="rId6"/>
          <a:stretch>
            <a:fillRect/>
          </a:stretch>
        </p:blipFill>
        <p:spPr>
          <a:xfrm>
            <a:off x="4724400" y="3812100"/>
            <a:ext cx="5189946" cy="2817300"/>
          </a:xfrm>
          <a:prstGeom prst="rect">
            <a:avLst/>
          </a:prstGeom>
        </p:spPr>
      </p:pic>
    </p:spTree>
    <p:extLst>
      <p:ext uri="{BB962C8B-B14F-4D97-AF65-F5344CB8AC3E}">
        <p14:creationId xmlns:p14="http://schemas.microsoft.com/office/powerpoint/2010/main" val="9461550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228600" y="274638"/>
            <a:ext cx="8686800" cy="1143000"/>
          </a:xfrm>
        </p:spPr>
        <p:txBody>
          <a:bodyPr>
            <a:noAutofit/>
          </a:bodyPr>
          <a:lstStyle/>
          <a:p>
            <a:r>
              <a:rPr lang="en-US" sz="3600" dirty="0" smtClean="0">
                <a:solidFill>
                  <a:schemeClr val="bg2">
                    <a:lumMod val="10000"/>
                  </a:schemeClr>
                </a:solidFill>
              </a:rPr>
              <a:t>Standard Scores under Linear Transformation</a:t>
            </a:r>
            <a:endParaRPr lang="en-US" sz="3600" dirty="0">
              <a:solidFill>
                <a:schemeClr val="bg2">
                  <a:lumMod val="10000"/>
                </a:schemeClr>
              </a:solidFill>
            </a:endParaRPr>
          </a:p>
        </p:txBody>
      </p:sp>
      <p:sp>
        <p:nvSpPr>
          <p:cNvPr id="5" name="Content Placeholder 4"/>
          <p:cNvSpPr>
            <a:spLocks noGrp="1"/>
          </p:cNvSpPr>
          <p:nvPr>
            <p:ph idx="1"/>
          </p:nvPr>
        </p:nvSpPr>
        <p:spPr/>
        <p:txBody>
          <a:bodyPr>
            <a:normAutofit/>
          </a:bodyPr>
          <a:lstStyle/>
          <a:p>
            <a:r>
              <a:rPr lang="en-US" sz="2400" dirty="0">
                <a:solidFill>
                  <a:srgbClr val="000000"/>
                </a:solidFill>
              </a:rPr>
              <a:t>Creating the new standard or scale scores involves a transformation </a:t>
            </a:r>
            <a:r>
              <a:rPr lang="en-US" sz="2400" dirty="0" smtClean="0">
                <a:solidFill>
                  <a:srgbClr val="000000"/>
                </a:solidFill>
              </a:rPr>
              <a:t>where </a:t>
            </a:r>
            <a:r>
              <a:rPr lang="en-US" sz="2400" dirty="0">
                <a:solidFill>
                  <a:srgbClr val="000000"/>
                </a:solidFill>
              </a:rPr>
              <a:t>we calculate the </a:t>
            </a:r>
            <a:r>
              <a:rPr lang="en-US" sz="2400" i="1" dirty="0"/>
              <a:t>slope </a:t>
            </a:r>
            <a:r>
              <a:rPr lang="en-US" sz="2400" dirty="0">
                <a:solidFill>
                  <a:srgbClr val="000000"/>
                </a:solidFill>
              </a:rPr>
              <a:t>and </a:t>
            </a:r>
            <a:r>
              <a:rPr lang="en-US" sz="2400" i="1" dirty="0"/>
              <a:t>intercept</a:t>
            </a:r>
            <a:r>
              <a:rPr lang="en-US" sz="2400" dirty="0">
                <a:solidFill>
                  <a:srgbClr val="000000"/>
                </a:solidFill>
              </a:rPr>
              <a:t> of a straight line. </a:t>
            </a:r>
            <a:endParaRPr lang="en-US" sz="2400" dirty="0" smtClean="0">
              <a:solidFill>
                <a:srgbClr val="000000"/>
              </a:solidFill>
            </a:endParaRPr>
          </a:p>
          <a:p>
            <a:r>
              <a:rPr lang="en-US" sz="2400" dirty="0" smtClean="0">
                <a:solidFill>
                  <a:srgbClr val="000000"/>
                </a:solidFill>
              </a:rPr>
              <a:t>Using </a:t>
            </a:r>
            <a:r>
              <a:rPr lang="en-US" sz="2400" dirty="0">
                <a:solidFill>
                  <a:srgbClr val="000000"/>
                </a:solidFill>
              </a:rPr>
              <a:t>the </a:t>
            </a:r>
            <a:r>
              <a:rPr lang="en-US" sz="2400" i="1" dirty="0"/>
              <a:t>constants</a:t>
            </a:r>
            <a:r>
              <a:rPr lang="en-US" sz="2400" dirty="0">
                <a:solidFill>
                  <a:srgbClr val="000000"/>
                </a:solidFill>
              </a:rPr>
              <a:t> for the slope and intercept we can derive the </a:t>
            </a:r>
            <a:r>
              <a:rPr lang="en-US" sz="2400" i="1" dirty="0"/>
              <a:t>new standard scores for each raw score </a:t>
            </a:r>
            <a:r>
              <a:rPr lang="en-US" sz="2400" dirty="0">
                <a:solidFill>
                  <a:srgbClr val="000000"/>
                </a:solidFill>
              </a:rPr>
              <a:t>in the original distribution. </a:t>
            </a:r>
          </a:p>
        </p:txBody>
      </p:sp>
      <p:sp>
        <p:nvSpPr>
          <p:cNvPr id="2" name="Rectangle 2"/>
          <p:cNvSpPr>
            <a:spLocks noChangeArrowheads="1"/>
          </p:cNvSpPr>
          <p:nvPr/>
        </p:nvSpPr>
        <p:spPr bwMode="auto">
          <a:xfrm flipV="1">
            <a:off x="1371600" y="4190999"/>
            <a:ext cx="10106526"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US"/>
          </a:p>
        </p:txBody>
      </p:sp>
      <p:sp>
        <p:nvSpPr>
          <p:cNvPr id="8" name="Rectangle 2"/>
          <p:cNvSpPr>
            <a:spLocks noChangeArrowheads="1"/>
          </p:cNvSpPr>
          <p:nvPr/>
        </p:nvSpPr>
        <p:spPr bwMode="auto">
          <a:xfrm>
            <a:off x="838200" y="3834970"/>
            <a:ext cx="12869333" cy="8644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US"/>
          </a:p>
        </p:txBody>
      </p:sp>
      <p:graphicFrame>
        <p:nvGraphicFramePr>
          <p:cNvPr id="9" name="Object 8"/>
          <p:cNvGraphicFramePr>
            <a:graphicFrameLocks noChangeAspect="1"/>
          </p:cNvGraphicFramePr>
          <p:nvPr>
            <p:extLst>
              <p:ext uri="{D42A27DB-BD31-4B8C-83A1-F6EECF244321}">
                <p14:modId xmlns:p14="http://schemas.microsoft.com/office/powerpoint/2010/main" val="751581101"/>
              </p:ext>
            </p:extLst>
          </p:nvPr>
        </p:nvGraphicFramePr>
        <p:xfrm>
          <a:off x="1122983" y="4754845"/>
          <a:ext cx="1848817" cy="410848"/>
        </p:xfrm>
        <a:graphic>
          <a:graphicData uri="http://schemas.openxmlformats.org/presentationml/2006/ole">
            <mc:AlternateContent xmlns:mc="http://schemas.openxmlformats.org/markup-compatibility/2006">
              <mc:Choice xmlns:v="urn:schemas-microsoft-com:vml" Requires="v">
                <p:oleObj spid="_x0000_s32815" name="Equation" r:id="rId4" imgW="761669" imgH="165028" progId="Equation.DSMT4">
                  <p:embed/>
                </p:oleObj>
              </mc:Choice>
              <mc:Fallback>
                <p:oleObj name="Equation" r:id="rId4" imgW="761669" imgH="165028" progId="Equation.DSMT4">
                  <p:embed/>
                  <p:pic>
                    <p:nvPicPr>
                      <p:cNvPr id="0" name="Object 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122983" y="4754845"/>
                        <a:ext cx="1848817" cy="410848"/>
                      </a:xfrm>
                      <a:prstGeom prst="rect">
                        <a:avLst/>
                      </a:prstGeom>
                      <a:noFill/>
                    </p:spPr>
                  </p:pic>
                </p:oleObj>
              </mc:Fallback>
            </mc:AlternateContent>
          </a:graphicData>
        </a:graphic>
      </p:graphicFrame>
      <p:pic>
        <p:nvPicPr>
          <p:cNvPr id="10" name="Picture 9"/>
          <p:cNvPicPr>
            <a:picLocks noChangeAspect="1"/>
          </p:cNvPicPr>
          <p:nvPr/>
        </p:nvPicPr>
        <p:blipFill>
          <a:blip r:embed="rId6"/>
          <a:stretch>
            <a:fillRect/>
          </a:stretch>
        </p:blipFill>
        <p:spPr>
          <a:xfrm>
            <a:off x="3733800" y="4088086"/>
            <a:ext cx="4860452" cy="2152377"/>
          </a:xfrm>
          <a:prstGeom prst="rect">
            <a:avLst/>
          </a:prstGeom>
        </p:spPr>
      </p:pic>
    </p:spTree>
    <p:extLst>
      <p:ext uri="{BB962C8B-B14F-4D97-AF65-F5344CB8AC3E}">
        <p14:creationId xmlns:p14="http://schemas.microsoft.com/office/powerpoint/2010/main" val="39792254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228600" y="274638"/>
            <a:ext cx="8686800" cy="1143000"/>
          </a:xfrm>
        </p:spPr>
        <p:txBody>
          <a:bodyPr>
            <a:noAutofit/>
          </a:bodyPr>
          <a:lstStyle/>
          <a:p>
            <a:r>
              <a:rPr lang="en-US" sz="3600" dirty="0" smtClean="0">
                <a:solidFill>
                  <a:schemeClr val="bg2">
                    <a:lumMod val="10000"/>
                  </a:schemeClr>
                </a:solidFill>
              </a:rPr>
              <a:t>Example</a:t>
            </a:r>
            <a:endParaRPr lang="en-US" sz="3600" dirty="0">
              <a:solidFill>
                <a:schemeClr val="bg2">
                  <a:lumMod val="10000"/>
                </a:schemeClr>
              </a:solidFill>
            </a:endParaRPr>
          </a:p>
        </p:txBody>
      </p:sp>
      <p:sp>
        <p:nvSpPr>
          <p:cNvPr id="5" name="Content Placeholder 4"/>
          <p:cNvSpPr>
            <a:spLocks noGrp="1"/>
          </p:cNvSpPr>
          <p:nvPr>
            <p:ph idx="1"/>
          </p:nvPr>
        </p:nvSpPr>
        <p:spPr/>
        <p:txBody>
          <a:bodyPr>
            <a:normAutofit fontScale="92500"/>
          </a:bodyPr>
          <a:lstStyle/>
          <a:p>
            <a:r>
              <a:rPr lang="en-US" sz="2400" dirty="0" smtClean="0">
                <a:solidFill>
                  <a:srgbClr val="000000"/>
                </a:solidFill>
              </a:rPr>
              <a:t>We </a:t>
            </a:r>
            <a:r>
              <a:rPr lang="en-US" sz="2400" dirty="0">
                <a:solidFill>
                  <a:srgbClr val="000000"/>
                </a:solidFill>
              </a:rPr>
              <a:t>use a subset of the </a:t>
            </a:r>
            <a:r>
              <a:rPr lang="en-US" sz="2400" i="1" dirty="0" err="1">
                <a:solidFill>
                  <a:srgbClr val="000000"/>
                </a:solidFill>
              </a:rPr>
              <a:t>GfGc</a:t>
            </a:r>
            <a:r>
              <a:rPr lang="en-US" sz="2400" dirty="0">
                <a:solidFill>
                  <a:srgbClr val="000000"/>
                </a:solidFill>
              </a:rPr>
              <a:t> data consisting of examinees ages 15 – 20 years old. </a:t>
            </a:r>
            <a:endParaRPr lang="en-US" sz="2400" dirty="0" smtClean="0">
              <a:solidFill>
                <a:srgbClr val="000000"/>
              </a:solidFill>
            </a:endParaRPr>
          </a:p>
          <a:p>
            <a:r>
              <a:rPr lang="en-US" sz="2400" dirty="0" smtClean="0">
                <a:solidFill>
                  <a:srgbClr val="000000"/>
                </a:solidFill>
              </a:rPr>
              <a:t>The </a:t>
            </a:r>
            <a:r>
              <a:rPr lang="en-US" sz="2400" dirty="0">
                <a:solidFill>
                  <a:srgbClr val="000000"/>
                </a:solidFill>
              </a:rPr>
              <a:t>total sample size for this group is N=231. </a:t>
            </a:r>
            <a:endParaRPr lang="en-US" sz="2400" dirty="0" smtClean="0">
              <a:solidFill>
                <a:srgbClr val="000000"/>
              </a:solidFill>
            </a:endParaRPr>
          </a:p>
          <a:p>
            <a:r>
              <a:rPr lang="en-US" sz="2400" dirty="0" smtClean="0">
                <a:solidFill>
                  <a:srgbClr val="000000"/>
                </a:solidFill>
              </a:rPr>
              <a:t>Our </a:t>
            </a:r>
            <a:r>
              <a:rPr lang="en-US" sz="2400" dirty="0">
                <a:solidFill>
                  <a:srgbClr val="000000"/>
                </a:solidFill>
              </a:rPr>
              <a:t>goal is to create a scale score with a mean of 10.0 and standard deviation of 3.0 from the distribution of the</a:t>
            </a:r>
            <a:r>
              <a:rPr lang="en-US" sz="2400" dirty="0"/>
              <a:t> </a:t>
            </a:r>
            <a:r>
              <a:rPr lang="en-US" sz="2400" i="1" dirty="0"/>
              <a:t>raw number correct scores</a:t>
            </a:r>
            <a:r>
              <a:rPr lang="en-US" sz="2400" dirty="0"/>
              <a:t> </a:t>
            </a:r>
            <a:r>
              <a:rPr lang="en-US" sz="2400" dirty="0">
                <a:solidFill>
                  <a:srgbClr val="000000"/>
                </a:solidFill>
              </a:rPr>
              <a:t>for the crystallized intelligence test 1 (vocabulary subtest). </a:t>
            </a:r>
            <a:endParaRPr lang="en-US" sz="2400" dirty="0" smtClean="0">
              <a:solidFill>
                <a:srgbClr val="000000"/>
              </a:solidFill>
            </a:endParaRPr>
          </a:p>
          <a:p>
            <a:r>
              <a:rPr lang="en-US" sz="2400" dirty="0">
                <a:solidFill>
                  <a:srgbClr val="000000"/>
                </a:solidFill>
              </a:rPr>
              <a:t>The transformation of the original raw scores to the scale scores can be accomplished using the </a:t>
            </a:r>
            <a:r>
              <a:rPr lang="en-US" sz="2400" dirty="0"/>
              <a:t>COMPUTE </a:t>
            </a:r>
            <a:r>
              <a:rPr lang="en-US" sz="2400" dirty="0">
                <a:solidFill>
                  <a:srgbClr val="000000"/>
                </a:solidFill>
              </a:rPr>
              <a:t>command in </a:t>
            </a:r>
            <a:r>
              <a:rPr lang="en-US" sz="2400" dirty="0"/>
              <a:t>SPSS. </a:t>
            </a:r>
            <a:endParaRPr lang="en-US" sz="2400" dirty="0" smtClean="0"/>
          </a:p>
          <a:p>
            <a:r>
              <a:rPr lang="en-US" sz="2400" dirty="0" smtClean="0">
                <a:solidFill>
                  <a:srgbClr val="000000"/>
                </a:solidFill>
              </a:rPr>
              <a:t>However</a:t>
            </a:r>
            <a:r>
              <a:rPr lang="en-US" sz="2400" dirty="0">
                <a:solidFill>
                  <a:srgbClr val="000000"/>
                </a:solidFill>
              </a:rPr>
              <a:t>, first we need to calculate the </a:t>
            </a:r>
            <a:r>
              <a:rPr lang="en-US" sz="2400" i="1" dirty="0"/>
              <a:t>constants</a:t>
            </a:r>
            <a:r>
              <a:rPr lang="en-US" sz="2400" dirty="0"/>
              <a:t> </a:t>
            </a:r>
            <a:r>
              <a:rPr lang="en-US" sz="2400" dirty="0">
                <a:solidFill>
                  <a:srgbClr val="000000"/>
                </a:solidFill>
              </a:rPr>
              <a:t>for the </a:t>
            </a:r>
            <a:r>
              <a:rPr lang="en-US" sz="2400" i="1" dirty="0"/>
              <a:t>slope and intercept</a:t>
            </a:r>
            <a:r>
              <a:rPr lang="en-US" sz="2400" dirty="0"/>
              <a:t> </a:t>
            </a:r>
            <a:r>
              <a:rPr lang="en-US" sz="2400" dirty="0">
                <a:solidFill>
                  <a:srgbClr val="000000"/>
                </a:solidFill>
              </a:rPr>
              <a:t>so we can use these in the </a:t>
            </a:r>
            <a:r>
              <a:rPr lang="en-US" sz="2400" dirty="0"/>
              <a:t>SPSS COMPUTE </a:t>
            </a:r>
            <a:r>
              <a:rPr lang="en-US" sz="2400" dirty="0">
                <a:solidFill>
                  <a:srgbClr val="000000"/>
                </a:solidFill>
              </a:rPr>
              <a:t>command.</a:t>
            </a:r>
          </a:p>
        </p:txBody>
      </p:sp>
      <p:sp>
        <p:nvSpPr>
          <p:cNvPr id="2" name="Rectangle 2"/>
          <p:cNvSpPr>
            <a:spLocks noChangeArrowheads="1"/>
          </p:cNvSpPr>
          <p:nvPr/>
        </p:nvSpPr>
        <p:spPr bwMode="auto">
          <a:xfrm flipV="1">
            <a:off x="1371600" y="4190999"/>
            <a:ext cx="10106526"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US"/>
          </a:p>
        </p:txBody>
      </p:sp>
      <p:sp>
        <p:nvSpPr>
          <p:cNvPr id="8" name="Rectangle 2"/>
          <p:cNvSpPr>
            <a:spLocks noChangeArrowheads="1"/>
          </p:cNvSpPr>
          <p:nvPr/>
        </p:nvSpPr>
        <p:spPr bwMode="auto">
          <a:xfrm>
            <a:off x="838200" y="3834970"/>
            <a:ext cx="12869333" cy="8644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US"/>
          </a:p>
        </p:txBody>
      </p:sp>
    </p:spTree>
    <p:extLst>
      <p:ext uri="{BB962C8B-B14F-4D97-AF65-F5344CB8AC3E}">
        <p14:creationId xmlns:p14="http://schemas.microsoft.com/office/powerpoint/2010/main" val="40633375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228600" y="274638"/>
            <a:ext cx="8686800" cy="1143000"/>
          </a:xfrm>
        </p:spPr>
        <p:txBody>
          <a:bodyPr>
            <a:noAutofit/>
          </a:bodyPr>
          <a:lstStyle/>
          <a:p>
            <a:r>
              <a:rPr lang="en-US" sz="3600" dirty="0" smtClean="0">
                <a:solidFill>
                  <a:schemeClr val="bg2">
                    <a:lumMod val="10000"/>
                  </a:schemeClr>
                </a:solidFill>
              </a:rPr>
              <a:t>Example</a:t>
            </a:r>
            <a:endParaRPr lang="en-US" sz="3600" dirty="0">
              <a:solidFill>
                <a:schemeClr val="bg2">
                  <a:lumMod val="10000"/>
                </a:schemeClr>
              </a:solidFill>
            </a:endParaRPr>
          </a:p>
        </p:txBody>
      </p:sp>
      <p:sp>
        <p:nvSpPr>
          <p:cNvPr id="5" name="Content Placeholder 4"/>
          <p:cNvSpPr>
            <a:spLocks noGrp="1"/>
          </p:cNvSpPr>
          <p:nvPr>
            <p:ph idx="1"/>
          </p:nvPr>
        </p:nvSpPr>
        <p:spPr>
          <a:xfrm>
            <a:off x="457200" y="1416017"/>
            <a:ext cx="8229600" cy="4525963"/>
          </a:xfrm>
        </p:spPr>
        <p:txBody>
          <a:bodyPr>
            <a:normAutofit/>
          </a:bodyPr>
          <a:lstStyle/>
          <a:p>
            <a:r>
              <a:rPr lang="en-US" sz="2400" dirty="0" smtClean="0">
                <a:solidFill>
                  <a:srgbClr val="000000"/>
                </a:solidFill>
              </a:rPr>
              <a:t>The descriptive statistics for the vocabulary subtest are:</a:t>
            </a:r>
          </a:p>
          <a:p>
            <a:endParaRPr lang="en-US" sz="2400" dirty="0">
              <a:solidFill>
                <a:srgbClr val="000000"/>
              </a:solidFill>
            </a:endParaRPr>
          </a:p>
          <a:p>
            <a:endParaRPr lang="en-US" sz="2400" dirty="0" smtClean="0">
              <a:solidFill>
                <a:srgbClr val="000000"/>
              </a:solidFill>
            </a:endParaRPr>
          </a:p>
          <a:p>
            <a:endParaRPr lang="en-US" sz="2400" dirty="0">
              <a:solidFill>
                <a:srgbClr val="000000"/>
              </a:solidFill>
            </a:endParaRPr>
          </a:p>
          <a:p>
            <a:endParaRPr lang="en-US" sz="2400" dirty="0" smtClean="0">
              <a:solidFill>
                <a:srgbClr val="000000"/>
              </a:solidFill>
            </a:endParaRPr>
          </a:p>
          <a:p>
            <a:endParaRPr lang="en-US" sz="2400" dirty="0">
              <a:solidFill>
                <a:srgbClr val="000000"/>
              </a:solidFill>
            </a:endParaRPr>
          </a:p>
          <a:p>
            <a:r>
              <a:rPr lang="en-US" sz="2400" dirty="0" smtClean="0">
                <a:solidFill>
                  <a:srgbClr val="000000"/>
                </a:solidFill>
              </a:rPr>
              <a:t>Next, we calculate </a:t>
            </a:r>
            <a:r>
              <a:rPr lang="en-US" sz="2400" dirty="0">
                <a:solidFill>
                  <a:srgbClr val="000000"/>
                </a:solidFill>
              </a:rPr>
              <a:t>the</a:t>
            </a:r>
            <a:r>
              <a:rPr lang="en-US" sz="2400" dirty="0"/>
              <a:t> slope (</a:t>
            </a:r>
            <a:r>
              <a:rPr lang="en-US" sz="2400" i="1" dirty="0"/>
              <a:t>A</a:t>
            </a:r>
            <a:r>
              <a:rPr lang="en-US" sz="2400" dirty="0"/>
              <a:t>) </a:t>
            </a:r>
            <a:r>
              <a:rPr lang="en-US" sz="2400" dirty="0">
                <a:solidFill>
                  <a:srgbClr val="000000"/>
                </a:solidFill>
              </a:rPr>
              <a:t>and</a:t>
            </a:r>
            <a:r>
              <a:rPr lang="en-US" sz="2400" dirty="0"/>
              <a:t> intercept (</a:t>
            </a:r>
            <a:r>
              <a:rPr lang="en-US" sz="2400" i="1" dirty="0"/>
              <a:t>B</a:t>
            </a:r>
            <a:r>
              <a:rPr lang="en-US" sz="2400" dirty="0"/>
              <a:t>) constants </a:t>
            </a:r>
            <a:r>
              <a:rPr lang="en-US" sz="2400" dirty="0">
                <a:solidFill>
                  <a:srgbClr val="000000"/>
                </a:solidFill>
              </a:rPr>
              <a:t>required for creating our new scale scores as </a:t>
            </a:r>
            <a:r>
              <a:rPr lang="en-US" sz="2400" dirty="0" smtClean="0">
                <a:solidFill>
                  <a:srgbClr val="000000"/>
                </a:solidFill>
              </a:rPr>
              <a:t>follows:</a:t>
            </a:r>
          </a:p>
          <a:p>
            <a:pPr marL="0" indent="0">
              <a:buNone/>
            </a:pPr>
            <a:endParaRPr lang="en-US" sz="2400" dirty="0">
              <a:solidFill>
                <a:srgbClr val="000000"/>
              </a:solidFill>
            </a:endParaRPr>
          </a:p>
          <a:p>
            <a:pPr marL="0" indent="0">
              <a:buNone/>
            </a:pPr>
            <a:endParaRPr lang="en-US" sz="2400" dirty="0">
              <a:solidFill>
                <a:srgbClr val="000000"/>
              </a:solidFill>
            </a:endParaRPr>
          </a:p>
        </p:txBody>
      </p:sp>
      <p:sp>
        <p:nvSpPr>
          <p:cNvPr id="2" name="Rectangle 2"/>
          <p:cNvSpPr>
            <a:spLocks noChangeArrowheads="1"/>
          </p:cNvSpPr>
          <p:nvPr/>
        </p:nvSpPr>
        <p:spPr bwMode="auto">
          <a:xfrm flipV="1">
            <a:off x="1371600" y="4190999"/>
            <a:ext cx="10106526"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US"/>
          </a:p>
        </p:txBody>
      </p:sp>
      <p:sp>
        <p:nvSpPr>
          <p:cNvPr id="8" name="Rectangle 2"/>
          <p:cNvSpPr>
            <a:spLocks noChangeArrowheads="1"/>
          </p:cNvSpPr>
          <p:nvPr/>
        </p:nvSpPr>
        <p:spPr bwMode="auto">
          <a:xfrm>
            <a:off x="838200" y="3834970"/>
            <a:ext cx="12869333" cy="8644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US"/>
          </a:p>
        </p:txBody>
      </p:sp>
      <p:graphicFrame>
        <p:nvGraphicFramePr>
          <p:cNvPr id="3" name="Object 2"/>
          <p:cNvGraphicFramePr>
            <a:graphicFrameLocks noChangeAspect="1"/>
          </p:cNvGraphicFramePr>
          <p:nvPr>
            <p:extLst>
              <p:ext uri="{D42A27DB-BD31-4B8C-83A1-F6EECF244321}">
                <p14:modId xmlns:p14="http://schemas.microsoft.com/office/powerpoint/2010/main" val="1967904998"/>
              </p:ext>
            </p:extLst>
          </p:nvPr>
        </p:nvGraphicFramePr>
        <p:xfrm>
          <a:off x="3733800" y="1943681"/>
          <a:ext cx="4550587" cy="2027236"/>
        </p:xfrm>
        <a:graphic>
          <a:graphicData uri="http://schemas.openxmlformats.org/presentationml/2006/ole">
            <mc:AlternateContent xmlns:mc="http://schemas.openxmlformats.org/markup-compatibility/2006">
              <mc:Choice xmlns:v="urn:schemas-microsoft-com:vml" Requires="v">
                <p:oleObj spid="_x0000_s33879" name="Document" r:id="rId4" imgW="5956042" imgH="2892248" progId="Word.Document.12">
                  <p:embed/>
                </p:oleObj>
              </mc:Choice>
              <mc:Fallback>
                <p:oleObj name="Document" r:id="rId4" imgW="5956042" imgH="2892248" progId="Word.Document.12">
                  <p:embed/>
                  <p:pic>
                    <p:nvPicPr>
                      <p:cNvPr id="0" name=""/>
                      <p:cNvPicPr/>
                      <p:nvPr/>
                    </p:nvPicPr>
                    <p:blipFill>
                      <a:blip r:embed="rId5"/>
                      <a:stretch>
                        <a:fillRect/>
                      </a:stretch>
                    </p:blipFill>
                    <p:spPr>
                      <a:xfrm>
                        <a:off x="3733800" y="1943681"/>
                        <a:ext cx="4550587" cy="2027236"/>
                      </a:xfrm>
                      <a:prstGeom prst="rect">
                        <a:avLst/>
                      </a:prstGeom>
                    </p:spPr>
                  </p:pic>
                </p:oleObj>
              </mc:Fallback>
            </mc:AlternateContent>
          </a:graphicData>
        </a:graphic>
      </p:graphicFrame>
      <p:sp>
        <p:nvSpPr>
          <p:cNvPr id="6" name="Rectangle 2"/>
          <p:cNvSpPr>
            <a:spLocks noChangeArrowheads="1"/>
          </p:cNvSpPr>
          <p:nvPr/>
        </p:nvSpPr>
        <p:spPr bwMode="auto">
          <a:xfrm>
            <a:off x="1066800" y="480060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7" name="Object 6"/>
          <p:cNvGraphicFramePr>
            <a:graphicFrameLocks noChangeAspect="1"/>
          </p:cNvGraphicFramePr>
          <p:nvPr>
            <p:extLst>
              <p:ext uri="{D42A27DB-BD31-4B8C-83A1-F6EECF244321}">
                <p14:modId xmlns:p14="http://schemas.microsoft.com/office/powerpoint/2010/main" val="823825546"/>
              </p:ext>
            </p:extLst>
          </p:nvPr>
        </p:nvGraphicFramePr>
        <p:xfrm>
          <a:off x="3639194" y="5009174"/>
          <a:ext cx="1865611" cy="1865611"/>
        </p:xfrm>
        <a:graphic>
          <a:graphicData uri="http://schemas.openxmlformats.org/presentationml/2006/ole">
            <mc:AlternateContent xmlns:mc="http://schemas.openxmlformats.org/markup-compatibility/2006">
              <mc:Choice xmlns:v="urn:schemas-microsoft-com:vml" Requires="v">
                <p:oleObj spid="_x0000_s33880" name="Equation" r:id="rId6" imgW="1524000" imgH="1524000" progId="Equation.DSMT4">
                  <p:embed/>
                </p:oleObj>
              </mc:Choice>
              <mc:Fallback>
                <p:oleObj name="Equation" r:id="rId6" imgW="1524000" imgH="1524000" progId="Equation.DSMT4">
                  <p:embed/>
                  <p:pic>
                    <p:nvPicPr>
                      <p:cNvPr id="0" name="Object 1"/>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639194" y="5009174"/>
                        <a:ext cx="1865611" cy="1865611"/>
                      </a:xfrm>
                      <a:prstGeom prst="rect">
                        <a:avLst/>
                      </a:prstGeom>
                      <a:noFill/>
                    </p:spPr>
                  </p:pic>
                </p:oleObj>
              </mc:Fallback>
            </mc:AlternateContent>
          </a:graphicData>
        </a:graphic>
      </p:graphicFrame>
    </p:spTree>
    <p:extLst>
      <p:ext uri="{BB962C8B-B14F-4D97-AF65-F5344CB8AC3E}">
        <p14:creationId xmlns:p14="http://schemas.microsoft.com/office/powerpoint/2010/main" val="356874827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228600" y="274638"/>
            <a:ext cx="8686800" cy="1143000"/>
          </a:xfrm>
        </p:spPr>
        <p:txBody>
          <a:bodyPr>
            <a:noAutofit/>
          </a:bodyPr>
          <a:lstStyle/>
          <a:p>
            <a:r>
              <a:rPr lang="en-US" sz="4000" dirty="0" smtClean="0">
                <a:solidFill>
                  <a:schemeClr val="bg2">
                    <a:lumMod val="10000"/>
                  </a:schemeClr>
                </a:solidFill>
              </a:rPr>
              <a:t>Example</a:t>
            </a:r>
            <a:endParaRPr lang="en-US" sz="4000" dirty="0">
              <a:solidFill>
                <a:schemeClr val="bg2">
                  <a:lumMod val="10000"/>
                </a:schemeClr>
              </a:solidFill>
            </a:endParaRPr>
          </a:p>
        </p:txBody>
      </p:sp>
      <p:sp>
        <p:nvSpPr>
          <p:cNvPr id="5" name="Content Placeholder 4"/>
          <p:cNvSpPr>
            <a:spLocks noGrp="1"/>
          </p:cNvSpPr>
          <p:nvPr>
            <p:ph idx="1"/>
          </p:nvPr>
        </p:nvSpPr>
        <p:spPr>
          <a:xfrm>
            <a:off x="457200" y="1416017"/>
            <a:ext cx="8229600" cy="4525963"/>
          </a:xfrm>
        </p:spPr>
        <p:txBody>
          <a:bodyPr>
            <a:normAutofit/>
          </a:bodyPr>
          <a:lstStyle/>
          <a:p>
            <a:r>
              <a:rPr lang="en-US" sz="2400" dirty="0">
                <a:solidFill>
                  <a:srgbClr val="000000"/>
                </a:solidFill>
              </a:rPr>
              <a:t>U</a:t>
            </a:r>
            <a:r>
              <a:rPr lang="en-US" sz="2400" dirty="0" smtClean="0">
                <a:solidFill>
                  <a:srgbClr val="000000"/>
                </a:solidFill>
              </a:rPr>
              <a:t>sing </a:t>
            </a:r>
            <a:r>
              <a:rPr lang="en-US" sz="2400" dirty="0">
                <a:solidFill>
                  <a:srgbClr val="000000"/>
                </a:solidFill>
              </a:rPr>
              <a:t>the constants </a:t>
            </a:r>
            <a:r>
              <a:rPr lang="en-US" sz="2400" dirty="0" smtClean="0">
                <a:solidFill>
                  <a:srgbClr val="000000"/>
                </a:solidFill>
              </a:rPr>
              <a:t>we </a:t>
            </a:r>
            <a:r>
              <a:rPr lang="en-US" sz="2400" dirty="0">
                <a:solidFill>
                  <a:srgbClr val="000000"/>
                </a:solidFill>
              </a:rPr>
              <a:t>can calculate the new scale scores using the following </a:t>
            </a:r>
            <a:r>
              <a:rPr lang="en-US" sz="2400" dirty="0"/>
              <a:t>SPSS COMPUTE </a:t>
            </a:r>
            <a:r>
              <a:rPr lang="en-US" sz="2400" dirty="0">
                <a:solidFill>
                  <a:srgbClr val="000000"/>
                </a:solidFill>
              </a:rPr>
              <a:t>command syntax</a:t>
            </a:r>
            <a:r>
              <a:rPr lang="en-US" sz="2400" dirty="0" smtClean="0">
                <a:solidFill>
                  <a:srgbClr val="000000"/>
                </a:solidFill>
              </a:rPr>
              <a:t>.</a:t>
            </a:r>
          </a:p>
          <a:p>
            <a:endParaRPr lang="en-US" sz="2400" dirty="0">
              <a:solidFill>
                <a:srgbClr val="000000"/>
              </a:solidFill>
            </a:endParaRPr>
          </a:p>
          <a:p>
            <a:endParaRPr lang="en-US" sz="2400" dirty="0" smtClean="0">
              <a:solidFill>
                <a:srgbClr val="000000"/>
              </a:solidFill>
            </a:endParaRPr>
          </a:p>
          <a:p>
            <a:pPr marL="0" indent="0">
              <a:buNone/>
            </a:pPr>
            <a:endParaRPr lang="en-US" sz="2400" dirty="0" smtClean="0">
              <a:solidFill>
                <a:srgbClr val="000000"/>
              </a:solidFill>
            </a:endParaRPr>
          </a:p>
          <a:p>
            <a:r>
              <a:rPr lang="en-US" sz="2000" dirty="0">
                <a:solidFill>
                  <a:srgbClr val="000000"/>
                </a:solidFill>
              </a:rPr>
              <a:t>To verify that our linear </a:t>
            </a:r>
            <a:endParaRPr lang="en-US" sz="2000" dirty="0" smtClean="0">
              <a:solidFill>
                <a:srgbClr val="000000"/>
              </a:solidFill>
            </a:endParaRPr>
          </a:p>
          <a:p>
            <a:pPr marL="0" indent="0">
              <a:buNone/>
            </a:pPr>
            <a:r>
              <a:rPr lang="en-US" sz="2000" dirty="0">
                <a:solidFill>
                  <a:srgbClr val="000000"/>
                </a:solidFill>
              </a:rPr>
              <a:t> </a:t>
            </a:r>
            <a:r>
              <a:rPr lang="en-US" sz="2000" dirty="0" smtClean="0">
                <a:solidFill>
                  <a:srgbClr val="000000"/>
                </a:solidFill>
              </a:rPr>
              <a:t>     transformation </a:t>
            </a:r>
            <a:r>
              <a:rPr lang="en-US" sz="2000" dirty="0">
                <a:solidFill>
                  <a:srgbClr val="000000"/>
                </a:solidFill>
              </a:rPr>
              <a:t>was successful </a:t>
            </a:r>
            <a:endParaRPr lang="en-US" sz="2000" dirty="0" smtClean="0">
              <a:solidFill>
                <a:srgbClr val="000000"/>
              </a:solidFill>
            </a:endParaRPr>
          </a:p>
          <a:p>
            <a:pPr marL="0" indent="0">
              <a:buNone/>
            </a:pPr>
            <a:r>
              <a:rPr lang="en-US" sz="2000" dirty="0">
                <a:solidFill>
                  <a:srgbClr val="000000"/>
                </a:solidFill>
              </a:rPr>
              <a:t> </a:t>
            </a:r>
            <a:r>
              <a:rPr lang="en-US" sz="2000" dirty="0" smtClean="0">
                <a:solidFill>
                  <a:srgbClr val="000000"/>
                </a:solidFill>
              </a:rPr>
              <a:t>     according </a:t>
            </a:r>
            <a:r>
              <a:rPr lang="en-US" sz="2000" dirty="0">
                <a:solidFill>
                  <a:srgbClr val="000000"/>
                </a:solidFill>
              </a:rPr>
              <a:t>to theory, we can </a:t>
            </a:r>
            <a:endParaRPr lang="en-US" sz="2000" dirty="0" smtClean="0">
              <a:solidFill>
                <a:srgbClr val="000000"/>
              </a:solidFill>
            </a:endParaRPr>
          </a:p>
          <a:p>
            <a:pPr marL="0" indent="0">
              <a:buNone/>
            </a:pPr>
            <a:r>
              <a:rPr lang="en-US" sz="2000" dirty="0">
                <a:solidFill>
                  <a:srgbClr val="000000"/>
                </a:solidFill>
              </a:rPr>
              <a:t>  </a:t>
            </a:r>
            <a:r>
              <a:rPr lang="en-US" sz="2000" dirty="0" smtClean="0">
                <a:solidFill>
                  <a:srgbClr val="000000"/>
                </a:solidFill>
              </a:rPr>
              <a:t>    inspect </a:t>
            </a:r>
            <a:r>
              <a:rPr lang="en-US" sz="2000" dirty="0">
                <a:solidFill>
                  <a:srgbClr val="000000"/>
                </a:solidFill>
              </a:rPr>
              <a:t>the descriptive </a:t>
            </a:r>
            <a:endParaRPr lang="en-US" sz="2000" dirty="0" smtClean="0">
              <a:solidFill>
                <a:srgbClr val="000000"/>
              </a:solidFill>
            </a:endParaRPr>
          </a:p>
          <a:p>
            <a:pPr marL="0" indent="0">
              <a:buNone/>
            </a:pPr>
            <a:r>
              <a:rPr lang="en-US" sz="2000" dirty="0">
                <a:solidFill>
                  <a:srgbClr val="000000"/>
                </a:solidFill>
              </a:rPr>
              <a:t> </a:t>
            </a:r>
            <a:r>
              <a:rPr lang="en-US" sz="2000" dirty="0" smtClean="0">
                <a:solidFill>
                  <a:srgbClr val="000000"/>
                </a:solidFill>
              </a:rPr>
              <a:t>     statistics </a:t>
            </a:r>
            <a:r>
              <a:rPr lang="en-US" sz="2000" dirty="0">
                <a:solidFill>
                  <a:srgbClr val="000000"/>
                </a:solidFill>
              </a:rPr>
              <a:t>of the raw and scale </a:t>
            </a:r>
            <a:endParaRPr lang="en-US" sz="2000" dirty="0" smtClean="0">
              <a:solidFill>
                <a:srgbClr val="000000"/>
              </a:solidFill>
            </a:endParaRPr>
          </a:p>
          <a:p>
            <a:pPr marL="0" indent="0">
              <a:buNone/>
            </a:pPr>
            <a:r>
              <a:rPr lang="en-US" sz="2000" dirty="0">
                <a:solidFill>
                  <a:srgbClr val="000000"/>
                </a:solidFill>
              </a:rPr>
              <a:t> </a:t>
            </a:r>
            <a:r>
              <a:rPr lang="en-US" sz="2000" dirty="0" smtClean="0">
                <a:solidFill>
                  <a:srgbClr val="000000"/>
                </a:solidFill>
              </a:rPr>
              <a:t>     score </a:t>
            </a:r>
            <a:r>
              <a:rPr lang="en-US" sz="2000" dirty="0">
                <a:solidFill>
                  <a:srgbClr val="000000"/>
                </a:solidFill>
              </a:rPr>
              <a:t>distributions. </a:t>
            </a:r>
          </a:p>
          <a:p>
            <a:pPr marL="0" indent="0">
              <a:buNone/>
            </a:pPr>
            <a:endParaRPr lang="en-US" sz="2400" dirty="0" smtClean="0">
              <a:solidFill>
                <a:srgbClr val="000000"/>
              </a:solidFill>
            </a:endParaRPr>
          </a:p>
          <a:p>
            <a:pPr marL="0" indent="0">
              <a:buNone/>
            </a:pPr>
            <a:endParaRPr lang="en-US" sz="2400" dirty="0">
              <a:solidFill>
                <a:srgbClr val="000000"/>
              </a:solidFill>
            </a:endParaRPr>
          </a:p>
          <a:p>
            <a:pPr marL="0" indent="0">
              <a:buNone/>
            </a:pPr>
            <a:endParaRPr lang="en-US" sz="2400" dirty="0">
              <a:solidFill>
                <a:srgbClr val="000000"/>
              </a:solidFill>
            </a:endParaRPr>
          </a:p>
        </p:txBody>
      </p:sp>
      <p:sp>
        <p:nvSpPr>
          <p:cNvPr id="2" name="Rectangle 2"/>
          <p:cNvSpPr>
            <a:spLocks noChangeArrowheads="1"/>
          </p:cNvSpPr>
          <p:nvPr/>
        </p:nvSpPr>
        <p:spPr bwMode="auto">
          <a:xfrm flipV="1">
            <a:off x="1371600" y="4190999"/>
            <a:ext cx="10106526"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US"/>
          </a:p>
        </p:txBody>
      </p:sp>
      <p:sp>
        <p:nvSpPr>
          <p:cNvPr id="8" name="Rectangle 2"/>
          <p:cNvSpPr>
            <a:spLocks noChangeArrowheads="1"/>
          </p:cNvSpPr>
          <p:nvPr/>
        </p:nvSpPr>
        <p:spPr bwMode="auto">
          <a:xfrm>
            <a:off x="838200" y="3834970"/>
            <a:ext cx="12869333" cy="8644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US"/>
          </a:p>
        </p:txBody>
      </p:sp>
      <p:sp>
        <p:nvSpPr>
          <p:cNvPr id="6" name="Rectangle 2"/>
          <p:cNvSpPr>
            <a:spLocks noChangeArrowheads="1"/>
          </p:cNvSpPr>
          <p:nvPr/>
        </p:nvSpPr>
        <p:spPr bwMode="auto">
          <a:xfrm>
            <a:off x="1066800" y="480060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pic>
        <p:nvPicPr>
          <p:cNvPr id="9" name="Picture 8"/>
          <p:cNvPicPr>
            <a:picLocks noChangeAspect="1"/>
          </p:cNvPicPr>
          <p:nvPr/>
        </p:nvPicPr>
        <p:blipFill>
          <a:blip r:embed="rId4"/>
          <a:stretch>
            <a:fillRect/>
          </a:stretch>
        </p:blipFill>
        <p:spPr>
          <a:xfrm>
            <a:off x="304800" y="2380276"/>
            <a:ext cx="7200132" cy="851120"/>
          </a:xfrm>
          <a:prstGeom prst="rect">
            <a:avLst/>
          </a:prstGeom>
        </p:spPr>
      </p:pic>
      <p:graphicFrame>
        <p:nvGraphicFramePr>
          <p:cNvPr id="10" name="Object 9"/>
          <p:cNvGraphicFramePr>
            <a:graphicFrameLocks noChangeAspect="1"/>
          </p:cNvGraphicFramePr>
          <p:nvPr>
            <p:extLst>
              <p:ext uri="{D42A27DB-BD31-4B8C-83A1-F6EECF244321}">
                <p14:modId xmlns:p14="http://schemas.microsoft.com/office/powerpoint/2010/main" val="1637681909"/>
              </p:ext>
            </p:extLst>
          </p:nvPr>
        </p:nvGraphicFramePr>
        <p:xfrm>
          <a:off x="4876800" y="3214560"/>
          <a:ext cx="5014609" cy="2969739"/>
        </p:xfrm>
        <a:graphic>
          <a:graphicData uri="http://schemas.openxmlformats.org/presentationml/2006/ole">
            <mc:AlternateContent xmlns:mc="http://schemas.openxmlformats.org/markup-compatibility/2006">
              <mc:Choice xmlns:v="urn:schemas-microsoft-com:vml" Requires="v">
                <p:oleObj spid="_x0000_s35882" name="Document" r:id="rId5" imgW="5956042" imgH="3527132" progId="Word.Document.12">
                  <p:embed/>
                </p:oleObj>
              </mc:Choice>
              <mc:Fallback>
                <p:oleObj name="Document" r:id="rId5" imgW="5956042" imgH="3527132" progId="Word.Document.12">
                  <p:embed/>
                  <p:pic>
                    <p:nvPicPr>
                      <p:cNvPr id="0" name=""/>
                      <p:cNvPicPr/>
                      <p:nvPr/>
                    </p:nvPicPr>
                    <p:blipFill>
                      <a:blip r:embed="rId6"/>
                      <a:stretch>
                        <a:fillRect/>
                      </a:stretch>
                    </p:blipFill>
                    <p:spPr>
                      <a:xfrm>
                        <a:off x="4876800" y="3214560"/>
                        <a:ext cx="5014609" cy="2969739"/>
                      </a:xfrm>
                      <a:prstGeom prst="rect">
                        <a:avLst/>
                      </a:prstGeom>
                    </p:spPr>
                  </p:pic>
                </p:oleObj>
              </mc:Fallback>
            </mc:AlternateContent>
          </a:graphicData>
        </a:graphic>
      </p:graphicFrame>
    </p:spTree>
    <p:extLst>
      <p:ext uri="{BB962C8B-B14F-4D97-AF65-F5344CB8AC3E}">
        <p14:creationId xmlns:p14="http://schemas.microsoft.com/office/powerpoint/2010/main" val="12123387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228600" y="274638"/>
            <a:ext cx="8686800" cy="1143000"/>
          </a:xfrm>
        </p:spPr>
        <p:txBody>
          <a:bodyPr>
            <a:noAutofit/>
          </a:bodyPr>
          <a:lstStyle/>
          <a:p>
            <a:r>
              <a:rPr lang="en-US" sz="4000" dirty="0" smtClean="0">
                <a:solidFill>
                  <a:schemeClr val="bg2">
                    <a:lumMod val="10000"/>
                  </a:schemeClr>
                </a:solidFill>
              </a:rPr>
              <a:t>Percentile Rank Scale</a:t>
            </a:r>
            <a:endParaRPr lang="en-US" sz="4000" dirty="0">
              <a:solidFill>
                <a:schemeClr val="bg2">
                  <a:lumMod val="10000"/>
                </a:schemeClr>
              </a:solidFill>
            </a:endParaRPr>
          </a:p>
        </p:txBody>
      </p:sp>
      <p:sp>
        <p:nvSpPr>
          <p:cNvPr id="5" name="Content Placeholder 4"/>
          <p:cNvSpPr>
            <a:spLocks noGrp="1"/>
          </p:cNvSpPr>
          <p:nvPr>
            <p:ph idx="1"/>
          </p:nvPr>
        </p:nvSpPr>
        <p:spPr>
          <a:xfrm>
            <a:off x="457200" y="1416017"/>
            <a:ext cx="8229600" cy="4525963"/>
          </a:xfrm>
        </p:spPr>
        <p:txBody>
          <a:bodyPr>
            <a:normAutofit/>
          </a:bodyPr>
          <a:lstStyle/>
          <a:p>
            <a:r>
              <a:rPr lang="en-US" sz="2400" dirty="0">
                <a:solidFill>
                  <a:srgbClr val="000000"/>
                </a:solidFill>
              </a:rPr>
              <a:t>A</a:t>
            </a:r>
            <a:r>
              <a:rPr lang="en-US" sz="2400" dirty="0"/>
              <a:t> </a:t>
            </a:r>
            <a:r>
              <a:rPr lang="en-US" sz="2400" i="1" dirty="0"/>
              <a:t>percentile rank </a:t>
            </a:r>
            <a:r>
              <a:rPr lang="en-US" sz="2400" dirty="0">
                <a:solidFill>
                  <a:srgbClr val="000000"/>
                </a:solidFill>
              </a:rPr>
              <a:t>corresponds to a specific raw score where the percentage of examinees in the norm group scored below the score of interest</a:t>
            </a:r>
            <a:r>
              <a:rPr lang="en-US" sz="2400" dirty="0" smtClean="0">
                <a:solidFill>
                  <a:srgbClr val="000000"/>
                </a:solidFill>
              </a:rPr>
              <a:t>.</a:t>
            </a:r>
          </a:p>
          <a:p>
            <a:r>
              <a:rPr lang="en-US" sz="2400" dirty="0">
                <a:solidFill>
                  <a:srgbClr val="000000"/>
                </a:solidFill>
              </a:rPr>
              <a:t>Percentile ranks are useful for making relative or normative evaluations of examinee’s performance within a specific group. </a:t>
            </a:r>
            <a:endParaRPr lang="en-US" sz="2400" dirty="0" smtClean="0">
              <a:solidFill>
                <a:srgbClr val="000000"/>
              </a:solidFill>
            </a:endParaRPr>
          </a:p>
          <a:p>
            <a:r>
              <a:rPr lang="en-US" sz="2400" dirty="0" smtClean="0">
                <a:solidFill>
                  <a:srgbClr val="000000"/>
                </a:solidFill>
              </a:rPr>
              <a:t>The</a:t>
            </a:r>
            <a:r>
              <a:rPr lang="en-US" sz="2400" dirty="0" smtClean="0"/>
              <a:t> </a:t>
            </a:r>
            <a:r>
              <a:rPr lang="en-US" sz="2400" i="1" dirty="0"/>
              <a:t>percentile rank scale </a:t>
            </a:r>
            <a:r>
              <a:rPr lang="en-US" sz="2400" dirty="0">
                <a:solidFill>
                  <a:srgbClr val="000000"/>
                </a:solidFill>
              </a:rPr>
              <a:t>is a type of normative scale that provides the percentage of examinees in a specific group scoring below the midpoint of each score or score interval.</a:t>
            </a:r>
            <a:endParaRPr lang="en-US" sz="2400" dirty="0" smtClean="0">
              <a:solidFill>
                <a:srgbClr val="000000"/>
              </a:solidFill>
            </a:endParaRPr>
          </a:p>
          <a:p>
            <a:pPr marL="0" indent="0">
              <a:buNone/>
            </a:pPr>
            <a:endParaRPr lang="en-US" sz="2400" dirty="0" smtClean="0">
              <a:solidFill>
                <a:srgbClr val="000000"/>
              </a:solidFill>
            </a:endParaRPr>
          </a:p>
          <a:p>
            <a:pPr marL="0" indent="0">
              <a:buNone/>
            </a:pPr>
            <a:endParaRPr lang="en-US" sz="2400" dirty="0">
              <a:solidFill>
                <a:srgbClr val="000000"/>
              </a:solidFill>
            </a:endParaRPr>
          </a:p>
          <a:p>
            <a:pPr marL="0" indent="0">
              <a:buNone/>
            </a:pPr>
            <a:endParaRPr lang="en-US" sz="2400" dirty="0">
              <a:solidFill>
                <a:srgbClr val="000000"/>
              </a:solidFill>
            </a:endParaRPr>
          </a:p>
        </p:txBody>
      </p:sp>
      <p:sp>
        <p:nvSpPr>
          <p:cNvPr id="2" name="Rectangle 2"/>
          <p:cNvSpPr>
            <a:spLocks noChangeArrowheads="1"/>
          </p:cNvSpPr>
          <p:nvPr/>
        </p:nvSpPr>
        <p:spPr bwMode="auto">
          <a:xfrm flipV="1">
            <a:off x="1371600" y="4190999"/>
            <a:ext cx="10106526"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US"/>
          </a:p>
        </p:txBody>
      </p:sp>
      <p:sp>
        <p:nvSpPr>
          <p:cNvPr id="8" name="Rectangle 2"/>
          <p:cNvSpPr>
            <a:spLocks noChangeArrowheads="1"/>
          </p:cNvSpPr>
          <p:nvPr/>
        </p:nvSpPr>
        <p:spPr bwMode="auto">
          <a:xfrm>
            <a:off x="838200" y="3834970"/>
            <a:ext cx="12869333" cy="8644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US"/>
          </a:p>
        </p:txBody>
      </p:sp>
      <p:sp>
        <p:nvSpPr>
          <p:cNvPr id="6" name="Rectangle 2"/>
          <p:cNvSpPr>
            <a:spLocks noChangeArrowheads="1"/>
          </p:cNvSpPr>
          <p:nvPr/>
        </p:nvSpPr>
        <p:spPr bwMode="auto">
          <a:xfrm>
            <a:off x="1066800" y="480060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Tree>
    <p:extLst>
      <p:ext uri="{BB962C8B-B14F-4D97-AF65-F5344CB8AC3E}">
        <p14:creationId xmlns:p14="http://schemas.microsoft.com/office/powerpoint/2010/main" val="5969626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228600" y="274638"/>
            <a:ext cx="8686800" cy="1143000"/>
          </a:xfrm>
        </p:spPr>
        <p:txBody>
          <a:bodyPr>
            <a:noAutofit/>
          </a:bodyPr>
          <a:lstStyle/>
          <a:p>
            <a:r>
              <a:rPr lang="en-US" sz="4000" dirty="0" smtClean="0">
                <a:solidFill>
                  <a:schemeClr val="bg2">
                    <a:lumMod val="10000"/>
                  </a:schemeClr>
                </a:solidFill>
              </a:rPr>
              <a:t>Percentile Rank Scale</a:t>
            </a:r>
            <a:endParaRPr lang="en-US" sz="4000" dirty="0">
              <a:solidFill>
                <a:schemeClr val="bg2">
                  <a:lumMod val="10000"/>
                </a:schemeClr>
              </a:solidFill>
            </a:endParaRPr>
          </a:p>
        </p:txBody>
      </p:sp>
      <p:sp>
        <p:nvSpPr>
          <p:cNvPr id="5" name="Content Placeholder 4"/>
          <p:cNvSpPr>
            <a:spLocks noGrp="1"/>
          </p:cNvSpPr>
          <p:nvPr>
            <p:ph idx="1"/>
          </p:nvPr>
        </p:nvSpPr>
        <p:spPr>
          <a:xfrm>
            <a:off x="457200" y="1416017"/>
            <a:ext cx="8229600" cy="4525963"/>
          </a:xfrm>
        </p:spPr>
        <p:txBody>
          <a:bodyPr>
            <a:normAutofit/>
          </a:bodyPr>
          <a:lstStyle/>
          <a:p>
            <a:r>
              <a:rPr lang="en-US" sz="2400" dirty="0">
                <a:solidFill>
                  <a:srgbClr val="000000"/>
                </a:solidFill>
              </a:rPr>
              <a:t>A</a:t>
            </a:r>
            <a:r>
              <a:rPr lang="en-US" sz="2400" dirty="0"/>
              <a:t> </a:t>
            </a:r>
            <a:r>
              <a:rPr lang="en-US" sz="2400" i="1" dirty="0"/>
              <a:t>percentile rank </a:t>
            </a:r>
            <a:r>
              <a:rPr lang="en-US" sz="2400" dirty="0" smtClean="0">
                <a:solidFill>
                  <a:srgbClr val="000000"/>
                </a:solidFill>
              </a:rPr>
              <a:t>is derived by:</a:t>
            </a:r>
          </a:p>
          <a:p>
            <a:endParaRPr lang="en-US" sz="2400" dirty="0">
              <a:solidFill>
                <a:srgbClr val="000000"/>
              </a:solidFill>
            </a:endParaRPr>
          </a:p>
          <a:p>
            <a:endParaRPr lang="en-US" sz="2400" dirty="0" smtClean="0">
              <a:solidFill>
                <a:srgbClr val="000000"/>
              </a:solidFill>
            </a:endParaRPr>
          </a:p>
          <a:p>
            <a:endParaRPr lang="en-US" sz="2400" dirty="0">
              <a:solidFill>
                <a:srgbClr val="000000"/>
              </a:solidFill>
            </a:endParaRPr>
          </a:p>
          <a:p>
            <a:endParaRPr lang="en-US" sz="2400" dirty="0" smtClean="0">
              <a:solidFill>
                <a:srgbClr val="000000"/>
              </a:solidFill>
            </a:endParaRPr>
          </a:p>
          <a:p>
            <a:endParaRPr lang="en-US" sz="2400" dirty="0">
              <a:solidFill>
                <a:srgbClr val="000000"/>
              </a:solidFill>
            </a:endParaRPr>
          </a:p>
          <a:p>
            <a:endParaRPr lang="en-US" sz="2400" dirty="0" smtClean="0">
              <a:solidFill>
                <a:srgbClr val="000000"/>
              </a:solidFill>
            </a:endParaRPr>
          </a:p>
          <a:p>
            <a:r>
              <a:rPr lang="en-US" sz="2400" dirty="0">
                <a:solidFill>
                  <a:srgbClr val="000000"/>
                </a:solidFill>
              </a:rPr>
              <a:t>In calculating percentile ranks, we assume that the underlying construct of ability or achievement is continuous (even though raw scores are discrete variables). </a:t>
            </a:r>
            <a:endParaRPr lang="en-US" sz="2400" dirty="0" smtClean="0">
              <a:solidFill>
                <a:srgbClr val="000000"/>
              </a:solidFill>
            </a:endParaRPr>
          </a:p>
          <a:p>
            <a:endParaRPr lang="en-US" sz="2400" dirty="0">
              <a:solidFill>
                <a:srgbClr val="000000"/>
              </a:solidFill>
            </a:endParaRPr>
          </a:p>
          <a:p>
            <a:endParaRPr lang="en-US" sz="2400" dirty="0" smtClean="0">
              <a:solidFill>
                <a:srgbClr val="000000"/>
              </a:solidFill>
            </a:endParaRPr>
          </a:p>
          <a:p>
            <a:endParaRPr lang="en-US" sz="2400" dirty="0" smtClean="0">
              <a:solidFill>
                <a:srgbClr val="000000"/>
              </a:solidFill>
            </a:endParaRPr>
          </a:p>
          <a:p>
            <a:endParaRPr lang="en-US" sz="2400" dirty="0" smtClean="0">
              <a:solidFill>
                <a:srgbClr val="000000"/>
              </a:solidFill>
            </a:endParaRPr>
          </a:p>
          <a:p>
            <a:pPr marL="0" indent="0">
              <a:buNone/>
            </a:pPr>
            <a:endParaRPr lang="en-US" sz="2400" dirty="0" smtClean="0">
              <a:solidFill>
                <a:srgbClr val="000000"/>
              </a:solidFill>
            </a:endParaRPr>
          </a:p>
          <a:p>
            <a:pPr marL="0" indent="0">
              <a:buNone/>
            </a:pPr>
            <a:endParaRPr lang="en-US" sz="2400" dirty="0">
              <a:solidFill>
                <a:srgbClr val="000000"/>
              </a:solidFill>
            </a:endParaRPr>
          </a:p>
          <a:p>
            <a:pPr marL="0" indent="0">
              <a:buNone/>
            </a:pPr>
            <a:endParaRPr lang="en-US" sz="2400" dirty="0">
              <a:solidFill>
                <a:srgbClr val="000000"/>
              </a:solidFill>
            </a:endParaRPr>
          </a:p>
        </p:txBody>
      </p:sp>
      <p:sp>
        <p:nvSpPr>
          <p:cNvPr id="2" name="Rectangle 2"/>
          <p:cNvSpPr>
            <a:spLocks noChangeArrowheads="1"/>
          </p:cNvSpPr>
          <p:nvPr/>
        </p:nvSpPr>
        <p:spPr bwMode="auto">
          <a:xfrm flipV="1">
            <a:off x="1295400" y="4162179"/>
            <a:ext cx="10106526"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US"/>
          </a:p>
        </p:txBody>
      </p:sp>
      <p:sp>
        <p:nvSpPr>
          <p:cNvPr id="8" name="Rectangle 2"/>
          <p:cNvSpPr>
            <a:spLocks noChangeArrowheads="1"/>
          </p:cNvSpPr>
          <p:nvPr/>
        </p:nvSpPr>
        <p:spPr bwMode="auto">
          <a:xfrm>
            <a:off x="838200" y="3834970"/>
            <a:ext cx="12869333" cy="8644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US"/>
          </a:p>
        </p:txBody>
      </p:sp>
      <p:sp>
        <p:nvSpPr>
          <p:cNvPr id="6" name="Rectangle 2"/>
          <p:cNvSpPr>
            <a:spLocks noChangeArrowheads="1"/>
          </p:cNvSpPr>
          <p:nvPr/>
        </p:nvSpPr>
        <p:spPr bwMode="auto">
          <a:xfrm>
            <a:off x="1066800" y="480060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3" name="Rectangle 2"/>
          <p:cNvSpPr>
            <a:spLocks noChangeArrowheads="1"/>
          </p:cNvSpPr>
          <p:nvPr/>
        </p:nvSpPr>
        <p:spPr bwMode="auto">
          <a:xfrm>
            <a:off x="5715000" y="1513316"/>
            <a:ext cx="11144250"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US"/>
          </a:p>
        </p:txBody>
      </p:sp>
      <p:graphicFrame>
        <p:nvGraphicFramePr>
          <p:cNvPr id="7" name="Object 6"/>
          <p:cNvGraphicFramePr>
            <a:graphicFrameLocks noChangeAspect="1"/>
          </p:cNvGraphicFramePr>
          <p:nvPr>
            <p:extLst>
              <p:ext uri="{D42A27DB-BD31-4B8C-83A1-F6EECF244321}">
                <p14:modId xmlns:p14="http://schemas.microsoft.com/office/powerpoint/2010/main" val="3277462553"/>
              </p:ext>
            </p:extLst>
          </p:nvPr>
        </p:nvGraphicFramePr>
        <p:xfrm>
          <a:off x="797431" y="1902548"/>
          <a:ext cx="2862367" cy="916852"/>
        </p:xfrm>
        <a:graphic>
          <a:graphicData uri="http://schemas.openxmlformats.org/presentationml/2006/ole">
            <mc:AlternateContent xmlns:mc="http://schemas.openxmlformats.org/markup-compatibility/2006">
              <mc:Choice xmlns:v="urn:schemas-microsoft-com:vml" Requires="v">
                <p:oleObj spid="_x0000_s36904" name="Equation" r:id="rId4" imgW="1612900" imgH="508000" progId="Equation.DSMT4">
                  <p:embed/>
                </p:oleObj>
              </mc:Choice>
              <mc:Fallback>
                <p:oleObj name="Equation" r:id="rId4" imgW="1612900" imgH="508000" progId="Equation.DSMT4">
                  <p:embed/>
                  <p:pic>
                    <p:nvPicPr>
                      <p:cNvPr id="0" name="Object 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97431" y="1902548"/>
                        <a:ext cx="2862367" cy="916852"/>
                      </a:xfrm>
                      <a:prstGeom prst="rect">
                        <a:avLst/>
                      </a:prstGeom>
                      <a:noFill/>
                    </p:spPr>
                  </p:pic>
                </p:oleObj>
              </mc:Fallback>
            </mc:AlternateContent>
          </a:graphicData>
        </a:graphic>
      </p:graphicFrame>
      <p:pic>
        <p:nvPicPr>
          <p:cNvPr id="9" name="Picture 8"/>
          <p:cNvPicPr>
            <a:picLocks noChangeAspect="1"/>
          </p:cNvPicPr>
          <p:nvPr/>
        </p:nvPicPr>
        <p:blipFill>
          <a:blip r:embed="rId6"/>
          <a:stretch>
            <a:fillRect/>
          </a:stretch>
        </p:blipFill>
        <p:spPr>
          <a:xfrm>
            <a:off x="778448" y="2989973"/>
            <a:ext cx="5944872" cy="1192061"/>
          </a:xfrm>
          <a:prstGeom prst="rect">
            <a:avLst/>
          </a:prstGeom>
        </p:spPr>
      </p:pic>
    </p:spTree>
    <p:extLst>
      <p:ext uri="{BB962C8B-B14F-4D97-AF65-F5344CB8AC3E}">
        <p14:creationId xmlns:p14="http://schemas.microsoft.com/office/powerpoint/2010/main" val="5777372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228600" y="274638"/>
            <a:ext cx="8686800" cy="1143000"/>
          </a:xfrm>
        </p:spPr>
        <p:txBody>
          <a:bodyPr>
            <a:noAutofit/>
          </a:bodyPr>
          <a:lstStyle/>
          <a:p>
            <a:r>
              <a:rPr lang="en-US" sz="4000" dirty="0" smtClean="0">
                <a:solidFill>
                  <a:schemeClr val="bg2">
                    <a:lumMod val="10000"/>
                  </a:schemeClr>
                </a:solidFill>
              </a:rPr>
              <a:t>Percentile Rank Scale</a:t>
            </a:r>
            <a:endParaRPr lang="en-US" sz="4000" dirty="0">
              <a:solidFill>
                <a:schemeClr val="bg2">
                  <a:lumMod val="10000"/>
                </a:schemeClr>
              </a:solidFill>
            </a:endParaRPr>
          </a:p>
        </p:txBody>
      </p:sp>
      <p:sp>
        <p:nvSpPr>
          <p:cNvPr id="5" name="Content Placeholder 4"/>
          <p:cNvSpPr>
            <a:spLocks noGrp="1"/>
          </p:cNvSpPr>
          <p:nvPr>
            <p:ph idx="1"/>
          </p:nvPr>
        </p:nvSpPr>
        <p:spPr>
          <a:xfrm>
            <a:off x="457200" y="1416017"/>
            <a:ext cx="8229600" cy="4525963"/>
          </a:xfrm>
        </p:spPr>
        <p:txBody>
          <a:bodyPr>
            <a:normAutofit lnSpcReduction="10000"/>
          </a:bodyPr>
          <a:lstStyle/>
          <a:p>
            <a:r>
              <a:rPr lang="en-US" sz="2800" dirty="0">
                <a:solidFill>
                  <a:srgbClr val="000000"/>
                </a:solidFill>
              </a:rPr>
              <a:t>Given this assumption, each </a:t>
            </a:r>
            <a:r>
              <a:rPr lang="en-US" sz="2800" i="1" dirty="0"/>
              <a:t>raw score point </a:t>
            </a:r>
            <a:r>
              <a:rPr lang="en-US" sz="2800" dirty="0"/>
              <a:t>represents a </a:t>
            </a:r>
            <a:r>
              <a:rPr lang="en-US" sz="2800" i="1" dirty="0"/>
              <a:t>score interval </a:t>
            </a:r>
            <a:r>
              <a:rPr lang="en-US" sz="2800" dirty="0">
                <a:solidFill>
                  <a:srgbClr val="000000"/>
                </a:solidFill>
              </a:rPr>
              <a:t>on the ability or achievement continuum. </a:t>
            </a:r>
            <a:endParaRPr lang="en-US" sz="2800" dirty="0" smtClean="0">
              <a:solidFill>
                <a:srgbClr val="000000"/>
              </a:solidFill>
            </a:endParaRPr>
          </a:p>
          <a:p>
            <a:r>
              <a:rPr lang="en-US" sz="2800" dirty="0" smtClean="0">
                <a:solidFill>
                  <a:srgbClr val="000000"/>
                </a:solidFill>
              </a:rPr>
              <a:t>To </a:t>
            </a:r>
            <a:r>
              <a:rPr lang="en-US" sz="2800" dirty="0">
                <a:solidFill>
                  <a:srgbClr val="000000"/>
                </a:solidFill>
              </a:rPr>
              <a:t>properly account for raw score intervals on the ability or achievement continuum, theoretically </a:t>
            </a:r>
            <a:r>
              <a:rPr lang="en-US" sz="2800" i="1" dirty="0"/>
              <a:t>one-half</a:t>
            </a:r>
            <a:r>
              <a:rPr lang="en-US" sz="2800" dirty="0"/>
              <a:t> </a:t>
            </a:r>
            <a:r>
              <a:rPr lang="en-US" sz="2800" dirty="0">
                <a:solidFill>
                  <a:srgbClr val="000000"/>
                </a:solidFill>
              </a:rPr>
              <a:t>of the examinees are expected to</a:t>
            </a:r>
            <a:r>
              <a:rPr lang="en-US" sz="2800" dirty="0"/>
              <a:t> </a:t>
            </a:r>
            <a:r>
              <a:rPr lang="en-US" sz="2800" i="1" dirty="0"/>
              <a:t>score below </a:t>
            </a:r>
            <a:r>
              <a:rPr lang="en-US" sz="2800" dirty="0">
                <a:solidFill>
                  <a:srgbClr val="000000"/>
                </a:solidFill>
              </a:rPr>
              <a:t>the midpoint and </a:t>
            </a:r>
            <a:r>
              <a:rPr lang="en-US" sz="2800" i="1" dirty="0"/>
              <a:t>one-half</a:t>
            </a:r>
            <a:r>
              <a:rPr lang="en-US" sz="2800" dirty="0"/>
              <a:t> </a:t>
            </a:r>
            <a:r>
              <a:rPr lang="en-US" sz="2800" dirty="0">
                <a:solidFill>
                  <a:srgbClr val="000000"/>
                </a:solidFill>
              </a:rPr>
              <a:t>are expected to </a:t>
            </a:r>
            <a:r>
              <a:rPr lang="en-US" sz="2800" i="1" dirty="0"/>
              <a:t>score above </a:t>
            </a:r>
            <a:r>
              <a:rPr lang="en-US" sz="2800" dirty="0">
                <a:solidFill>
                  <a:srgbClr val="000000"/>
                </a:solidFill>
              </a:rPr>
              <a:t>the midpoint. </a:t>
            </a:r>
            <a:endParaRPr lang="en-US" sz="2800" dirty="0" smtClean="0">
              <a:solidFill>
                <a:srgbClr val="000000"/>
              </a:solidFill>
            </a:endParaRPr>
          </a:p>
          <a:p>
            <a:r>
              <a:rPr lang="en-US" sz="2800" dirty="0" smtClean="0">
                <a:solidFill>
                  <a:srgbClr val="000000"/>
                </a:solidFill>
              </a:rPr>
              <a:t>Therefore</a:t>
            </a:r>
            <a:r>
              <a:rPr lang="en-US" sz="2800" dirty="0">
                <a:solidFill>
                  <a:srgbClr val="000000"/>
                </a:solidFill>
              </a:rPr>
              <a:t>, in the numerator of </a:t>
            </a:r>
            <a:r>
              <a:rPr lang="en-US" sz="2800" dirty="0" smtClean="0">
                <a:solidFill>
                  <a:srgbClr val="000000"/>
                </a:solidFill>
              </a:rPr>
              <a:t>the percentile equation the </a:t>
            </a:r>
            <a:r>
              <a:rPr lang="en-US" sz="2800" dirty="0">
                <a:solidFill>
                  <a:srgbClr val="000000"/>
                </a:solidFill>
              </a:rPr>
              <a:t>value of .5 is used to index the midpoint of a particular </a:t>
            </a:r>
            <a:r>
              <a:rPr lang="en-US" sz="2800" i="1" dirty="0"/>
              <a:t>class interval</a:t>
            </a:r>
            <a:r>
              <a:rPr lang="en-US" sz="2800" dirty="0"/>
              <a:t>. </a:t>
            </a:r>
          </a:p>
          <a:p>
            <a:endParaRPr lang="en-US" sz="2400" dirty="0">
              <a:solidFill>
                <a:srgbClr val="000000"/>
              </a:solidFill>
            </a:endParaRPr>
          </a:p>
          <a:p>
            <a:endParaRPr lang="en-US" sz="2400" dirty="0" smtClean="0">
              <a:solidFill>
                <a:srgbClr val="000000"/>
              </a:solidFill>
            </a:endParaRPr>
          </a:p>
          <a:p>
            <a:endParaRPr lang="en-US" sz="2400" dirty="0">
              <a:solidFill>
                <a:srgbClr val="000000"/>
              </a:solidFill>
            </a:endParaRPr>
          </a:p>
          <a:p>
            <a:endParaRPr lang="en-US" sz="2400" dirty="0" smtClean="0">
              <a:solidFill>
                <a:srgbClr val="000000"/>
              </a:solidFill>
            </a:endParaRPr>
          </a:p>
          <a:p>
            <a:endParaRPr lang="en-US" sz="2400" dirty="0">
              <a:solidFill>
                <a:srgbClr val="000000"/>
              </a:solidFill>
            </a:endParaRPr>
          </a:p>
          <a:p>
            <a:endParaRPr lang="en-US" sz="2400" dirty="0" smtClean="0">
              <a:solidFill>
                <a:srgbClr val="000000"/>
              </a:solidFill>
            </a:endParaRPr>
          </a:p>
          <a:p>
            <a:endParaRPr lang="en-US" sz="2400" dirty="0">
              <a:solidFill>
                <a:srgbClr val="000000"/>
              </a:solidFill>
            </a:endParaRPr>
          </a:p>
          <a:p>
            <a:endParaRPr lang="en-US" sz="2400" dirty="0" smtClean="0">
              <a:solidFill>
                <a:srgbClr val="000000"/>
              </a:solidFill>
            </a:endParaRPr>
          </a:p>
          <a:p>
            <a:endParaRPr lang="en-US" sz="2400" dirty="0" smtClean="0">
              <a:solidFill>
                <a:srgbClr val="000000"/>
              </a:solidFill>
            </a:endParaRPr>
          </a:p>
          <a:p>
            <a:endParaRPr lang="en-US" sz="2400" dirty="0" smtClean="0">
              <a:solidFill>
                <a:srgbClr val="000000"/>
              </a:solidFill>
            </a:endParaRPr>
          </a:p>
          <a:p>
            <a:pPr marL="0" indent="0">
              <a:buNone/>
            </a:pPr>
            <a:endParaRPr lang="en-US" sz="2400" dirty="0" smtClean="0">
              <a:solidFill>
                <a:srgbClr val="000000"/>
              </a:solidFill>
            </a:endParaRPr>
          </a:p>
          <a:p>
            <a:pPr marL="0" indent="0">
              <a:buNone/>
            </a:pPr>
            <a:endParaRPr lang="en-US" sz="2400" dirty="0">
              <a:solidFill>
                <a:srgbClr val="000000"/>
              </a:solidFill>
            </a:endParaRPr>
          </a:p>
          <a:p>
            <a:pPr marL="0" indent="0">
              <a:buNone/>
            </a:pPr>
            <a:endParaRPr lang="en-US" sz="2400" dirty="0">
              <a:solidFill>
                <a:srgbClr val="000000"/>
              </a:solidFill>
            </a:endParaRPr>
          </a:p>
        </p:txBody>
      </p:sp>
      <p:sp>
        <p:nvSpPr>
          <p:cNvPr id="2" name="Rectangle 2"/>
          <p:cNvSpPr>
            <a:spLocks noChangeArrowheads="1"/>
          </p:cNvSpPr>
          <p:nvPr/>
        </p:nvSpPr>
        <p:spPr bwMode="auto">
          <a:xfrm flipV="1">
            <a:off x="1295400" y="4162179"/>
            <a:ext cx="10106526"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US"/>
          </a:p>
        </p:txBody>
      </p:sp>
      <p:sp>
        <p:nvSpPr>
          <p:cNvPr id="8" name="Rectangle 2"/>
          <p:cNvSpPr>
            <a:spLocks noChangeArrowheads="1"/>
          </p:cNvSpPr>
          <p:nvPr/>
        </p:nvSpPr>
        <p:spPr bwMode="auto">
          <a:xfrm>
            <a:off x="838200" y="3834970"/>
            <a:ext cx="12869333" cy="8644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US"/>
          </a:p>
        </p:txBody>
      </p:sp>
      <p:sp>
        <p:nvSpPr>
          <p:cNvPr id="6" name="Rectangle 2"/>
          <p:cNvSpPr>
            <a:spLocks noChangeArrowheads="1"/>
          </p:cNvSpPr>
          <p:nvPr/>
        </p:nvSpPr>
        <p:spPr bwMode="auto">
          <a:xfrm>
            <a:off x="1066800" y="480060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3" name="Rectangle 2"/>
          <p:cNvSpPr>
            <a:spLocks noChangeArrowheads="1"/>
          </p:cNvSpPr>
          <p:nvPr/>
        </p:nvSpPr>
        <p:spPr bwMode="auto">
          <a:xfrm>
            <a:off x="5715000" y="1513316"/>
            <a:ext cx="11144250"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US"/>
          </a:p>
        </p:txBody>
      </p:sp>
    </p:spTree>
    <p:extLst>
      <p:ext uri="{BB962C8B-B14F-4D97-AF65-F5344CB8AC3E}">
        <p14:creationId xmlns:p14="http://schemas.microsoft.com/office/powerpoint/2010/main" val="11078439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solidFill>
                  <a:schemeClr val="bg2">
                    <a:lumMod val="10000"/>
                  </a:schemeClr>
                </a:solidFill>
              </a:rPr>
              <a:t>Overview</a:t>
            </a:r>
            <a:endParaRPr lang="en-US" dirty="0">
              <a:solidFill>
                <a:schemeClr val="bg2">
                  <a:lumMod val="10000"/>
                </a:schemeClr>
              </a:solidFill>
            </a:endParaRPr>
          </a:p>
        </p:txBody>
      </p:sp>
      <p:sp>
        <p:nvSpPr>
          <p:cNvPr id="5" name="Content Placeholder 4"/>
          <p:cNvSpPr>
            <a:spLocks noGrp="1"/>
          </p:cNvSpPr>
          <p:nvPr>
            <p:ph idx="1"/>
          </p:nvPr>
        </p:nvSpPr>
        <p:spPr/>
        <p:txBody>
          <a:bodyPr>
            <a:normAutofit/>
          </a:bodyPr>
          <a:lstStyle/>
          <a:p>
            <a:pPr>
              <a:lnSpc>
                <a:spcPct val="90000"/>
              </a:lnSpc>
              <a:defRPr/>
            </a:pPr>
            <a:r>
              <a:rPr lang="en-US" sz="2800" dirty="0" smtClean="0">
                <a:solidFill>
                  <a:srgbClr val="000000"/>
                </a:solidFill>
              </a:rPr>
              <a:t>Previously, foundational </a:t>
            </a:r>
            <a:r>
              <a:rPr lang="en-US" sz="2800" dirty="0">
                <a:solidFill>
                  <a:srgbClr val="000000"/>
                </a:solidFill>
              </a:rPr>
              <a:t>principles and concepts of psychological measurement were introduced and comparisons were made with standard physical measurement scales we are all familiar with (e.g., temperature, weight and length). </a:t>
            </a:r>
            <a:endParaRPr lang="en-US" sz="2800" dirty="0" smtClean="0">
              <a:solidFill>
                <a:srgbClr val="000000"/>
              </a:solidFill>
            </a:endParaRPr>
          </a:p>
          <a:p>
            <a:pPr>
              <a:lnSpc>
                <a:spcPct val="90000"/>
              </a:lnSpc>
              <a:defRPr/>
            </a:pPr>
            <a:r>
              <a:rPr lang="en-US" sz="2800" dirty="0" smtClean="0">
                <a:solidFill>
                  <a:srgbClr val="000000"/>
                </a:solidFill>
              </a:rPr>
              <a:t>Interpreting </a:t>
            </a:r>
            <a:r>
              <a:rPr lang="en-US" sz="2800" dirty="0">
                <a:solidFill>
                  <a:srgbClr val="000000"/>
                </a:solidFill>
              </a:rPr>
              <a:t>numerical values acquired from using well-established standard physical measurement scales for temperature, weight and length are so common to our daily lives that we need no reference manual to describe their </a:t>
            </a:r>
            <a:r>
              <a:rPr lang="en-US" sz="2800" dirty="0" smtClean="0">
                <a:solidFill>
                  <a:srgbClr val="000000"/>
                </a:solidFill>
              </a:rPr>
              <a:t>characteristics. </a:t>
            </a:r>
            <a:endParaRPr lang="en-US" sz="2800" i="1" dirty="0">
              <a:solidFill>
                <a:srgbClr val="000000"/>
              </a:solidFill>
              <a:latin typeface="Arial" pitchFamily="34" charset="0"/>
              <a:cs typeface="Arial" pitchFamily="34" charset="0"/>
            </a:endParaRPr>
          </a:p>
        </p:txBody>
      </p:sp>
    </p:spTree>
    <p:extLst>
      <p:ext uri="{BB962C8B-B14F-4D97-AF65-F5344CB8AC3E}">
        <p14:creationId xmlns:p14="http://schemas.microsoft.com/office/powerpoint/2010/main" val="30291943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228600" y="274638"/>
            <a:ext cx="8686800" cy="1143000"/>
          </a:xfrm>
        </p:spPr>
        <p:txBody>
          <a:bodyPr>
            <a:noAutofit/>
          </a:bodyPr>
          <a:lstStyle/>
          <a:p>
            <a:r>
              <a:rPr lang="en-US" sz="4000" dirty="0" smtClean="0">
                <a:solidFill>
                  <a:schemeClr val="bg2">
                    <a:lumMod val="10000"/>
                  </a:schemeClr>
                </a:solidFill>
              </a:rPr>
              <a:t>Percentile Rank Scale</a:t>
            </a:r>
            <a:endParaRPr lang="en-US" sz="4000" dirty="0">
              <a:solidFill>
                <a:schemeClr val="bg2">
                  <a:lumMod val="10000"/>
                </a:schemeClr>
              </a:solidFill>
            </a:endParaRPr>
          </a:p>
        </p:txBody>
      </p:sp>
      <p:sp>
        <p:nvSpPr>
          <p:cNvPr id="5" name="Content Placeholder 4"/>
          <p:cNvSpPr>
            <a:spLocks noGrp="1"/>
          </p:cNvSpPr>
          <p:nvPr>
            <p:ph idx="1"/>
          </p:nvPr>
        </p:nvSpPr>
        <p:spPr>
          <a:xfrm>
            <a:off x="457200" y="1416017"/>
            <a:ext cx="8229600" cy="4525963"/>
          </a:xfrm>
        </p:spPr>
        <p:txBody>
          <a:bodyPr>
            <a:normAutofit/>
          </a:bodyPr>
          <a:lstStyle/>
          <a:p>
            <a:r>
              <a:rPr lang="en-US" sz="2400" dirty="0" smtClean="0">
                <a:solidFill>
                  <a:srgbClr val="000000"/>
                </a:solidFill>
              </a:rPr>
              <a:t>The table illustrates </a:t>
            </a:r>
            <a:r>
              <a:rPr lang="en-US" sz="2400" dirty="0">
                <a:solidFill>
                  <a:srgbClr val="000000"/>
                </a:solidFill>
              </a:rPr>
              <a:t>the </a:t>
            </a:r>
            <a:endParaRPr lang="en-US" sz="2400" dirty="0" smtClean="0">
              <a:solidFill>
                <a:srgbClr val="000000"/>
              </a:solidFill>
            </a:endParaRPr>
          </a:p>
          <a:p>
            <a:pPr marL="0" indent="0">
              <a:buNone/>
            </a:pPr>
            <a:r>
              <a:rPr lang="en-US" sz="2400" dirty="0">
                <a:solidFill>
                  <a:srgbClr val="000000"/>
                </a:solidFill>
              </a:rPr>
              <a:t> </a:t>
            </a:r>
            <a:r>
              <a:rPr lang="en-US" sz="2400" dirty="0" smtClean="0">
                <a:solidFill>
                  <a:srgbClr val="000000"/>
                </a:solidFill>
              </a:rPr>
              <a:t>    relationship </a:t>
            </a:r>
            <a:r>
              <a:rPr lang="en-US" sz="2400" dirty="0">
                <a:solidFill>
                  <a:srgbClr val="000000"/>
                </a:solidFill>
              </a:rPr>
              <a:t>among the </a:t>
            </a:r>
            <a:r>
              <a:rPr lang="en-US" sz="2400" i="1" dirty="0"/>
              <a:t>raw </a:t>
            </a:r>
            <a:endParaRPr lang="en-US" sz="2400" i="1" dirty="0" smtClean="0"/>
          </a:p>
          <a:p>
            <a:pPr marL="0" indent="0">
              <a:buNone/>
            </a:pPr>
            <a:r>
              <a:rPr lang="en-US" sz="2400" i="1" dirty="0"/>
              <a:t> </a:t>
            </a:r>
            <a:r>
              <a:rPr lang="en-US" sz="2400" i="1" dirty="0" smtClean="0"/>
              <a:t>    scores</a:t>
            </a:r>
            <a:r>
              <a:rPr lang="en-US" sz="2400" i="1" dirty="0"/>
              <a:t>, percentile ranks, </a:t>
            </a:r>
            <a:endParaRPr lang="en-US" sz="2400" i="1" dirty="0" smtClean="0"/>
          </a:p>
          <a:p>
            <a:pPr marL="0" indent="0">
              <a:buNone/>
            </a:pPr>
            <a:r>
              <a:rPr lang="en-US" sz="2400" i="1" dirty="0"/>
              <a:t> </a:t>
            </a:r>
            <a:r>
              <a:rPr lang="en-US" sz="2400" i="1" dirty="0" smtClean="0"/>
              <a:t>    linear </a:t>
            </a:r>
            <a:r>
              <a:rPr lang="en-US" sz="2400" i="1" dirty="0"/>
              <a:t>transformed </a:t>
            </a:r>
            <a:r>
              <a:rPr lang="en-US" sz="2400" i="1" dirty="0" smtClean="0"/>
              <a:t>z-scores </a:t>
            </a:r>
          </a:p>
          <a:p>
            <a:pPr marL="0" indent="0">
              <a:buNone/>
            </a:pPr>
            <a:r>
              <a:rPr lang="en-US" sz="2400" i="1" dirty="0"/>
              <a:t> </a:t>
            </a:r>
            <a:r>
              <a:rPr lang="en-US" sz="2400" i="1" dirty="0" smtClean="0"/>
              <a:t>    and </a:t>
            </a:r>
            <a:r>
              <a:rPr lang="en-US" sz="2400" i="1" dirty="0"/>
              <a:t>normalized z-scores</a:t>
            </a:r>
            <a:r>
              <a:rPr lang="en-US" sz="2400" dirty="0"/>
              <a:t> </a:t>
            </a:r>
            <a:r>
              <a:rPr lang="en-US" sz="2400" dirty="0" smtClean="0">
                <a:solidFill>
                  <a:srgbClr val="000000"/>
                </a:solidFill>
              </a:rPr>
              <a:t>for</a:t>
            </a:r>
          </a:p>
          <a:p>
            <a:pPr marL="0" indent="0">
              <a:buNone/>
            </a:pPr>
            <a:r>
              <a:rPr lang="en-US" sz="2400" dirty="0">
                <a:solidFill>
                  <a:srgbClr val="000000"/>
                </a:solidFill>
              </a:rPr>
              <a:t> </a:t>
            </a:r>
            <a:r>
              <a:rPr lang="en-US" sz="2400" dirty="0" smtClean="0">
                <a:solidFill>
                  <a:srgbClr val="000000"/>
                </a:solidFill>
              </a:rPr>
              <a:t>    </a:t>
            </a:r>
            <a:r>
              <a:rPr lang="en-US" sz="2400" dirty="0">
                <a:solidFill>
                  <a:srgbClr val="000000"/>
                </a:solidFill>
              </a:rPr>
              <a:t>the N=231 sample of </a:t>
            </a:r>
            <a:r>
              <a:rPr lang="en-US" sz="2400" dirty="0" smtClean="0">
                <a:solidFill>
                  <a:srgbClr val="000000"/>
                </a:solidFill>
              </a:rPr>
              <a:t>persons</a:t>
            </a:r>
          </a:p>
          <a:p>
            <a:pPr marL="0" indent="0">
              <a:buNone/>
            </a:pPr>
            <a:r>
              <a:rPr lang="en-US" sz="2400" dirty="0">
                <a:solidFill>
                  <a:srgbClr val="000000"/>
                </a:solidFill>
              </a:rPr>
              <a:t> </a:t>
            </a:r>
            <a:r>
              <a:rPr lang="en-US" sz="2400" dirty="0" smtClean="0">
                <a:solidFill>
                  <a:srgbClr val="000000"/>
                </a:solidFill>
              </a:rPr>
              <a:t>    </a:t>
            </a:r>
            <a:r>
              <a:rPr lang="en-US" sz="2400" dirty="0">
                <a:solidFill>
                  <a:srgbClr val="000000"/>
                </a:solidFill>
              </a:rPr>
              <a:t>on crystallized intelligence test 1.</a:t>
            </a:r>
          </a:p>
          <a:p>
            <a:pPr marL="0" indent="0">
              <a:buNone/>
            </a:pPr>
            <a:endParaRPr lang="en-US" sz="2400" dirty="0">
              <a:solidFill>
                <a:srgbClr val="000000"/>
              </a:solidFill>
            </a:endParaRPr>
          </a:p>
          <a:p>
            <a:endParaRPr lang="en-US" sz="2400" dirty="0" smtClean="0">
              <a:solidFill>
                <a:srgbClr val="000000"/>
              </a:solidFill>
            </a:endParaRPr>
          </a:p>
          <a:p>
            <a:endParaRPr lang="en-US" sz="2400" dirty="0">
              <a:solidFill>
                <a:srgbClr val="000000"/>
              </a:solidFill>
            </a:endParaRPr>
          </a:p>
          <a:p>
            <a:endParaRPr lang="en-US" sz="2400" dirty="0" smtClean="0">
              <a:solidFill>
                <a:srgbClr val="000000"/>
              </a:solidFill>
            </a:endParaRPr>
          </a:p>
          <a:p>
            <a:endParaRPr lang="en-US" sz="2400" dirty="0">
              <a:solidFill>
                <a:srgbClr val="000000"/>
              </a:solidFill>
            </a:endParaRPr>
          </a:p>
          <a:p>
            <a:endParaRPr lang="en-US" sz="2400" dirty="0" smtClean="0">
              <a:solidFill>
                <a:srgbClr val="000000"/>
              </a:solidFill>
            </a:endParaRPr>
          </a:p>
          <a:p>
            <a:endParaRPr lang="en-US" sz="2400" dirty="0">
              <a:solidFill>
                <a:srgbClr val="000000"/>
              </a:solidFill>
            </a:endParaRPr>
          </a:p>
          <a:p>
            <a:endParaRPr lang="en-US" sz="2400" dirty="0" smtClean="0">
              <a:solidFill>
                <a:srgbClr val="000000"/>
              </a:solidFill>
            </a:endParaRPr>
          </a:p>
          <a:p>
            <a:endParaRPr lang="en-US" sz="2400" dirty="0" smtClean="0">
              <a:solidFill>
                <a:srgbClr val="000000"/>
              </a:solidFill>
            </a:endParaRPr>
          </a:p>
          <a:p>
            <a:endParaRPr lang="en-US" sz="2400" dirty="0" smtClean="0">
              <a:solidFill>
                <a:srgbClr val="000000"/>
              </a:solidFill>
            </a:endParaRPr>
          </a:p>
          <a:p>
            <a:pPr marL="0" indent="0">
              <a:buNone/>
            </a:pPr>
            <a:endParaRPr lang="en-US" sz="2400" dirty="0" smtClean="0">
              <a:solidFill>
                <a:srgbClr val="000000"/>
              </a:solidFill>
            </a:endParaRPr>
          </a:p>
          <a:p>
            <a:pPr marL="0" indent="0">
              <a:buNone/>
            </a:pPr>
            <a:endParaRPr lang="en-US" sz="2400" dirty="0">
              <a:solidFill>
                <a:srgbClr val="000000"/>
              </a:solidFill>
            </a:endParaRPr>
          </a:p>
          <a:p>
            <a:pPr marL="0" indent="0">
              <a:buNone/>
            </a:pPr>
            <a:endParaRPr lang="en-US" sz="2400" dirty="0">
              <a:solidFill>
                <a:srgbClr val="000000"/>
              </a:solidFill>
            </a:endParaRPr>
          </a:p>
        </p:txBody>
      </p:sp>
      <p:sp>
        <p:nvSpPr>
          <p:cNvPr id="2" name="Rectangle 2"/>
          <p:cNvSpPr>
            <a:spLocks noChangeArrowheads="1"/>
          </p:cNvSpPr>
          <p:nvPr/>
        </p:nvSpPr>
        <p:spPr bwMode="auto">
          <a:xfrm flipV="1">
            <a:off x="1295400" y="4162179"/>
            <a:ext cx="10106526"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US"/>
          </a:p>
        </p:txBody>
      </p:sp>
      <p:sp>
        <p:nvSpPr>
          <p:cNvPr id="8" name="Rectangle 2"/>
          <p:cNvSpPr>
            <a:spLocks noChangeArrowheads="1"/>
          </p:cNvSpPr>
          <p:nvPr/>
        </p:nvSpPr>
        <p:spPr bwMode="auto">
          <a:xfrm>
            <a:off x="838200" y="3834970"/>
            <a:ext cx="12869333" cy="8644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US"/>
          </a:p>
        </p:txBody>
      </p:sp>
      <p:sp>
        <p:nvSpPr>
          <p:cNvPr id="6" name="Rectangle 2"/>
          <p:cNvSpPr>
            <a:spLocks noChangeArrowheads="1"/>
          </p:cNvSpPr>
          <p:nvPr/>
        </p:nvSpPr>
        <p:spPr bwMode="auto">
          <a:xfrm>
            <a:off x="1066800" y="480060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3" name="Rectangle 2"/>
          <p:cNvSpPr>
            <a:spLocks noChangeArrowheads="1"/>
          </p:cNvSpPr>
          <p:nvPr/>
        </p:nvSpPr>
        <p:spPr bwMode="auto">
          <a:xfrm>
            <a:off x="5715000" y="1513316"/>
            <a:ext cx="11144250"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US"/>
          </a:p>
        </p:txBody>
      </p:sp>
      <p:graphicFrame>
        <p:nvGraphicFramePr>
          <p:cNvPr id="7" name="Table 6"/>
          <p:cNvGraphicFramePr>
            <a:graphicFrameLocks noGrp="1"/>
          </p:cNvGraphicFramePr>
          <p:nvPr>
            <p:extLst>
              <p:ext uri="{D42A27DB-BD31-4B8C-83A1-F6EECF244321}">
                <p14:modId xmlns:p14="http://schemas.microsoft.com/office/powerpoint/2010/main" val="3448869372"/>
              </p:ext>
            </p:extLst>
          </p:nvPr>
        </p:nvGraphicFramePr>
        <p:xfrm>
          <a:off x="5562599" y="1295418"/>
          <a:ext cx="2743200" cy="5181590"/>
        </p:xfrm>
        <a:graphic>
          <a:graphicData uri="http://schemas.openxmlformats.org/drawingml/2006/table">
            <a:tbl>
              <a:tblPr firstRow="1" firstCol="1" bandRow="1"/>
              <a:tblGrid>
                <a:gridCol w="493381"/>
                <a:gridCol w="266426"/>
                <a:gridCol w="305897"/>
                <a:gridCol w="552587"/>
                <a:gridCol w="532852"/>
                <a:gridCol w="592057"/>
              </a:tblGrid>
              <a:tr h="242616">
                <a:tc>
                  <a:txBody>
                    <a:bodyPr/>
                    <a:lstStyle/>
                    <a:p>
                      <a:pPr marL="0" marR="0" algn="ctr">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rPr>
                        <a:t>Raw Score</a:t>
                      </a:r>
                      <a:endParaRPr lang="en-US" sz="700" dirty="0">
                        <a:effectLst/>
                        <a:latin typeface="Times New Roman" panose="02020603050405020304" pitchFamily="18" charset="0"/>
                        <a:ea typeface="Times New Roman" panose="02020603050405020304" pitchFamily="18" charset="0"/>
                      </a:endParaRPr>
                    </a:p>
                  </a:txBody>
                  <a:tcPr marL="40870" marR="4087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500" i="1">
                          <a:solidFill>
                            <a:srgbClr val="000000"/>
                          </a:solidFill>
                          <a:effectLst/>
                          <a:latin typeface="Arial" panose="020B0604020202020204" pitchFamily="34" charset="0"/>
                          <a:ea typeface="Times New Roman" panose="02020603050405020304" pitchFamily="18" charset="0"/>
                        </a:rPr>
                        <a:t>f</a:t>
                      </a:r>
                      <a:endParaRPr lang="en-US" sz="700">
                        <a:effectLst/>
                        <a:latin typeface="Times New Roman" panose="02020603050405020304" pitchFamily="18" charset="0"/>
                        <a:ea typeface="Times New Roman" panose="02020603050405020304" pitchFamily="18" charset="0"/>
                      </a:endParaRPr>
                    </a:p>
                  </a:txBody>
                  <a:tcPr marL="40870" marR="4087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500" i="1">
                          <a:solidFill>
                            <a:srgbClr val="000000"/>
                          </a:solidFill>
                          <a:effectLst/>
                          <a:latin typeface="Arial" panose="020B0604020202020204" pitchFamily="34" charset="0"/>
                          <a:ea typeface="Times New Roman" panose="02020603050405020304" pitchFamily="18" charset="0"/>
                        </a:rPr>
                        <a:t>cf</a:t>
                      </a:r>
                      <a:endParaRPr lang="en-US" sz="700">
                        <a:effectLst/>
                        <a:latin typeface="Times New Roman" panose="02020603050405020304" pitchFamily="18" charset="0"/>
                        <a:ea typeface="Times New Roman" panose="02020603050405020304" pitchFamily="18" charset="0"/>
                      </a:endParaRPr>
                    </a:p>
                  </a:txBody>
                  <a:tcPr marL="40870" marR="4087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500">
                          <a:solidFill>
                            <a:srgbClr val="000000"/>
                          </a:solidFill>
                          <a:effectLst/>
                          <a:latin typeface="Arial" panose="020B0604020202020204" pitchFamily="34" charset="0"/>
                          <a:ea typeface="Times New Roman" panose="02020603050405020304" pitchFamily="18" charset="0"/>
                        </a:rPr>
                        <a:t>Percentile Rank</a:t>
                      </a:r>
                      <a:endParaRPr lang="en-US" sz="700">
                        <a:effectLst/>
                        <a:latin typeface="Times New Roman" panose="02020603050405020304" pitchFamily="18" charset="0"/>
                        <a:ea typeface="Times New Roman" panose="02020603050405020304" pitchFamily="18" charset="0"/>
                      </a:endParaRPr>
                    </a:p>
                  </a:txBody>
                  <a:tcPr marL="40870" marR="4087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rPr>
                        <a:t>linear  </a:t>
                      </a:r>
                      <a:r>
                        <a:rPr lang="en-US" sz="500" dirty="0" smtClean="0">
                          <a:solidFill>
                            <a:srgbClr val="000000"/>
                          </a:solidFill>
                          <a:effectLst/>
                          <a:latin typeface="Arial" panose="020B0604020202020204" pitchFamily="34" charset="0"/>
                          <a:ea typeface="Times New Roman" panose="02020603050405020304" pitchFamily="18" charset="0"/>
                        </a:rPr>
                        <a:t>z-score</a:t>
                      </a:r>
                      <a:endParaRPr lang="en-US" sz="700" dirty="0">
                        <a:effectLst/>
                        <a:latin typeface="Times New Roman" panose="02020603050405020304" pitchFamily="18" charset="0"/>
                        <a:ea typeface="Times New Roman" panose="02020603050405020304" pitchFamily="18" charset="0"/>
                      </a:endParaRPr>
                    </a:p>
                  </a:txBody>
                  <a:tcPr marL="40870" marR="4087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500">
                          <a:solidFill>
                            <a:srgbClr val="000000"/>
                          </a:solidFill>
                          <a:effectLst/>
                          <a:latin typeface="Arial" panose="020B0604020202020204" pitchFamily="34" charset="0"/>
                          <a:ea typeface="Times New Roman" panose="02020603050405020304" pitchFamily="18" charset="0"/>
                        </a:rPr>
                        <a:t>normalized                   z-score</a:t>
                      </a:r>
                      <a:endParaRPr lang="en-US" sz="700">
                        <a:effectLst/>
                        <a:latin typeface="Times New Roman" panose="02020603050405020304" pitchFamily="18" charset="0"/>
                        <a:ea typeface="Times New Roman" panose="02020603050405020304" pitchFamily="18" charset="0"/>
                      </a:endParaRPr>
                    </a:p>
                  </a:txBody>
                  <a:tcPr marL="40870" marR="4087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29973">
                <a:tc>
                  <a:txBody>
                    <a:bodyPr/>
                    <a:lstStyle/>
                    <a:p>
                      <a:pPr marL="0" marR="0" algn="ctr">
                        <a:spcBef>
                          <a:spcPts val="0"/>
                        </a:spcBef>
                        <a:spcAft>
                          <a:spcPts val="0"/>
                        </a:spcAft>
                      </a:pPr>
                      <a:r>
                        <a:rPr lang="en-US" sz="500">
                          <a:solidFill>
                            <a:srgbClr val="000000"/>
                          </a:solidFill>
                          <a:effectLst/>
                          <a:latin typeface="Arial" panose="020B0604020202020204" pitchFamily="34" charset="0"/>
                          <a:ea typeface="Times New Roman" panose="02020603050405020304" pitchFamily="18" charset="0"/>
                        </a:rPr>
                        <a:t>10</a:t>
                      </a:r>
                      <a:endParaRPr lang="en-US" sz="700">
                        <a:effectLst/>
                        <a:latin typeface="Times New Roman" panose="02020603050405020304" pitchFamily="18" charset="0"/>
                        <a:ea typeface="Times New Roman" panose="02020603050405020304" pitchFamily="18" charset="0"/>
                      </a:endParaRPr>
                    </a:p>
                  </a:txBody>
                  <a:tcPr marL="40870" marR="4087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marL="0" marR="0" algn="ctr">
                        <a:spcBef>
                          <a:spcPts val="0"/>
                        </a:spcBef>
                        <a:spcAft>
                          <a:spcPts val="0"/>
                        </a:spcAft>
                      </a:pPr>
                      <a:r>
                        <a:rPr lang="en-US" sz="500">
                          <a:solidFill>
                            <a:srgbClr val="000000"/>
                          </a:solidFill>
                          <a:effectLst/>
                          <a:latin typeface="Arial" panose="020B0604020202020204" pitchFamily="34" charset="0"/>
                          <a:ea typeface="Times New Roman" panose="02020603050405020304" pitchFamily="18" charset="0"/>
                        </a:rPr>
                        <a:t>1</a:t>
                      </a:r>
                      <a:endParaRPr lang="en-US" sz="700">
                        <a:effectLst/>
                        <a:latin typeface="Times New Roman" panose="02020603050405020304" pitchFamily="18" charset="0"/>
                        <a:ea typeface="Times New Roman" panose="02020603050405020304" pitchFamily="18" charset="0"/>
                      </a:endParaRPr>
                    </a:p>
                  </a:txBody>
                  <a:tcPr marL="40870" marR="4087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marL="0" marR="0" algn="ctr">
                        <a:spcBef>
                          <a:spcPts val="0"/>
                        </a:spcBef>
                        <a:spcAft>
                          <a:spcPts val="0"/>
                        </a:spcAft>
                      </a:pPr>
                      <a:r>
                        <a:rPr lang="en-US" sz="500">
                          <a:solidFill>
                            <a:srgbClr val="000000"/>
                          </a:solidFill>
                          <a:effectLst/>
                          <a:latin typeface="Arial" panose="020B0604020202020204" pitchFamily="34" charset="0"/>
                          <a:ea typeface="Times New Roman" panose="02020603050405020304" pitchFamily="18" charset="0"/>
                        </a:rPr>
                        <a:t>1</a:t>
                      </a:r>
                      <a:endParaRPr lang="en-US" sz="700">
                        <a:effectLst/>
                        <a:latin typeface="Times New Roman" panose="02020603050405020304" pitchFamily="18" charset="0"/>
                        <a:ea typeface="Times New Roman" panose="02020603050405020304" pitchFamily="18" charset="0"/>
                      </a:endParaRPr>
                    </a:p>
                  </a:txBody>
                  <a:tcPr marL="40870" marR="4087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marL="0" marR="0" algn="ctr">
                        <a:spcBef>
                          <a:spcPts val="0"/>
                        </a:spcBef>
                        <a:spcAft>
                          <a:spcPts val="0"/>
                        </a:spcAft>
                      </a:pPr>
                      <a:r>
                        <a:rPr lang="en-US" sz="500">
                          <a:solidFill>
                            <a:srgbClr val="000000"/>
                          </a:solidFill>
                          <a:effectLst/>
                          <a:latin typeface="Arial" panose="020B0604020202020204" pitchFamily="34" charset="0"/>
                          <a:ea typeface="Times New Roman" panose="02020603050405020304" pitchFamily="18" charset="0"/>
                        </a:rPr>
                        <a:t>1</a:t>
                      </a:r>
                      <a:endParaRPr lang="en-US" sz="700">
                        <a:effectLst/>
                        <a:latin typeface="Times New Roman" panose="02020603050405020304" pitchFamily="18" charset="0"/>
                        <a:ea typeface="Times New Roman" panose="02020603050405020304" pitchFamily="18" charset="0"/>
                      </a:endParaRPr>
                    </a:p>
                  </a:txBody>
                  <a:tcPr marL="40870" marR="4087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marL="0" marR="0" algn="ctr">
                        <a:spcBef>
                          <a:spcPts val="0"/>
                        </a:spcBef>
                        <a:spcAft>
                          <a:spcPts val="0"/>
                        </a:spcAft>
                      </a:pPr>
                      <a:r>
                        <a:rPr lang="en-US" sz="500">
                          <a:solidFill>
                            <a:srgbClr val="000000"/>
                          </a:solidFill>
                          <a:effectLst/>
                          <a:latin typeface="Arial" panose="020B0604020202020204" pitchFamily="34" charset="0"/>
                          <a:ea typeface="Times New Roman" panose="02020603050405020304" pitchFamily="18" charset="0"/>
                        </a:rPr>
                        <a:t>-2.80</a:t>
                      </a:r>
                      <a:endParaRPr lang="en-US" sz="700">
                        <a:effectLst/>
                        <a:latin typeface="Times New Roman" panose="02020603050405020304" pitchFamily="18" charset="0"/>
                        <a:ea typeface="Times New Roman" panose="02020603050405020304" pitchFamily="18" charset="0"/>
                      </a:endParaRPr>
                    </a:p>
                  </a:txBody>
                  <a:tcPr marL="40870" marR="4087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marL="0" marR="0" algn="ctr">
                        <a:spcBef>
                          <a:spcPts val="0"/>
                        </a:spcBef>
                        <a:spcAft>
                          <a:spcPts val="0"/>
                        </a:spcAft>
                      </a:pPr>
                      <a:r>
                        <a:rPr lang="en-US" sz="500">
                          <a:solidFill>
                            <a:srgbClr val="000000"/>
                          </a:solidFill>
                          <a:effectLst/>
                          <a:latin typeface="Arial" panose="020B0604020202020204" pitchFamily="34" charset="0"/>
                          <a:ea typeface="Times New Roman" panose="02020603050405020304" pitchFamily="18" charset="0"/>
                        </a:rPr>
                        <a:t>-2.33</a:t>
                      </a:r>
                      <a:endParaRPr lang="en-US" sz="700">
                        <a:effectLst/>
                        <a:latin typeface="Times New Roman" panose="02020603050405020304" pitchFamily="18" charset="0"/>
                        <a:ea typeface="Times New Roman" panose="02020603050405020304" pitchFamily="18" charset="0"/>
                      </a:endParaRPr>
                    </a:p>
                  </a:txBody>
                  <a:tcPr marL="40870" marR="40870" marT="0" marB="0" anchor="ctr">
                    <a:lnL>
                      <a:noFill/>
                    </a:lnL>
                    <a:lnR>
                      <a:noFill/>
                    </a:lnR>
                    <a:lnT w="12700" cap="flat" cmpd="sng" algn="ctr">
                      <a:solidFill>
                        <a:srgbClr val="000000"/>
                      </a:solidFill>
                      <a:prstDash val="solid"/>
                      <a:round/>
                      <a:headEnd type="none" w="med" len="med"/>
                      <a:tailEnd type="none" w="med" len="med"/>
                    </a:lnT>
                    <a:lnB>
                      <a:noFill/>
                    </a:lnB>
                  </a:tcPr>
                </a:tc>
              </a:tr>
              <a:tr h="129973">
                <a:tc>
                  <a:txBody>
                    <a:bodyPr/>
                    <a:lstStyle/>
                    <a:p>
                      <a:pPr marL="0" marR="0" algn="ctr">
                        <a:spcBef>
                          <a:spcPts val="0"/>
                        </a:spcBef>
                        <a:spcAft>
                          <a:spcPts val="0"/>
                        </a:spcAft>
                      </a:pPr>
                      <a:r>
                        <a:rPr lang="en-US" sz="500">
                          <a:solidFill>
                            <a:srgbClr val="000000"/>
                          </a:solidFill>
                          <a:effectLst/>
                          <a:latin typeface="Arial" panose="020B0604020202020204" pitchFamily="34" charset="0"/>
                          <a:ea typeface="Times New Roman" panose="02020603050405020304" pitchFamily="18" charset="0"/>
                        </a:rPr>
                        <a:t>13</a:t>
                      </a:r>
                      <a:endParaRPr lang="en-US" sz="700">
                        <a:effectLst/>
                        <a:latin typeface="Times New Roman" panose="02020603050405020304" pitchFamily="18" charset="0"/>
                        <a:ea typeface="Times New Roman" panose="02020603050405020304" pitchFamily="18" charset="0"/>
                      </a:endParaRPr>
                    </a:p>
                  </a:txBody>
                  <a:tcPr marL="40870" marR="40870" marT="0" marB="0" anchor="ctr">
                    <a:lnL>
                      <a:noFill/>
                    </a:lnL>
                    <a:lnR>
                      <a:noFill/>
                    </a:lnR>
                    <a:lnT>
                      <a:noFill/>
                    </a:lnT>
                    <a:lnB>
                      <a:noFill/>
                    </a:lnB>
                  </a:tcPr>
                </a:tc>
                <a:tc>
                  <a:txBody>
                    <a:bodyPr/>
                    <a:lstStyle/>
                    <a:p>
                      <a:pPr marL="0" marR="0" algn="ctr">
                        <a:spcBef>
                          <a:spcPts val="0"/>
                        </a:spcBef>
                        <a:spcAft>
                          <a:spcPts val="0"/>
                        </a:spcAft>
                      </a:pPr>
                      <a:r>
                        <a:rPr lang="en-US" sz="500">
                          <a:solidFill>
                            <a:srgbClr val="000000"/>
                          </a:solidFill>
                          <a:effectLst/>
                          <a:latin typeface="Arial" panose="020B0604020202020204" pitchFamily="34" charset="0"/>
                          <a:ea typeface="Times New Roman" panose="02020603050405020304" pitchFamily="18" charset="0"/>
                        </a:rPr>
                        <a:t>1</a:t>
                      </a:r>
                      <a:endParaRPr lang="en-US" sz="700">
                        <a:effectLst/>
                        <a:latin typeface="Times New Roman" panose="02020603050405020304" pitchFamily="18" charset="0"/>
                        <a:ea typeface="Times New Roman" panose="02020603050405020304" pitchFamily="18" charset="0"/>
                      </a:endParaRPr>
                    </a:p>
                  </a:txBody>
                  <a:tcPr marL="40870" marR="40870" marT="0" marB="0" anchor="ctr">
                    <a:lnL>
                      <a:noFill/>
                    </a:lnL>
                    <a:lnR>
                      <a:noFill/>
                    </a:lnR>
                    <a:lnT>
                      <a:noFill/>
                    </a:lnT>
                    <a:lnB>
                      <a:noFill/>
                    </a:lnB>
                  </a:tcPr>
                </a:tc>
                <a:tc>
                  <a:txBody>
                    <a:bodyPr/>
                    <a:lstStyle/>
                    <a:p>
                      <a:pPr marL="0" marR="0" algn="ctr">
                        <a:spcBef>
                          <a:spcPts val="0"/>
                        </a:spcBef>
                        <a:spcAft>
                          <a:spcPts val="0"/>
                        </a:spcAft>
                      </a:pPr>
                      <a:r>
                        <a:rPr lang="en-US" sz="500">
                          <a:solidFill>
                            <a:srgbClr val="000000"/>
                          </a:solidFill>
                          <a:effectLst/>
                          <a:latin typeface="Arial" panose="020B0604020202020204" pitchFamily="34" charset="0"/>
                          <a:ea typeface="Times New Roman" panose="02020603050405020304" pitchFamily="18" charset="0"/>
                        </a:rPr>
                        <a:t>2</a:t>
                      </a:r>
                      <a:endParaRPr lang="en-US" sz="700">
                        <a:effectLst/>
                        <a:latin typeface="Times New Roman" panose="02020603050405020304" pitchFamily="18" charset="0"/>
                        <a:ea typeface="Times New Roman" panose="02020603050405020304" pitchFamily="18" charset="0"/>
                      </a:endParaRPr>
                    </a:p>
                  </a:txBody>
                  <a:tcPr marL="40870" marR="40870" marT="0" marB="0" anchor="ctr">
                    <a:lnL>
                      <a:noFill/>
                    </a:lnL>
                    <a:lnR>
                      <a:noFill/>
                    </a:lnR>
                    <a:lnT>
                      <a:noFill/>
                    </a:lnT>
                    <a:lnB>
                      <a:noFill/>
                    </a:lnB>
                  </a:tcPr>
                </a:tc>
                <a:tc>
                  <a:txBody>
                    <a:bodyPr/>
                    <a:lstStyle/>
                    <a:p>
                      <a:pPr marL="0" marR="0" algn="ctr">
                        <a:spcBef>
                          <a:spcPts val="0"/>
                        </a:spcBef>
                        <a:spcAft>
                          <a:spcPts val="0"/>
                        </a:spcAft>
                      </a:pPr>
                      <a:r>
                        <a:rPr lang="en-US" sz="500">
                          <a:solidFill>
                            <a:srgbClr val="000000"/>
                          </a:solidFill>
                          <a:effectLst/>
                          <a:latin typeface="Arial" panose="020B0604020202020204" pitchFamily="34" charset="0"/>
                          <a:ea typeface="Times New Roman" panose="02020603050405020304" pitchFamily="18" charset="0"/>
                        </a:rPr>
                        <a:t>1</a:t>
                      </a:r>
                      <a:endParaRPr lang="en-US" sz="700">
                        <a:effectLst/>
                        <a:latin typeface="Times New Roman" panose="02020603050405020304" pitchFamily="18" charset="0"/>
                        <a:ea typeface="Times New Roman" panose="02020603050405020304" pitchFamily="18" charset="0"/>
                      </a:endParaRPr>
                    </a:p>
                  </a:txBody>
                  <a:tcPr marL="40870" marR="40870" marT="0" marB="0" anchor="ctr">
                    <a:lnL>
                      <a:noFill/>
                    </a:lnL>
                    <a:lnR>
                      <a:noFill/>
                    </a:lnR>
                    <a:lnT>
                      <a:noFill/>
                    </a:lnT>
                    <a:lnB>
                      <a:noFill/>
                    </a:lnB>
                  </a:tcPr>
                </a:tc>
                <a:tc>
                  <a:txBody>
                    <a:bodyPr/>
                    <a:lstStyle/>
                    <a:p>
                      <a:pPr marL="0" marR="0" algn="ctr">
                        <a:spcBef>
                          <a:spcPts val="0"/>
                        </a:spcBef>
                        <a:spcAft>
                          <a:spcPts val="0"/>
                        </a:spcAft>
                      </a:pPr>
                      <a:r>
                        <a:rPr lang="en-US" sz="500">
                          <a:solidFill>
                            <a:srgbClr val="000000"/>
                          </a:solidFill>
                          <a:effectLst/>
                          <a:latin typeface="Arial" panose="020B0604020202020204" pitchFamily="34" charset="0"/>
                          <a:ea typeface="Times New Roman" panose="02020603050405020304" pitchFamily="18" charset="0"/>
                        </a:rPr>
                        <a:t>-2.40</a:t>
                      </a:r>
                      <a:endParaRPr lang="en-US" sz="700">
                        <a:effectLst/>
                        <a:latin typeface="Times New Roman" panose="02020603050405020304" pitchFamily="18" charset="0"/>
                        <a:ea typeface="Times New Roman" panose="02020603050405020304" pitchFamily="18" charset="0"/>
                      </a:endParaRPr>
                    </a:p>
                  </a:txBody>
                  <a:tcPr marL="40870" marR="40870" marT="0" marB="0" anchor="ctr">
                    <a:lnL>
                      <a:noFill/>
                    </a:lnL>
                    <a:lnR>
                      <a:noFill/>
                    </a:lnR>
                    <a:lnT>
                      <a:noFill/>
                    </a:lnT>
                    <a:lnB>
                      <a:noFill/>
                    </a:lnB>
                  </a:tcPr>
                </a:tc>
                <a:tc>
                  <a:txBody>
                    <a:bodyPr/>
                    <a:lstStyle/>
                    <a:p>
                      <a:pPr marL="0" marR="0" algn="ctr">
                        <a:spcBef>
                          <a:spcPts val="0"/>
                        </a:spcBef>
                        <a:spcAft>
                          <a:spcPts val="0"/>
                        </a:spcAft>
                      </a:pPr>
                      <a:r>
                        <a:rPr lang="en-US" sz="500">
                          <a:solidFill>
                            <a:srgbClr val="000000"/>
                          </a:solidFill>
                          <a:effectLst/>
                          <a:latin typeface="Arial" panose="020B0604020202020204" pitchFamily="34" charset="0"/>
                          <a:ea typeface="Times New Roman" panose="02020603050405020304" pitchFamily="18" charset="0"/>
                        </a:rPr>
                        <a:t>-2.33</a:t>
                      </a:r>
                      <a:endParaRPr lang="en-US" sz="700">
                        <a:effectLst/>
                        <a:latin typeface="Times New Roman" panose="02020603050405020304" pitchFamily="18" charset="0"/>
                        <a:ea typeface="Times New Roman" panose="02020603050405020304" pitchFamily="18" charset="0"/>
                      </a:endParaRPr>
                    </a:p>
                  </a:txBody>
                  <a:tcPr marL="40870" marR="40870" marT="0" marB="0" anchor="ctr">
                    <a:lnL>
                      <a:noFill/>
                    </a:lnL>
                    <a:lnR>
                      <a:noFill/>
                    </a:lnR>
                    <a:lnT>
                      <a:noFill/>
                    </a:lnT>
                    <a:lnB>
                      <a:noFill/>
                    </a:lnB>
                  </a:tcPr>
                </a:tc>
              </a:tr>
              <a:tr h="129973">
                <a:tc>
                  <a:txBody>
                    <a:bodyPr/>
                    <a:lstStyle/>
                    <a:p>
                      <a:pPr marL="0" marR="0" algn="ctr">
                        <a:spcBef>
                          <a:spcPts val="0"/>
                        </a:spcBef>
                        <a:spcAft>
                          <a:spcPts val="0"/>
                        </a:spcAft>
                      </a:pPr>
                      <a:r>
                        <a:rPr lang="en-US" sz="500">
                          <a:solidFill>
                            <a:srgbClr val="000000"/>
                          </a:solidFill>
                          <a:effectLst/>
                          <a:latin typeface="Arial" panose="020B0604020202020204" pitchFamily="34" charset="0"/>
                          <a:ea typeface="Times New Roman" panose="02020603050405020304" pitchFamily="18" charset="0"/>
                        </a:rPr>
                        <a:t>14</a:t>
                      </a:r>
                      <a:endParaRPr lang="en-US" sz="700">
                        <a:effectLst/>
                        <a:latin typeface="Times New Roman" panose="02020603050405020304" pitchFamily="18" charset="0"/>
                        <a:ea typeface="Times New Roman" panose="02020603050405020304" pitchFamily="18" charset="0"/>
                      </a:endParaRPr>
                    </a:p>
                  </a:txBody>
                  <a:tcPr marL="40870" marR="40870" marT="0" marB="0" anchor="ctr">
                    <a:lnL>
                      <a:noFill/>
                    </a:lnL>
                    <a:lnR>
                      <a:noFill/>
                    </a:lnR>
                    <a:lnT>
                      <a:noFill/>
                    </a:lnT>
                    <a:lnB>
                      <a:noFill/>
                    </a:lnB>
                  </a:tcPr>
                </a:tc>
                <a:tc>
                  <a:txBody>
                    <a:bodyPr/>
                    <a:lstStyle/>
                    <a:p>
                      <a:pPr marL="0" marR="0" algn="ctr">
                        <a:spcBef>
                          <a:spcPts val="0"/>
                        </a:spcBef>
                        <a:spcAft>
                          <a:spcPts val="0"/>
                        </a:spcAft>
                      </a:pPr>
                      <a:r>
                        <a:rPr lang="en-US" sz="500">
                          <a:solidFill>
                            <a:srgbClr val="000000"/>
                          </a:solidFill>
                          <a:effectLst/>
                          <a:latin typeface="Arial" panose="020B0604020202020204" pitchFamily="34" charset="0"/>
                          <a:ea typeface="Times New Roman" panose="02020603050405020304" pitchFamily="18" charset="0"/>
                        </a:rPr>
                        <a:t>1</a:t>
                      </a:r>
                      <a:endParaRPr lang="en-US" sz="700">
                        <a:effectLst/>
                        <a:latin typeface="Times New Roman" panose="02020603050405020304" pitchFamily="18" charset="0"/>
                        <a:ea typeface="Times New Roman" panose="02020603050405020304" pitchFamily="18" charset="0"/>
                      </a:endParaRPr>
                    </a:p>
                  </a:txBody>
                  <a:tcPr marL="40870" marR="40870" marT="0" marB="0" anchor="ctr">
                    <a:lnL>
                      <a:noFill/>
                    </a:lnL>
                    <a:lnR>
                      <a:noFill/>
                    </a:lnR>
                    <a:lnT>
                      <a:noFill/>
                    </a:lnT>
                    <a:lnB>
                      <a:noFill/>
                    </a:lnB>
                  </a:tcPr>
                </a:tc>
                <a:tc>
                  <a:txBody>
                    <a:bodyPr/>
                    <a:lstStyle/>
                    <a:p>
                      <a:pPr marL="0" marR="0" algn="ctr">
                        <a:spcBef>
                          <a:spcPts val="0"/>
                        </a:spcBef>
                        <a:spcAft>
                          <a:spcPts val="0"/>
                        </a:spcAft>
                      </a:pPr>
                      <a:r>
                        <a:rPr lang="en-US" sz="500">
                          <a:solidFill>
                            <a:srgbClr val="000000"/>
                          </a:solidFill>
                          <a:effectLst/>
                          <a:latin typeface="Arial" panose="020B0604020202020204" pitchFamily="34" charset="0"/>
                          <a:ea typeface="Times New Roman" panose="02020603050405020304" pitchFamily="18" charset="0"/>
                        </a:rPr>
                        <a:t>3</a:t>
                      </a:r>
                      <a:endParaRPr lang="en-US" sz="700">
                        <a:effectLst/>
                        <a:latin typeface="Times New Roman" panose="02020603050405020304" pitchFamily="18" charset="0"/>
                        <a:ea typeface="Times New Roman" panose="02020603050405020304" pitchFamily="18" charset="0"/>
                      </a:endParaRPr>
                    </a:p>
                  </a:txBody>
                  <a:tcPr marL="40870" marR="40870" marT="0" marB="0" anchor="ctr">
                    <a:lnL>
                      <a:noFill/>
                    </a:lnL>
                    <a:lnR>
                      <a:noFill/>
                    </a:lnR>
                    <a:lnT>
                      <a:noFill/>
                    </a:lnT>
                    <a:lnB>
                      <a:noFill/>
                    </a:lnB>
                  </a:tcPr>
                </a:tc>
                <a:tc>
                  <a:txBody>
                    <a:bodyPr/>
                    <a:lstStyle/>
                    <a:p>
                      <a:pPr marL="0" marR="0" algn="ctr">
                        <a:spcBef>
                          <a:spcPts val="0"/>
                        </a:spcBef>
                        <a:spcAft>
                          <a:spcPts val="0"/>
                        </a:spcAft>
                      </a:pPr>
                      <a:r>
                        <a:rPr lang="en-US" sz="500">
                          <a:solidFill>
                            <a:srgbClr val="000000"/>
                          </a:solidFill>
                          <a:effectLst/>
                          <a:latin typeface="Arial" panose="020B0604020202020204" pitchFamily="34" charset="0"/>
                          <a:ea typeface="Times New Roman" panose="02020603050405020304" pitchFamily="18" charset="0"/>
                        </a:rPr>
                        <a:t>1</a:t>
                      </a:r>
                      <a:endParaRPr lang="en-US" sz="700">
                        <a:effectLst/>
                        <a:latin typeface="Times New Roman" panose="02020603050405020304" pitchFamily="18" charset="0"/>
                        <a:ea typeface="Times New Roman" panose="02020603050405020304" pitchFamily="18" charset="0"/>
                      </a:endParaRPr>
                    </a:p>
                  </a:txBody>
                  <a:tcPr marL="40870" marR="40870" marT="0" marB="0" anchor="ctr">
                    <a:lnL>
                      <a:noFill/>
                    </a:lnL>
                    <a:lnR>
                      <a:noFill/>
                    </a:lnR>
                    <a:lnT>
                      <a:noFill/>
                    </a:lnT>
                    <a:lnB>
                      <a:noFill/>
                    </a:lnB>
                  </a:tcPr>
                </a:tc>
                <a:tc>
                  <a:txBody>
                    <a:bodyPr/>
                    <a:lstStyle/>
                    <a:p>
                      <a:pPr marL="0" marR="0" algn="ctr">
                        <a:spcBef>
                          <a:spcPts val="0"/>
                        </a:spcBef>
                        <a:spcAft>
                          <a:spcPts val="0"/>
                        </a:spcAft>
                      </a:pPr>
                      <a:r>
                        <a:rPr lang="en-US" sz="500">
                          <a:solidFill>
                            <a:srgbClr val="000000"/>
                          </a:solidFill>
                          <a:effectLst/>
                          <a:latin typeface="Arial" panose="020B0604020202020204" pitchFamily="34" charset="0"/>
                          <a:ea typeface="Times New Roman" panose="02020603050405020304" pitchFamily="18" charset="0"/>
                        </a:rPr>
                        <a:t>-2.30</a:t>
                      </a:r>
                      <a:endParaRPr lang="en-US" sz="700">
                        <a:effectLst/>
                        <a:latin typeface="Times New Roman" panose="02020603050405020304" pitchFamily="18" charset="0"/>
                        <a:ea typeface="Times New Roman" panose="02020603050405020304" pitchFamily="18" charset="0"/>
                      </a:endParaRPr>
                    </a:p>
                  </a:txBody>
                  <a:tcPr marL="40870" marR="40870" marT="0" marB="0" anchor="ctr">
                    <a:lnL>
                      <a:noFill/>
                    </a:lnL>
                    <a:lnR>
                      <a:noFill/>
                    </a:lnR>
                    <a:lnT>
                      <a:noFill/>
                    </a:lnT>
                    <a:lnB>
                      <a:noFill/>
                    </a:lnB>
                  </a:tcPr>
                </a:tc>
                <a:tc>
                  <a:txBody>
                    <a:bodyPr/>
                    <a:lstStyle/>
                    <a:p>
                      <a:pPr marL="0" marR="0" algn="ctr">
                        <a:spcBef>
                          <a:spcPts val="0"/>
                        </a:spcBef>
                        <a:spcAft>
                          <a:spcPts val="0"/>
                        </a:spcAft>
                      </a:pPr>
                      <a:r>
                        <a:rPr lang="en-US" sz="500">
                          <a:solidFill>
                            <a:srgbClr val="000000"/>
                          </a:solidFill>
                          <a:effectLst/>
                          <a:latin typeface="Arial" panose="020B0604020202020204" pitchFamily="34" charset="0"/>
                          <a:ea typeface="Times New Roman" panose="02020603050405020304" pitchFamily="18" charset="0"/>
                        </a:rPr>
                        <a:t>-2.33</a:t>
                      </a:r>
                      <a:endParaRPr lang="en-US" sz="700">
                        <a:effectLst/>
                        <a:latin typeface="Times New Roman" panose="02020603050405020304" pitchFamily="18" charset="0"/>
                        <a:ea typeface="Times New Roman" panose="02020603050405020304" pitchFamily="18" charset="0"/>
                      </a:endParaRPr>
                    </a:p>
                  </a:txBody>
                  <a:tcPr marL="40870" marR="40870" marT="0" marB="0" anchor="ctr">
                    <a:lnL>
                      <a:noFill/>
                    </a:lnL>
                    <a:lnR>
                      <a:noFill/>
                    </a:lnR>
                    <a:lnT>
                      <a:noFill/>
                    </a:lnT>
                    <a:lnB>
                      <a:noFill/>
                    </a:lnB>
                  </a:tcPr>
                </a:tc>
              </a:tr>
              <a:tr h="129973">
                <a:tc>
                  <a:txBody>
                    <a:bodyPr/>
                    <a:lstStyle/>
                    <a:p>
                      <a:pPr marL="0" marR="0" algn="ctr">
                        <a:spcBef>
                          <a:spcPts val="0"/>
                        </a:spcBef>
                        <a:spcAft>
                          <a:spcPts val="0"/>
                        </a:spcAft>
                      </a:pPr>
                      <a:r>
                        <a:rPr lang="en-US" sz="500">
                          <a:solidFill>
                            <a:srgbClr val="000000"/>
                          </a:solidFill>
                          <a:effectLst/>
                          <a:latin typeface="Arial" panose="020B0604020202020204" pitchFamily="34" charset="0"/>
                          <a:ea typeface="Times New Roman" panose="02020603050405020304" pitchFamily="18" charset="0"/>
                        </a:rPr>
                        <a:t>15</a:t>
                      </a:r>
                      <a:endParaRPr lang="en-US" sz="700">
                        <a:effectLst/>
                        <a:latin typeface="Times New Roman" panose="02020603050405020304" pitchFamily="18" charset="0"/>
                        <a:ea typeface="Times New Roman" panose="02020603050405020304" pitchFamily="18" charset="0"/>
                      </a:endParaRPr>
                    </a:p>
                  </a:txBody>
                  <a:tcPr marL="40870" marR="40870" marT="0" marB="0" anchor="ctr">
                    <a:lnL>
                      <a:noFill/>
                    </a:lnL>
                    <a:lnR>
                      <a:noFill/>
                    </a:lnR>
                    <a:lnT>
                      <a:noFill/>
                    </a:lnT>
                    <a:lnB>
                      <a:noFill/>
                    </a:lnB>
                  </a:tcPr>
                </a:tc>
                <a:tc>
                  <a:txBody>
                    <a:bodyPr/>
                    <a:lstStyle/>
                    <a:p>
                      <a:pPr marL="0" marR="0" algn="ctr">
                        <a:spcBef>
                          <a:spcPts val="0"/>
                        </a:spcBef>
                        <a:spcAft>
                          <a:spcPts val="0"/>
                        </a:spcAft>
                      </a:pPr>
                      <a:r>
                        <a:rPr lang="en-US" sz="500">
                          <a:solidFill>
                            <a:srgbClr val="000000"/>
                          </a:solidFill>
                          <a:effectLst/>
                          <a:latin typeface="Arial" panose="020B0604020202020204" pitchFamily="34" charset="0"/>
                          <a:ea typeface="Times New Roman" panose="02020603050405020304" pitchFamily="18" charset="0"/>
                        </a:rPr>
                        <a:t>1</a:t>
                      </a:r>
                      <a:endParaRPr lang="en-US" sz="700">
                        <a:effectLst/>
                        <a:latin typeface="Times New Roman" panose="02020603050405020304" pitchFamily="18" charset="0"/>
                        <a:ea typeface="Times New Roman" panose="02020603050405020304" pitchFamily="18" charset="0"/>
                      </a:endParaRPr>
                    </a:p>
                  </a:txBody>
                  <a:tcPr marL="40870" marR="40870" marT="0" marB="0" anchor="ctr">
                    <a:lnL>
                      <a:noFill/>
                    </a:lnL>
                    <a:lnR>
                      <a:noFill/>
                    </a:lnR>
                    <a:lnT>
                      <a:noFill/>
                    </a:lnT>
                    <a:lnB>
                      <a:noFill/>
                    </a:lnB>
                  </a:tcPr>
                </a:tc>
                <a:tc>
                  <a:txBody>
                    <a:bodyPr/>
                    <a:lstStyle/>
                    <a:p>
                      <a:pPr marL="0" marR="0" algn="ctr">
                        <a:spcBef>
                          <a:spcPts val="0"/>
                        </a:spcBef>
                        <a:spcAft>
                          <a:spcPts val="0"/>
                        </a:spcAft>
                      </a:pPr>
                      <a:r>
                        <a:rPr lang="en-US" sz="500">
                          <a:solidFill>
                            <a:srgbClr val="000000"/>
                          </a:solidFill>
                          <a:effectLst/>
                          <a:latin typeface="Arial" panose="020B0604020202020204" pitchFamily="34" charset="0"/>
                          <a:ea typeface="Times New Roman" panose="02020603050405020304" pitchFamily="18" charset="0"/>
                        </a:rPr>
                        <a:t>4</a:t>
                      </a:r>
                      <a:endParaRPr lang="en-US" sz="700">
                        <a:effectLst/>
                        <a:latin typeface="Times New Roman" panose="02020603050405020304" pitchFamily="18" charset="0"/>
                        <a:ea typeface="Times New Roman" panose="02020603050405020304" pitchFamily="18" charset="0"/>
                      </a:endParaRPr>
                    </a:p>
                  </a:txBody>
                  <a:tcPr marL="40870" marR="40870" marT="0" marB="0" anchor="ctr">
                    <a:lnL>
                      <a:noFill/>
                    </a:lnL>
                    <a:lnR>
                      <a:noFill/>
                    </a:lnR>
                    <a:lnT>
                      <a:noFill/>
                    </a:lnT>
                    <a:lnB>
                      <a:noFill/>
                    </a:lnB>
                  </a:tcPr>
                </a:tc>
                <a:tc>
                  <a:txBody>
                    <a:bodyPr/>
                    <a:lstStyle/>
                    <a:p>
                      <a:pPr marL="0" marR="0" algn="ctr">
                        <a:spcBef>
                          <a:spcPts val="0"/>
                        </a:spcBef>
                        <a:spcAft>
                          <a:spcPts val="0"/>
                        </a:spcAft>
                      </a:pPr>
                      <a:r>
                        <a:rPr lang="en-US" sz="500">
                          <a:solidFill>
                            <a:srgbClr val="000000"/>
                          </a:solidFill>
                          <a:effectLst/>
                          <a:latin typeface="Arial" panose="020B0604020202020204" pitchFamily="34" charset="0"/>
                          <a:ea typeface="Times New Roman" panose="02020603050405020304" pitchFamily="18" charset="0"/>
                        </a:rPr>
                        <a:t>2</a:t>
                      </a:r>
                      <a:endParaRPr lang="en-US" sz="700">
                        <a:effectLst/>
                        <a:latin typeface="Times New Roman" panose="02020603050405020304" pitchFamily="18" charset="0"/>
                        <a:ea typeface="Times New Roman" panose="02020603050405020304" pitchFamily="18" charset="0"/>
                      </a:endParaRPr>
                    </a:p>
                  </a:txBody>
                  <a:tcPr marL="40870" marR="40870" marT="0" marB="0" anchor="ctr">
                    <a:lnL>
                      <a:noFill/>
                    </a:lnL>
                    <a:lnR>
                      <a:noFill/>
                    </a:lnR>
                    <a:lnT>
                      <a:noFill/>
                    </a:lnT>
                    <a:lnB>
                      <a:noFill/>
                    </a:lnB>
                  </a:tcPr>
                </a:tc>
                <a:tc>
                  <a:txBody>
                    <a:bodyPr/>
                    <a:lstStyle/>
                    <a:p>
                      <a:pPr marL="0" marR="0" algn="ctr">
                        <a:spcBef>
                          <a:spcPts val="0"/>
                        </a:spcBef>
                        <a:spcAft>
                          <a:spcPts val="0"/>
                        </a:spcAft>
                      </a:pPr>
                      <a:r>
                        <a:rPr lang="en-US" sz="500">
                          <a:solidFill>
                            <a:srgbClr val="000000"/>
                          </a:solidFill>
                          <a:effectLst/>
                          <a:latin typeface="Arial" panose="020B0604020202020204" pitchFamily="34" charset="0"/>
                          <a:ea typeface="Times New Roman" panose="02020603050405020304" pitchFamily="18" charset="0"/>
                        </a:rPr>
                        <a:t>-2.20</a:t>
                      </a:r>
                      <a:endParaRPr lang="en-US" sz="700">
                        <a:effectLst/>
                        <a:latin typeface="Times New Roman" panose="02020603050405020304" pitchFamily="18" charset="0"/>
                        <a:ea typeface="Times New Roman" panose="02020603050405020304" pitchFamily="18" charset="0"/>
                      </a:endParaRPr>
                    </a:p>
                  </a:txBody>
                  <a:tcPr marL="40870" marR="40870" marT="0" marB="0" anchor="ctr">
                    <a:lnL>
                      <a:noFill/>
                    </a:lnL>
                    <a:lnR>
                      <a:noFill/>
                    </a:lnR>
                    <a:lnT>
                      <a:noFill/>
                    </a:lnT>
                    <a:lnB>
                      <a:noFill/>
                    </a:lnB>
                  </a:tcPr>
                </a:tc>
                <a:tc>
                  <a:txBody>
                    <a:bodyPr/>
                    <a:lstStyle/>
                    <a:p>
                      <a:pPr marL="0" marR="0" algn="ctr">
                        <a:spcBef>
                          <a:spcPts val="0"/>
                        </a:spcBef>
                        <a:spcAft>
                          <a:spcPts val="0"/>
                        </a:spcAft>
                      </a:pPr>
                      <a:r>
                        <a:rPr lang="en-US" sz="500">
                          <a:solidFill>
                            <a:srgbClr val="000000"/>
                          </a:solidFill>
                          <a:effectLst/>
                          <a:latin typeface="Arial" panose="020B0604020202020204" pitchFamily="34" charset="0"/>
                          <a:ea typeface="Times New Roman" panose="02020603050405020304" pitchFamily="18" charset="0"/>
                        </a:rPr>
                        <a:t>-2.06</a:t>
                      </a:r>
                      <a:endParaRPr lang="en-US" sz="700">
                        <a:effectLst/>
                        <a:latin typeface="Times New Roman" panose="02020603050405020304" pitchFamily="18" charset="0"/>
                        <a:ea typeface="Times New Roman" panose="02020603050405020304" pitchFamily="18" charset="0"/>
                      </a:endParaRPr>
                    </a:p>
                  </a:txBody>
                  <a:tcPr marL="40870" marR="40870" marT="0" marB="0" anchor="ctr">
                    <a:lnL>
                      <a:noFill/>
                    </a:lnL>
                    <a:lnR>
                      <a:noFill/>
                    </a:lnR>
                    <a:lnT>
                      <a:noFill/>
                    </a:lnT>
                    <a:lnB>
                      <a:noFill/>
                    </a:lnB>
                  </a:tcPr>
                </a:tc>
              </a:tr>
              <a:tr h="129973">
                <a:tc>
                  <a:txBody>
                    <a:bodyPr/>
                    <a:lstStyle/>
                    <a:p>
                      <a:pPr marL="0" marR="0" algn="ctr">
                        <a:spcBef>
                          <a:spcPts val="0"/>
                        </a:spcBef>
                        <a:spcAft>
                          <a:spcPts val="0"/>
                        </a:spcAft>
                      </a:pPr>
                      <a:r>
                        <a:rPr lang="en-US" sz="500">
                          <a:solidFill>
                            <a:srgbClr val="000000"/>
                          </a:solidFill>
                          <a:effectLst/>
                          <a:latin typeface="Arial" panose="020B0604020202020204" pitchFamily="34" charset="0"/>
                          <a:ea typeface="Times New Roman" panose="02020603050405020304" pitchFamily="18" charset="0"/>
                        </a:rPr>
                        <a:t>16</a:t>
                      </a:r>
                      <a:endParaRPr lang="en-US" sz="700">
                        <a:effectLst/>
                        <a:latin typeface="Times New Roman" panose="02020603050405020304" pitchFamily="18" charset="0"/>
                        <a:ea typeface="Times New Roman" panose="02020603050405020304" pitchFamily="18" charset="0"/>
                      </a:endParaRPr>
                    </a:p>
                  </a:txBody>
                  <a:tcPr marL="40870" marR="40870" marT="0" marB="0" anchor="ctr">
                    <a:lnL>
                      <a:noFill/>
                    </a:lnL>
                    <a:lnR>
                      <a:noFill/>
                    </a:lnR>
                    <a:lnT>
                      <a:noFill/>
                    </a:lnT>
                    <a:lnB>
                      <a:noFill/>
                    </a:lnB>
                  </a:tcPr>
                </a:tc>
                <a:tc>
                  <a:txBody>
                    <a:bodyPr/>
                    <a:lstStyle/>
                    <a:p>
                      <a:pPr marL="0" marR="0" algn="ctr">
                        <a:spcBef>
                          <a:spcPts val="0"/>
                        </a:spcBef>
                        <a:spcAft>
                          <a:spcPts val="0"/>
                        </a:spcAft>
                      </a:pPr>
                      <a:r>
                        <a:rPr lang="en-US" sz="500">
                          <a:solidFill>
                            <a:srgbClr val="000000"/>
                          </a:solidFill>
                          <a:effectLst/>
                          <a:latin typeface="Arial" panose="020B0604020202020204" pitchFamily="34" charset="0"/>
                          <a:ea typeface="Times New Roman" panose="02020603050405020304" pitchFamily="18" charset="0"/>
                        </a:rPr>
                        <a:t>1</a:t>
                      </a:r>
                      <a:endParaRPr lang="en-US" sz="700">
                        <a:effectLst/>
                        <a:latin typeface="Times New Roman" panose="02020603050405020304" pitchFamily="18" charset="0"/>
                        <a:ea typeface="Times New Roman" panose="02020603050405020304" pitchFamily="18" charset="0"/>
                      </a:endParaRPr>
                    </a:p>
                  </a:txBody>
                  <a:tcPr marL="40870" marR="40870" marT="0" marB="0" anchor="ctr">
                    <a:lnL>
                      <a:noFill/>
                    </a:lnL>
                    <a:lnR>
                      <a:noFill/>
                    </a:lnR>
                    <a:lnT>
                      <a:noFill/>
                    </a:lnT>
                    <a:lnB>
                      <a:noFill/>
                    </a:lnB>
                  </a:tcPr>
                </a:tc>
                <a:tc>
                  <a:txBody>
                    <a:bodyPr/>
                    <a:lstStyle/>
                    <a:p>
                      <a:pPr marL="0" marR="0" algn="ctr">
                        <a:spcBef>
                          <a:spcPts val="0"/>
                        </a:spcBef>
                        <a:spcAft>
                          <a:spcPts val="0"/>
                        </a:spcAft>
                      </a:pPr>
                      <a:r>
                        <a:rPr lang="en-US" sz="500">
                          <a:solidFill>
                            <a:srgbClr val="000000"/>
                          </a:solidFill>
                          <a:effectLst/>
                          <a:latin typeface="Arial" panose="020B0604020202020204" pitchFamily="34" charset="0"/>
                          <a:ea typeface="Times New Roman" panose="02020603050405020304" pitchFamily="18" charset="0"/>
                        </a:rPr>
                        <a:t>5</a:t>
                      </a:r>
                      <a:endParaRPr lang="en-US" sz="700">
                        <a:effectLst/>
                        <a:latin typeface="Times New Roman" panose="02020603050405020304" pitchFamily="18" charset="0"/>
                        <a:ea typeface="Times New Roman" panose="02020603050405020304" pitchFamily="18" charset="0"/>
                      </a:endParaRPr>
                    </a:p>
                  </a:txBody>
                  <a:tcPr marL="40870" marR="40870" marT="0" marB="0" anchor="ctr">
                    <a:lnL>
                      <a:noFill/>
                    </a:lnL>
                    <a:lnR>
                      <a:noFill/>
                    </a:lnR>
                    <a:lnT>
                      <a:noFill/>
                    </a:lnT>
                    <a:lnB>
                      <a:noFill/>
                    </a:lnB>
                  </a:tcPr>
                </a:tc>
                <a:tc>
                  <a:txBody>
                    <a:bodyPr/>
                    <a:lstStyle/>
                    <a:p>
                      <a:pPr marL="0" marR="0" algn="ctr">
                        <a:spcBef>
                          <a:spcPts val="0"/>
                        </a:spcBef>
                        <a:spcAft>
                          <a:spcPts val="0"/>
                        </a:spcAft>
                      </a:pPr>
                      <a:r>
                        <a:rPr lang="en-US" sz="500">
                          <a:solidFill>
                            <a:srgbClr val="000000"/>
                          </a:solidFill>
                          <a:effectLst/>
                          <a:latin typeface="Arial" panose="020B0604020202020204" pitchFamily="34" charset="0"/>
                          <a:ea typeface="Times New Roman" panose="02020603050405020304" pitchFamily="18" charset="0"/>
                        </a:rPr>
                        <a:t>2</a:t>
                      </a:r>
                      <a:endParaRPr lang="en-US" sz="700">
                        <a:effectLst/>
                        <a:latin typeface="Times New Roman" panose="02020603050405020304" pitchFamily="18" charset="0"/>
                        <a:ea typeface="Times New Roman" panose="02020603050405020304" pitchFamily="18" charset="0"/>
                      </a:endParaRPr>
                    </a:p>
                  </a:txBody>
                  <a:tcPr marL="40870" marR="40870" marT="0" marB="0" anchor="ctr">
                    <a:lnL>
                      <a:noFill/>
                    </a:lnL>
                    <a:lnR>
                      <a:noFill/>
                    </a:lnR>
                    <a:lnT>
                      <a:noFill/>
                    </a:lnT>
                    <a:lnB>
                      <a:noFill/>
                    </a:lnB>
                  </a:tcPr>
                </a:tc>
                <a:tc>
                  <a:txBody>
                    <a:bodyPr/>
                    <a:lstStyle/>
                    <a:p>
                      <a:pPr marL="0" marR="0" algn="ctr">
                        <a:spcBef>
                          <a:spcPts val="0"/>
                        </a:spcBef>
                        <a:spcAft>
                          <a:spcPts val="0"/>
                        </a:spcAft>
                      </a:pPr>
                      <a:r>
                        <a:rPr lang="en-US" sz="500">
                          <a:solidFill>
                            <a:srgbClr val="000000"/>
                          </a:solidFill>
                          <a:effectLst/>
                          <a:latin typeface="Arial" panose="020B0604020202020204" pitchFamily="34" charset="0"/>
                          <a:ea typeface="Times New Roman" panose="02020603050405020304" pitchFamily="18" charset="0"/>
                        </a:rPr>
                        <a:t>-2.10</a:t>
                      </a:r>
                      <a:endParaRPr lang="en-US" sz="700">
                        <a:effectLst/>
                        <a:latin typeface="Times New Roman" panose="02020603050405020304" pitchFamily="18" charset="0"/>
                        <a:ea typeface="Times New Roman" panose="02020603050405020304" pitchFamily="18" charset="0"/>
                      </a:endParaRPr>
                    </a:p>
                  </a:txBody>
                  <a:tcPr marL="40870" marR="40870" marT="0" marB="0" anchor="ctr">
                    <a:lnL>
                      <a:noFill/>
                    </a:lnL>
                    <a:lnR>
                      <a:noFill/>
                    </a:lnR>
                    <a:lnT>
                      <a:noFill/>
                    </a:lnT>
                    <a:lnB>
                      <a:noFill/>
                    </a:lnB>
                  </a:tcPr>
                </a:tc>
                <a:tc>
                  <a:txBody>
                    <a:bodyPr/>
                    <a:lstStyle/>
                    <a:p>
                      <a:pPr marL="0" marR="0" algn="ctr">
                        <a:spcBef>
                          <a:spcPts val="0"/>
                        </a:spcBef>
                        <a:spcAft>
                          <a:spcPts val="0"/>
                        </a:spcAft>
                      </a:pPr>
                      <a:r>
                        <a:rPr lang="en-US" sz="500">
                          <a:solidFill>
                            <a:srgbClr val="000000"/>
                          </a:solidFill>
                          <a:effectLst/>
                          <a:latin typeface="Arial" panose="020B0604020202020204" pitchFamily="34" charset="0"/>
                          <a:ea typeface="Times New Roman" panose="02020603050405020304" pitchFamily="18" charset="0"/>
                        </a:rPr>
                        <a:t>-2.06</a:t>
                      </a:r>
                      <a:endParaRPr lang="en-US" sz="700">
                        <a:effectLst/>
                        <a:latin typeface="Times New Roman" panose="02020603050405020304" pitchFamily="18" charset="0"/>
                        <a:ea typeface="Times New Roman" panose="02020603050405020304" pitchFamily="18" charset="0"/>
                      </a:endParaRPr>
                    </a:p>
                  </a:txBody>
                  <a:tcPr marL="40870" marR="40870" marT="0" marB="0" anchor="ctr">
                    <a:lnL>
                      <a:noFill/>
                    </a:lnL>
                    <a:lnR>
                      <a:noFill/>
                    </a:lnR>
                    <a:lnT>
                      <a:noFill/>
                    </a:lnT>
                    <a:lnB>
                      <a:noFill/>
                    </a:lnB>
                  </a:tcPr>
                </a:tc>
              </a:tr>
              <a:tr h="129973">
                <a:tc>
                  <a:txBody>
                    <a:bodyPr/>
                    <a:lstStyle/>
                    <a:p>
                      <a:pPr marL="0" marR="0" algn="ctr">
                        <a:spcBef>
                          <a:spcPts val="0"/>
                        </a:spcBef>
                        <a:spcAft>
                          <a:spcPts val="0"/>
                        </a:spcAft>
                      </a:pPr>
                      <a:r>
                        <a:rPr lang="en-US" sz="500">
                          <a:solidFill>
                            <a:srgbClr val="000000"/>
                          </a:solidFill>
                          <a:effectLst/>
                          <a:latin typeface="Arial" panose="020B0604020202020204" pitchFamily="34" charset="0"/>
                          <a:ea typeface="Times New Roman" panose="02020603050405020304" pitchFamily="18" charset="0"/>
                        </a:rPr>
                        <a:t>17</a:t>
                      </a:r>
                      <a:endParaRPr lang="en-US" sz="700">
                        <a:effectLst/>
                        <a:latin typeface="Times New Roman" panose="02020603050405020304" pitchFamily="18" charset="0"/>
                        <a:ea typeface="Times New Roman" panose="02020603050405020304" pitchFamily="18" charset="0"/>
                      </a:endParaRPr>
                    </a:p>
                  </a:txBody>
                  <a:tcPr marL="40870" marR="40870" marT="0" marB="0" anchor="ctr">
                    <a:lnL>
                      <a:noFill/>
                    </a:lnL>
                    <a:lnR>
                      <a:noFill/>
                    </a:lnR>
                    <a:lnT>
                      <a:noFill/>
                    </a:lnT>
                    <a:lnB>
                      <a:noFill/>
                    </a:lnB>
                  </a:tcPr>
                </a:tc>
                <a:tc>
                  <a:txBody>
                    <a:bodyPr/>
                    <a:lstStyle/>
                    <a:p>
                      <a:pPr marL="0" marR="0" algn="ctr">
                        <a:spcBef>
                          <a:spcPts val="0"/>
                        </a:spcBef>
                        <a:spcAft>
                          <a:spcPts val="0"/>
                        </a:spcAft>
                      </a:pPr>
                      <a:r>
                        <a:rPr lang="en-US" sz="500">
                          <a:solidFill>
                            <a:srgbClr val="000000"/>
                          </a:solidFill>
                          <a:effectLst/>
                          <a:latin typeface="Arial" panose="020B0604020202020204" pitchFamily="34" charset="0"/>
                          <a:ea typeface="Times New Roman" panose="02020603050405020304" pitchFamily="18" charset="0"/>
                        </a:rPr>
                        <a:t>3</a:t>
                      </a:r>
                      <a:endParaRPr lang="en-US" sz="700">
                        <a:effectLst/>
                        <a:latin typeface="Times New Roman" panose="02020603050405020304" pitchFamily="18" charset="0"/>
                        <a:ea typeface="Times New Roman" panose="02020603050405020304" pitchFamily="18" charset="0"/>
                      </a:endParaRPr>
                    </a:p>
                  </a:txBody>
                  <a:tcPr marL="40870" marR="40870" marT="0" marB="0" anchor="ctr">
                    <a:lnL>
                      <a:noFill/>
                    </a:lnL>
                    <a:lnR>
                      <a:noFill/>
                    </a:lnR>
                    <a:lnT>
                      <a:noFill/>
                    </a:lnT>
                    <a:lnB>
                      <a:noFill/>
                    </a:lnB>
                  </a:tcPr>
                </a:tc>
                <a:tc>
                  <a:txBody>
                    <a:bodyPr/>
                    <a:lstStyle/>
                    <a:p>
                      <a:pPr marL="0" marR="0" algn="ctr">
                        <a:spcBef>
                          <a:spcPts val="0"/>
                        </a:spcBef>
                        <a:spcAft>
                          <a:spcPts val="0"/>
                        </a:spcAft>
                      </a:pPr>
                      <a:r>
                        <a:rPr lang="en-US" sz="500">
                          <a:solidFill>
                            <a:srgbClr val="000000"/>
                          </a:solidFill>
                          <a:effectLst/>
                          <a:latin typeface="Arial" panose="020B0604020202020204" pitchFamily="34" charset="0"/>
                          <a:ea typeface="Times New Roman" panose="02020603050405020304" pitchFamily="18" charset="0"/>
                        </a:rPr>
                        <a:t>8</a:t>
                      </a:r>
                      <a:endParaRPr lang="en-US" sz="700">
                        <a:effectLst/>
                        <a:latin typeface="Times New Roman" panose="02020603050405020304" pitchFamily="18" charset="0"/>
                        <a:ea typeface="Times New Roman" panose="02020603050405020304" pitchFamily="18" charset="0"/>
                      </a:endParaRPr>
                    </a:p>
                  </a:txBody>
                  <a:tcPr marL="40870" marR="40870" marT="0" marB="0" anchor="ctr">
                    <a:lnL>
                      <a:noFill/>
                    </a:lnL>
                    <a:lnR>
                      <a:noFill/>
                    </a:lnR>
                    <a:lnT>
                      <a:noFill/>
                    </a:lnT>
                    <a:lnB>
                      <a:noFill/>
                    </a:lnB>
                  </a:tcPr>
                </a:tc>
                <a:tc>
                  <a:txBody>
                    <a:bodyPr/>
                    <a:lstStyle/>
                    <a:p>
                      <a:pPr marL="0" marR="0" algn="ctr">
                        <a:spcBef>
                          <a:spcPts val="0"/>
                        </a:spcBef>
                        <a:spcAft>
                          <a:spcPts val="0"/>
                        </a:spcAft>
                      </a:pPr>
                      <a:r>
                        <a:rPr lang="en-US" sz="500">
                          <a:solidFill>
                            <a:srgbClr val="000000"/>
                          </a:solidFill>
                          <a:effectLst/>
                          <a:latin typeface="Arial" panose="020B0604020202020204" pitchFamily="34" charset="0"/>
                          <a:ea typeface="Times New Roman" panose="02020603050405020304" pitchFamily="18" charset="0"/>
                        </a:rPr>
                        <a:t>3</a:t>
                      </a:r>
                      <a:endParaRPr lang="en-US" sz="700">
                        <a:effectLst/>
                        <a:latin typeface="Times New Roman" panose="02020603050405020304" pitchFamily="18" charset="0"/>
                        <a:ea typeface="Times New Roman" panose="02020603050405020304" pitchFamily="18" charset="0"/>
                      </a:endParaRPr>
                    </a:p>
                  </a:txBody>
                  <a:tcPr marL="40870" marR="40870" marT="0" marB="0" anchor="ctr">
                    <a:lnL>
                      <a:noFill/>
                    </a:lnL>
                    <a:lnR>
                      <a:noFill/>
                    </a:lnR>
                    <a:lnT>
                      <a:noFill/>
                    </a:lnT>
                    <a:lnB>
                      <a:noFill/>
                    </a:lnB>
                  </a:tcPr>
                </a:tc>
                <a:tc>
                  <a:txBody>
                    <a:bodyPr/>
                    <a:lstStyle/>
                    <a:p>
                      <a:pPr marL="0" marR="0" algn="ctr">
                        <a:spcBef>
                          <a:spcPts val="0"/>
                        </a:spcBef>
                        <a:spcAft>
                          <a:spcPts val="0"/>
                        </a:spcAft>
                      </a:pPr>
                      <a:r>
                        <a:rPr lang="en-US" sz="500">
                          <a:solidFill>
                            <a:srgbClr val="000000"/>
                          </a:solidFill>
                          <a:effectLst/>
                          <a:latin typeface="Arial" panose="020B0604020202020204" pitchFamily="34" charset="0"/>
                          <a:ea typeface="Times New Roman" panose="02020603050405020304" pitchFamily="18" charset="0"/>
                        </a:rPr>
                        <a:t>-1.90</a:t>
                      </a:r>
                      <a:endParaRPr lang="en-US" sz="700">
                        <a:effectLst/>
                        <a:latin typeface="Times New Roman" panose="02020603050405020304" pitchFamily="18" charset="0"/>
                        <a:ea typeface="Times New Roman" panose="02020603050405020304" pitchFamily="18" charset="0"/>
                      </a:endParaRPr>
                    </a:p>
                  </a:txBody>
                  <a:tcPr marL="40870" marR="40870" marT="0" marB="0" anchor="ctr">
                    <a:lnL>
                      <a:noFill/>
                    </a:lnL>
                    <a:lnR>
                      <a:noFill/>
                    </a:lnR>
                    <a:lnT>
                      <a:noFill/>
                    </a:lnT>
                    <a:lnB>
                      <a:noFill/>
                    </a:lnB>
                  </a:tcPr>
                </a:tc>
                <a:tc>
                  <a:txBody>
                    <a:bodyPr/>
                    <a:lstStyle/>
                    <a:p>
                      <a:pPr marL="0" marR="0" algn="ctr">
                        <a:spcBef>
                          <a:spcPts val="0"/>
                        </a:spcBef>
                        <a:spcAft>
                          <a:spcPts val="0"/>
                        </a:spcAft>
                      </a:pPr>
                      <a:r>
                        <a:rPr lang="en-US" sz="500">
                          <a:solidFill>
                            <a:srgbClr val="000000"/>
                          </a:solidFill>
                          <a:effectLst/>
                          <a:latin typeface="Arial" panose="020B0604020202020204" pitchFamily="34" charset="0"/>
                          <a:ea typeface="Times New Roman" panose="02020603050405020304" pitchFamily="18" charset="0"/>
                        </a:rPr>
                        <a:t>-1.89</a:t>
                      </a:r>
                      <a:endParaRPr lang="en-US" sz="700">
                        <a:effectLst/>
                        <a:latin typeface="Times New Roman" panose="02020603050405020304" pitchFamily="18" charset="0"/>
                        <a:ea typeface="Times New Roman" panose="02020603050405020304" pitchFamily="18" charset="0"/>
                      </a:endParaRPr>
                    </a:p>
                  </a:txBody>
                  <a:tcPr marL="40870" marR="40870" marT="0" marB="0" anchor="ctr">
                    <a:lnL>
                      <a:noFill/>
                    </a:lnL>
                    <a:lnR>
                      <a:noFill/>
                    </a:lnR>
                    <a:lnT>
                      <a:noFill/>
                    </a:lnT>
                    <a:lnB>
                      <a:noFill/>
                    </a:lnB>
                  </a:tcPr>
                </a:tc>
              </a:tr>
              <a:tr h="129973">
                <a:tc>
                  <a:txBody>
                    <a:bodyPr/>
                    <a:lstStyle/>
                    <a:p>
                      <a:pPr marL="0" marR="0" algn="ctr">
                        <a:spcBef>
                          <a:spcPts val="0"/>
                        </a:spcBef>
                        <a:spcAft>
                          <a:spcPts val="0"/>
                        </a:spcAft>
                      </a:pPr>
                      <a:r>
                        <a:rPr lang="en-US" sz="500">
                          <a:solidFill>
                            <a:srgbClr val="000000"/>
                          </a:solidFill>
                          <a:effectLst/>
                          <a:latin typeface="Arial" panose="020B0604020202020204" pitchFamily="34" charset="0"/>
                          <a:ea typeface="Times New Roman" panose="02020603050405020304" pitchFamily="18" charset="0"/>
                        </a:rPr>
                        <a:t>18</a:t>
                      </a:r>
                      <a:endParaRPr lang="en-US" sz="700">
                        <a:effectLst/>
                        <a:latin typeface="Times New Roman" panose="02020603050405020304" pitchFamily="18" charset="0"/>
                        <a:ea typeface="Times New Roman" panose="02020603050405020304" pitchFamily="18" charset="0"/>
                      </a:endParaRPr>
                    </a:p>
                  </a:txBody>
                  <a:tcPr marL="40870" marR="40870" marT="0" marB="0" anchor="ctr">
                    <a:lnL>
                      <a:noFill/>
                    </a:lnL>
                    <a:lnR>
                      <a:noFill/>
                    </a:lnR>
                    <a:lnT>
                      <a:noFill/>
                    </a:lnT>
                    <a:lnB>
                      <a:noFill/>
                    </a:lnB>
                  </a:tcPr>
                </a:tc>
                <a:tc>
                  <a:txBody>
                    <a:bodyPr/>
                    <a:lstStyle/>
                    <a:p>
                      <a:pPr marL="0" marR="0" algn="ctr">
                        <a:spcBef>
                          <a:spcPts val="0"/>
                        </a:spcBef>
                        <a:spcAft>
                          <a:spcPts val="0"/>
                        </a:spcAft>
                      </a:pPr>
                      <a:r>
                        <a:rPr lang="en-US" sz="500">
                          <a:solidFill>
                            <a:srgbClr val="000000"/>
                          </a:solidFill>
                          <a:effectLst/>
                          <a:latin typeface="Arial" panose="020B0604020202020204" pitchFamily="34" charset="0"/>
                          <a:ea typeface="Times New Roman" panose="02020603050405020304" pitchFamily="18" charset="0"/>
                        </a:rPr>
                        <a:t>4</a:t>
                      </a:r>
                      <a:endParaRPr lang="en-US" sz="700">
                        <a:effectLst/>
                        <a:latin typeface="Times New Roman" panose="02020603050405020304" pitchFamily="18" charset="0"/>
                        <a:ea typeface="Times New Roman" panose="02020603050405020304" pitchFamily="18" charset="0"/>
                      </a:endParaRPr>
                    </a:p>
                  </a:txBody>
                  <a:tcPr marL="40870" marR="40870" marT="0" marB="0" anchor="ctr">
                    <a:lnL>
                      <a:noFill/>
                    </a:lnL>
                    <a:lnR>
                      <a:noFill/>
                    </a:lnR>
                    <a:lnT>
                      <a:noFill/>
                    </a:lnT>
                    <a:lnB>
                      <a:noFill/>
                    </a:lnB>
                  </a:tcPr>
                </a:tc>
                <a:tc>
                  <a:txBody>
                    <a:bodyPr/>
                    <a:lstStyle/>
                    <a:p>
                      <a:pPr marL="0" marR="0" algn="ctr">
                        <a:spcBef>
                          <a:spcPts val="0"/>
                        </a:spcBef>
                        <a:spcAft>
                          <a:spcPts val="0"/>
                        </a:spcAft>
                      </a:pPr>
                      <a:r>
                        <a:rPr lang="en-US" sz="500">
                          <a:solidFill>
                            <a:srgbClr val="000000"/>
                          </a:solidFill>
                          <a:effectLst/>
                          <a:latin typeface="Arial" panose="020B0604020202020204" pitchFamily="34" charset="0"/>
                          <a:ea typeface="Times New Roman" panose="02020603050405020304" pitchFamily="18" charset="0"/>
                        </a:rPr>
                        <a:t>12</a:t>
                      </a:r>
                      <a:endParaRPr lang="en-US" sz="700">
                        <a:effectLst/>
                        <a:latin typeface="Times New Roman" panose="02020603050405020304" pitchFamily="18" charset="0"/>
                        <a:ea typeface="Times New Roman" panose="02020603050405020304" pitchFamily="18" charset="0"/>
                      </a:endParaRPr>
                    </a:p>
                  </a:txBody>
                  <a:tcPr marL="40870" marR="40870" marT="0" marB="0" anchor="ctr">
                    <a:lnL>
                      <a:noFill/>
                    </a:lnL>
                    <a:lnR>
                      <a:noFill/>
                    </a:lnR>
                    <a:lnT>
                      <a:noFill/>
                    </a:lnT>
                    <a:lnB>
                      <a:noFill/>
                    </a:lnB>
                  </a:tcPr>
                </a:tc>
                <a:tc>
                  <a:txBody>
                    <a:bodyPr/>
                    <a:lstStyle/>
                    <a:p>
                      <a:pPr marL="0" marR="0" algn="ctr">
                        <a:spcBef>
                          <a:spcPts val="0"/>
                        </a:spcBef>
                        <a:spcAft>
                          <a:spcPts val="0"/>
                        </a:spcAft>
                      </a:pPr>
                      <a:r>
                        <a:rPr lang="en-US" sz="500">
                          <a:solidFill>
                            <a:srgbClr val="000000"/>
                          </a:solidFill>
                          <a:effectLst/>
                          <a:latin typeface="Arial" panose="020B0604020202020204" pitchFamily="34" charset="0"/>
                          <a:ea typeface="Times New Roman" panose="02020603050405020304" pitchFamily="18" charset="0"/>
                        </a:rPr>
                        <a:t>4</a:t>
                      </a:r>
                      <a:endParaRPr lang="en-US" sz="700">
                        <a:effectLst/>
                        <a:latin typeface="Times New Roman" panose="02020603050405020304" pitchFamily="18" charset="0"/>
                        <a:ea typeface="Times New Roman" panose="02020603050405020304" pitchFamily="18" charset="0"/>
                      </a:endParaRPr>
                    </a:p>
                  </a:txBody>
                  <a:tcPr marL="40870" marR="40870" marT="0" marB="0" anchor="ctr">
                    <a:lnL>
                      <a:noFill/>
                    </a:lnL>
                    <a:lnR>
                      <a:noFill/>
                    </a:lnR>
                    <a:lnT>
                      <a:noFill/>
                    </a:lnT>
                    <a:lnB>
                      <a:noFill/>
                    </a:lnB>
                  </a:tcPr>
                </a:tc>
                <a:tc>
                  <a:txBody>
                    <a:bodyPr/>
                    <a:lstStyle/>
                    <a:p>
                      <a:pPr marL="0" marR="0" algn="ctr">
                        <a:spcBef>
                          <a:spcPts val="0"/>
                        </a:spcBef>
                        <a:spcAft>
                          <a:spcPts val="0"/>
                        </a:spcAft>
                      </a:pPr>
                      <a:r>
                        <a:rPr lang="en-US" sz="500">
                          <a:solidFill>
                            <a:srgbClr val="000000"/>
                          </a:solidFill>
                          <a:effectLst/>
                          <a:latin typeface="Arial" panose="020B0604020202020204" pitchFamily="34" charset="0"/>
                          <a:ea typeface="Times New Roman" panose="02020603050405020304" pitchFamily="18" charset="0"/>
                        </a:rPr>
                        <a:t>-1.80</a:t>
                      </a:r>
                      <a:endParaRPr lang="en-US" sz="700">
                        <a:effectLst/>
                        <a:latin typeface="Times New Roman" panose="02020603050405020304" pitchFamily="18" charset="0"/>
                        <a:ea typeface="Times New Roman" panose="02020603050405020304" pitchFamily="18" charset="0"/>
                      </a:endParaRPr>
                    </a:p>
                  </a:txBody>
                  <a:tcPr marL="40870" marR="40870" marT="0" marB="0" anchor="ctr">
                    <a:lnL>
                      <a:noFill/>
                    </a:lnL>
                    <a:lnR>
                      <a:noFill/>
                    </a:lnR>
                    <a:lnT>
                      <a:noFill/>
                    </a:lnT>
                    <a:lnB>
                      <a:noFill/>
                    </a:lnB>
                  </a:tcPr>
                </a:tc>
                <a:tc>
                  <a:txBody>
                    <a:bodyPr/>
                    <a:lstStyle/>
                    <a:p>
                      <a:pPr marL="0" marR="0" algn="ctr">
                        <a:spcBef>
                          <a:spcPts val="0"/>
                        </a:spcBef>
                        <a:spcAft>
                          <a:spcPts val="0"/>
                        </a:spcAft>
                      </a:pPr>
                      <a:r>
                        <a:rPr lang="en-US" sz="500">
                          <a:solidFill>
                            <a:srgbClr val="000000"/>
                          </a:solidFill>
                          <a:effectLst/>
                          <a:latin typeface="Arial" panose="020B0604020202020204" pitchFamily="34" charset="0"/>
                          <a:ea typeface="Times New Roman" panose="02020603050405020304" pitchFamily="18" charset="0"/>
                        </a:rPr>
                        <a:t>-1.75</a:t>
                      </a:r>
                      <a:endParaRPr lang="en-US" sz="700">
                        <a:effectLst/>
                        <a:latin typeface="Times New Roman" panose="02020603050405020304" pitchFamily="18" charset="0"/>
                        <a:ea typeface="Times New Roman" panose="02020603050405020304" pitchFamily="18" charset="0"/>
                      </a:endParaRPr>
                    </a:p>
                  </a:txBody>
                  <a:tcPr marL="40870" marR="40870" marT="0" marB="0" anchor="ctr">
                    <a:lnL>
                      <a:noFill/>
                    </a:lnL>
                    <a:lnR>
                      <a:noFill/>
                    </a:lnR>
                    <a:lnT>
                      <a:noFill/>
                    </a:lnT>
                    <a:lnB>
                      <a:noFill/>
                    </a:lnB>
                  </a:tcPr>
                </a:tc>
              </a:tr>
              <a:tr h="129973">
                <a:tc>
                  <a:txBody>
                    <a:bodyPr/>
                    <a:lstStyle/>
                    <a:p>
                      <a:pPr marL="0" marR="0" algn="ctr">
                        <a:spcBef>
                          <a:spcPts val="0"/>
                        </a:spcBef>
                        <a:spcAft>
                          <a:spcPts val="0"/>
                        </a:spcAft>
                      </a:pPr>
                      <a:r>
                        <a:rPr lang="en-US" sz="500">
                          <a:solidFill>
                            <a:srgbClr val="000000"/>
                          </a:solidFill>
                          <a:effectLst/>
                          <a:latin typeface="Arial" panose="020B0604020202020204" pitchFamily="34" charset="0"/>
                          <a:ea typeface="Times New Roman" panose="02020603050405020304" pitchFamily="18" charset="0"/>
                        </a:rPr>
                        <a:t>19</a:t>
                      </a:r>
                      <a:endParaRPr lang="en-US" sz="700">
                        <a:effectLst/>
                        <a:latin typeface="Times New Roman" panose="02020603050405020304" pitchFamily="18" charset="0"/>
                        <a:ea typeface="Times New Roman" panose="02020603050405020304" pitchFamily="18" charset="0"/>
                      </a:endParaRPr>
                    </a:p>
                  </a:txBody>
                  <a:tcPr marL="40870" marR="40870" marT="0" marB="0" anchor="ctr">
                    <a:lnL>
                      <a:noFill/>
                    </a:lnL>
                    <a:lnR>
                      <a:noFill/>
                    </a:lnR>
                    <a:lnT>
                      <a:noFill/>
                    </a:lnT>
                    <a:lnB>
                      <a:noFill/>
                    </a:lnB>
                  </a:tcPr>
                </a:tc>
                <a:tc>
                  <a:txBody>
                    <a:bodyPr/>
                    <a:lstStyle/>
                    <a:p>
                      <a:pPr marL="0" marR="0" algn="ctr">
                        <a:spcBef>
                          <a:spcPts val="0"/>
                        </a:spcBef>
                        <a:spcAft>
                          <a:spcPts val="0"/>
                        </a:spcAft>
                      </a:pPr>
                      <a:r>
                        <a:rPr lang="en-US" sz="500">
                          <a:solidFill>
                            <a:srgbClr val="000000"/>
                          </a:solidFill>
                          <a:effectLst/>
                          <a:latin typeface="Arial" panose="020B0604020202020204" pitchFamily="34" charset="0"/>
                          <a:ea typeface="Times New Roman" panose="02020603050405020304" pitchFamily="18" charset="0"/>
                        </a:rPr>
                        <a:t>2</a:t>
                      </a:r>
                      <a:endParaRPr lang="en-US" sz="700">
                        <a:effectLst/>
                        <a:latin typeface="Times New Roman" panose="02020603050405020304" pitchFamily="18" charset="0"/>
                        <a:ea typeface="Times New Roman" panose="02020603050405020304" pitchFamily="18" charset="0"/>
                      </a:endParaRPr>
                    </a:p>
                  </a:txBody>
                  <a:tcPr marL="40870" marR="40870" marT="0" marB="0" anchor="ctr">
                    <a:lnL>
                      <a:noFill/>
                    </a:lnL>
                    <a:lnR>
                      <a:noFill/>
                    </a:lnR>
                    <a:lnT>
                      <a:noFill/>
                    </a:lnT>
                    <a:lnB>
                      <a:noFill/>
                    </a:lnB>
                  </a:tcPr>
                </a:tc>
                <a:tc>
                  <a:txBody>
                    <a:bodyPr/>
                    <a:lstStyle/>
                    <a:p>
                      <a:pPr marL="0" marR="0" algn="ctr">
                        <a:spcBef>
                          <a:spcPts val="0"/>
                        </a:spcBef>
                        <a:spcAft>
                          <a:spcPts val="0"/>
                        </a:spcAft>
                      </a:pPr>
                      <a:r>
                        <a:rPr lang="en-US" sz="500">
                          <a:solidFill>
                            <a:srgbClr val="000000"/>
                          </a:solidFill>
                          <a:effectLst/>
                          <a:latin typeface="Arial" panose="020B0604020202020204" pitchFamily="34" charset="0"/>
                          <a:ea typeface="Times New Roman" panose="02020603050405020304" pitchFamily="18" charset="0"/>
                        </a:rPr>
                        <a:t>14</a:t>
                      </a:r>
                      <a:endParaRPr lang="en-US" sz="700">
                        <a:effectLst/>
                        <a:latin typeface="Times New Roman" panose="02020603050405020304" pitchFamily="18" charset="0"/>
                        <a:ea typeface="Times New Roman" panose="02020603050405020304" pitchFamily="18" charset="0"/>
                      </a:endParaRPr>
                    </a:p>
                  </a:txBody>
                  <a:tcPr marL="40870" marR="40870" marT="0" marB="0" anchor="ctr">
                    <a:lnL>
                      <a:noFill/>
                    </a:lnL>
                    <a:lnR>
                      <a:noFill/>
                    </a:lnR>
                    <a:lnT>
                      <a:noFill/>
                    </a:lnT>
                    <a:lnB>
                      <a:noFill/>
                    </a:lnB>
                  </a:tcPr>
                </a:tc>
                <a:tc>
                  <a:txBody>
                    <a:bodyPr/>
                    <a:lstStyle/>
                    <a:p>
                      <a:pPr marL="0" marR="0" algn="ctr">
                        <a:spcBef>
                          <a:spcPts val="0"/>
                        </a:spcBef>
                        <a:spcAft>
                          <a:spcPts val="0"/>
                        </a:spcAft>
                      </a:pPr>
                      <a:r>
                        <a:rPr lang="en-US" sz="500">
                          <a:solidFill>
                            <a:srgbClr val="000000"/>
                          </a:solidFill>
                          <a:effectLst/>
                          <a:latin typeface="Arial" panose="020B0604020202020204" pitchFamily="34" charset="0"/>
                          <a:ea typeface="Times New Roman" panose="02020603050405020304" pitchFamily="18" charset="0"/>
                        </a:rPr>
                        <a:t>6</a:t>
                      </a:r>
                      <a:endParaRPr lang="en-US" sz="700">
                        <a:effectLst/>
                        <a:latin typeface="Times New Roman" panose="02020603050405020304" pitchFamily="18" charset="0"/>
                        <a:ea typeface="Times New Roman" panose="02020603050405020304" pitchFamily="18" charset="0"/>
                      </a:endParaRPr>
                    </a:p>
                  </a:txBody>
                  <a:tcPr marL="40870" marR="40870" marT="0" marB="0" anchor="ctr">
                    <a:lnL>
                      <a:noFill/>
                    </a:lnL>
                    <a:lnR>
                      <a:noFill/>
                    </a:lnR>
                    <a:lnT>
                      <a:noFill/>
                    </a:lnT>
                    <a:lnB>
                      <a:noFill/>
                    </a:lnB>
                  </a:tcPr>
                </a:tc>
                <a:tc>
                  <a:txBody>
                    <a:bodyPr/>
                    <a:lstStyle/>
                    <a:p>
                      <a:pPr marL="0" marR="0" algn="ctr">
                        <a:spcBef>
                          <a:spcPts val="0"/>
                        </a:spcBef>
                        <a:spcAft>
                          <a:spcPts val="0"/>
                        </a:spcAft>
                      </a:pPr>
                      <a:r>
                        <a:rPr lang="en-US" sz="500">
                          <a:solidFill>
                            <a:srgbClr val="000000"/>
                          </a:solidFill>
                          <a:effectLst/>
                          <a:latin typeface="Arial" panose="020B0604020202020204" pitchFamily="34" charset="0"/>
                          <a:ea typeface="Times New Roman" panose="02020603050405020304" pitchFamily="18" charset="0"/>
                        </a:rPr>
                        <a:t>-1.70</a:t>
                      </a:r>
                      <a:endParaRPr lang="en-US" sz="700">
                        <a:effectLst/>
                        <a:latin typeface="Times New Roman" panose="02020603050405020304" pitchFamily="18" charset="0"/>
                        <a:ea typeface="Times New Roman" panose="02020603050405020304" pitchFamily="18" charset="0"/>
                      </a:endParaRPr>
                    </a:p>
                  </a:txBody>
                  <a:tcPr marL="40870" marR="40870" marT="0" marB="0" anchor="ctr">
                    <a:lnL>
                      <a:noFill/>
                    </a:lnL>
                    <a:lnR>
                      <a:noFill/>
                    </a:lnR>
                    <a:lnT>
                      <a:noFill/>
                    </a:lnT>
                    <a:lnB>
                      <a:noFill/>
                    </a:lnB>
                  </a:tcPr>
                </a:tc>
                <a:tc>
                  <a:txBody>
                    <a:bodyPr/>
                    <a:lstStyle/>
                    <a:p>
                      <a:pPr marL="0" marR="0" algn="ctr">
                        <a:spcBef>
                          <a:spcPts val="0"/>
                        </a:spcBef>
                        <a:spcAft>
                          <a:spcPts val="0"/>
                        </a:spcAft>
                      </a:pPr>
                      <a:r>
                        <a:rPr lang="en-US" sz="500">
                          <a:solidFill>
                            <a:srgbClr val="000000"/>
                          </a:solidFill>
                          <a:effectLst/>
                          <a:latin typeface="Arial" panose="020B0604020202020204" pitchFamily="34" charset="0"/>
                          <a:ea typeface="Times New Roman" panose="02020603050405020304" pitchFamily="18" charset="0"/>
                        </a:rPr>
                        <a:t>-1.56</a:t>
                      </a:r>
                      <a:endParaRPr lang="en-US" sz="700">
                        <a:effectLst/>
                        <a:latin typeface="Times New Roman" panose="02020603050405020304" pitchFamily="18" charset="0"/>
                        <a:ea typeface="Times New Roman" panose="02020603050405020304" pitchFamily="18" charset="0"/>
                      </a:endParaRPr>
                    </a:p>
                  </a:txBody>
                  <a:tcPr marL="40870" marR="40870" marT="0" marB="0" anchor="ctr">
                    <a:lnL>
                      <a:noFill/>
                    </a:lnL>
                    <a:lnR>
                      <a:noFill/>
                    </a:lnR>
                    <a:lnT>
                      <a:noFill/>
                    </a:lnT>
                    <a:lnB>
                      <a:noFill/>
                    </a:lnB>
                  </a:tcPr>
                </a:tc>
              </a:tr>
              <a:tr h="129973">
                <a:tc>
                  <a:txBody>
                    <a:bodyPr/>
                    <a:lstStyle/>
                    <a:p>
                      <a:pPr marL="0" marR="0" algn="ctr">
                        <a:spcBef>
                          <a:spcPts val="0"/>
                        </a:spcBef>
                        <a:spcAft>
                          <a:spcPts val="0"/>
                        </a:spcAft>
                      </a:pPr>
                      <a:r>
                        <a:rPr lang="en-US" sz="500">
                          <a:solidFill>
                            <a:srgbClr val="000000"/>
                          </a:solidFill>
                          <a:effectLst/>
                          <a:latin typeface="Arial" panose="020B0604020202020204" pitchFamily="34" charset="0"/>
                          <a:ea typeface="Times New Roman" panose="02020603050405020304" pitchFamily="18" charset="0"/>
                        </a:rPr>
                        <a:t>20</a:t>
                      </a:r>
                      <a:endParaRPr lang="en-US" sz="700">
                        <a:effectLst/>
                        <a:latin typeface="Times New Roman" panose="02020603050405020304" pitchFamily="18" charset="0"/>
                        <a:ea typeface="Times New Roman" panose="02020603050405020304" pitchFamily="18" charset="0"/>
                      </a:endParaRPr>
                    </a:p>
                  </a:txBody>
                  <a:tcPr marL="40870" marR="40870" marT="0" marB="0" anchor="ctr">
                    <a:lnL>
                      <a:noFill/>
                    </a:lnL>
                    <a:lnR>
                      <a:noFill/>
                    </a:lnR>
                    <a:lnT>
                      <a:noFill/>
                    </a:lnT>
                    <a:lnB>
                      <a:noFill/>
                    </a:lnB>
                  </a:tcPr>
                </a:tc>
                <a:tc>
                  <a:txBody>
                    <a:bodyPr/>
                    <a:lstStyle/>
                    <a:p>
                      <a:pPr marL="0" marR="0" algn="ctr">
                        <a:spcBef>
                          <a:spcPts val="0"/>
                        </a:spcBef>
                        <a:spcAft>
                          <a:spcPts val="0"/>
                        </a:spcAft>
                      </a:pPr>
                      <a:r>
                        <a:rPr lang="en-US" sz="500">
                          <a:solidFill>
                            <a:srgbClr val="000000"/>
                          </a:solidFill>
                          <a:effectLst/>
                          <a:latin typeface="Arial" panose="020B0604020202020204" pitchFamily="34" charset="0"/>
                          <a:ea typeface="Times New Roman" panose="02020603050405020304" pitchFamily="18" charset="0"/>
                        </a:rPr>
                        <a:t>4</a:t>
                      </a:r>
                      <a:endParaRPr lang="en-US" sz="700">
                        <a:effectLst/>
                        <a:latin typeface="Times New Roman" panose="02020603050405020304" pitchFamily="18" charset="0"/>
                        <a:ea typeface="Times New Roman" panose="02020603050405020304" pitchFamily="18" charset="0"/>
                      </a:endParaRPr>
                    </a:p>
                  </a:txBody>
                  <a:tcPr marL="40870" marR="40870" marT="0" marB="0" anchor="ctr">
                    <a:lnL>
                      <a:noFill/>
                    </a:lnL>
                    <a:lnR>
                      <a:noFill/>
                    </a:lnR>
                    <a:lnT>
                      <a:noFill/>
                    </a:lnT>
                    <a:lnB>
                      <a:noFill/>
                    </a:lnB>
                  </a:tcPr>
                </a:tc>
                <a:tc>
                  <a:txBody>
                    <a:bodyPr/>
                    <a:lstStyle/>
                    <a:p>
                      <a:pPr marL="0" marR="0" algn="ctr">
                        <a:spcBef>
                          <a:spcPts val="0"/>
                        </a:spcBef>
                        <a:spcAft>
                          <a:spcPts val="0"/>
                        </a:spcAft>
                      </a:pPr>
                      <a:r>
                        <a:rPr lang="en-US" sz="500">
                          <a:solidFill>
                            <a:srgbClr val="000000"/>
                          </a:solidFill>
                          <a:effectLst/>
                          <a:latin typeface="Arial" panose="020B0604020202020204" pitchFamily="34" charset="0"/>
                          <a:ea typeface="Times New Roman" panose="02020603050405020304" pitchFamily="18" charset="0"/>
                        </a:rPr>
                        <a:t>18</a:t>
                      </a:r>
                      <a:endParaRPr lang="en-US" sz="700">
                        <a:effectLst/>
                        <a:latin typeface="Times New Roman" panose="02020603050405020304" pitchFamily="18" charset="0"/>
                        <a:ea typeface="Times New Roman" panose="02020603050405020304" pitchFamily="18" charset="0"/>
                      </a:endParaRPr>
                    </a:p>
                  </a:txBody>
                  <a:tcPr marL="40870" marR="40870" marT="0" marB="0" anchor="ctr">
                    <a:lnL>
                      <a:noFill/>
                    </a:lnL>
                    <a:lnR>
                      <a:noFill/>
                    </a:lnR>
                    <a:lnT>
                      <a:noFill/>
                    </a:lnT>
                    <a:lnB>
                      <a:noFill/>
                    </a:lnB>
                  </a:tcPr>
                </a:tc>
                <a:tc>
                  <a:txBody>
                    <a:bodyPr/>
                    <a:lstStyle/>
                    <a:p>
                      <a:pPr marL="0" marR="0" algn="ctr">
                        <a:spcBef>
                          <a:spcPts val="0"/>
                        </a:spcBef>
                        <a:spcAft>
                          <a:spcPts val="0"/>
                        </a:spcAft>
                      </a:pPr>
                      <a:r>
                        <a:rPr lang="en-US" sz="500">
                          <a:solidFill>
                            <a:srgbClr val="000000"/>
                          </a:solidFill>
                          <a:effectLst/>
                          <a:latin typeface="Arial" panose="020B0604020202020204" pitchFamily="34" charset="0"/>
                          <a:ea typeface="Times New Roman" panose="02020603050405020304" pitchFamily="18" charset="0"/>
                        </a:rPr>
                        <a:t>7</a:t>
                      </a:r>
                      <a:endParaRPr lang="en-US" sz="700">
                        <a:effectLst/>
                        <a:latin typeface="Times New Roman" panose="02020603050405020304" pitchFamily="18" charset="0"/>
                        <a:ea typeface="Times New Roman" panose="02020603050405020304" pitchFamily="18" charset="0"/>
                      </a:endParaRPr>
                    </a:p>
                  </a:txBody>
                  <a:tcPr marL="40870" marR="40870" marT="0" marB="0" anchor="ctr">
                    <a:lnL>
                      <a:noFill/>
                    </a:lnL>
                    <a:lnR>
                      <a:noFill/>
                    </a:lnR>
                    <a:lnT>
                      <a:noFill/>
                    </a:lnT>
                    <a:lnB>
                      <a:noFill/>
                    </a:lnB>
                  </a:tcPr>
                </a:tc>
                <a:tc>
                  <a:txBody>
                    <a:bodyPr/>
                    <a:lstStyle/>
                    <a:p>
                      <a:pPr marL="0" marR="0" algn="ctr">
                        <a:spcBef>
                          <a:spcPts val="0"/>
                        </a:spcBef>
                        <a:spcAft>
                          <a:spcPts val="0"/>
                        </a:spcAft>
                      </a:pPr>
                      <a:r>
                        <a:rPr lang="en-US" sz="500">
                          <a:solidFill>
                            <a:srgbClr val="000000"/>
                          </a:solidFill>
                          <a:effectLst/>
                          <a:latin typeface="Arial" panose="020B0604020202020204" pitchFamily="34" charset="0"/>
                          <a:ea typeface="Times New Roman" panose="02020603050405020304" pitchFamily="18" charset="0"/>
                        </a:rPr>
                        <a:t>-1.60</a:t>
                      </a:r>
                      <a:endParaRPr lang="en-US" sz="700">
                        <a:effectLst/>
                        <a:latin typeface="Times New Roman" panose="02020603050405020304" pitchFamily="18" charset="0"/>
                        <a:ea typeface="Times New Roman" panose="02020603050405020304" pitchFamily="18" charset="0"/>
                      </a:endParaRPr>
                    </a:p>
                  </a:txBody>
                  <a:tcPr marL="40870" marR="40870" marT="0" marB="0" anchor="ctr">
                    <a:lnL>
                      <a:noFill/>
                    </a:lnL>
                    <a:lnR>
                      <a:noFill/>
                    </a:lnR>
                    <a:lnT>
                      <a:noFill/>
                    </a:lnT>
                    <a:lnB>
                      <a:noFill/>
                    </a:lnB>
                  </a:tcPr>
                </a:tc>
                <a:tc>
                  <a:txBody>
                    <a:bodyPr/>
                    <a:lstStyle/>
                    <a:p>
                      <a:pPr marL="0" marR="0" algn="ctr">
                        <a:spcBef>
                          <a:spcPts val="0"/>
                        </a:spcBef>
                        <a:spcAft>
                          <a:spcPts val="0"/>
                        </a:spcAft>
                      </a:pPr>
                      <a:r>
                        <a:rPr lang="en-US" sz="500">
                          <a:solidFill>
                            <a:srgbClr val="000000"/>
                          </a:solidFill>
                          <a:effectLst/>
                          <a:latin typeface="Arial" panose="020B0604020202020204" pitchFamily="34" charset="0"/>
                          <a:ea typeface="Times New Roman" panose="02020603050405020304" pitchFamily="18" charset="0"/>
                        </a:rPr>
                        <a:t>-1.48</a:t>
                      </a:r>
                      <a:endParaRPr lang="en-US" sz="700">
                        <a:effectLst/>
                        <a:latin typeface="Times New Roman" panose="02020603050405020304" pitchFamily="18" charset="0"/>
                        <a:ea typeface="Times New Roman" panose="02020603050405020304" pitchFamily="18" charset="0"/>
                      </a:endParaRPr>
                    </a:p>
                  </a:txBody>
                  <a:tcPr marL="40870" marR="40870" marT="0" marB="0" anchor="ctr">
                    <a:lnL>
                      <a:noFill/>
                    </a:lnL>
                    <a:lnR>
                      <a:noFill/>
                    </a:lnR>
                    <a:lnT>
                      <a:noFill/>
                    </a:lnT>
                    <a:lnB>
                      <a:noFill/>
                    </a:lnB>
                  </a:tcPr>
                </a:tc>
              </a:tr>
              <a:tr h="129973">
                <a:tc>
                  <a:txBody>
                    <a:bodyPr/>
                    <a:lstStyle/>
                    <a:p>
                      <a:pPr marL="0" marR="0" algn="ctr">
                        <a:spcBef>
                          <a:spcPts val="0"/>
                        </a:spcBef>
                        <a:spcAft>
                          <a:spcPts val="0"/>
                        </a:spcAft>
                      </a:pPr>
                      <a:r>
                        <a:rPr lang="en-US" sz="500">
                          <a:solidFill>
                            <a:srgbClr val="000000"/>
                          </a:solidFill>
                          <a:effectLst/>
                          <a:latin typeface="Arial" panose="020B0604020202020204" pitchFamily="34" charset="0"/>
                          <a:ea typeface="Times New Roman" panose="02020603050405020304" pitchFamily="18" charset="0"/>
                        </a:rPr>
                        <a:t>21</a:t>
                      </a:r>
                      <a:endParaRPr lang="en-US" sz="700">
                        <a:effectLst/>
                        <a:latin typeface="Times New Roman" panose="02020603050405020304" pitchFamily="18" charset="0"/>
                        <a:ea typeface="Times New Roman" panose="02020603050405020304" pitchFamily="18" charset="0"/>
                      </a:endParaRPr>
                    </a:p>
                  </a:txBody>
                  <a:tcPr marL="40870" marR="40870" marT="0" marB="0" anchor="ctr">
                    <a:lnL>
                      <a:noFill/>
                    </a:lnL>
                    <a:lnR>
                      <a:noFill/>
                    </a:lnR>
                    <a:lnT>
                      <a:noFill/>
                    </a:lnT>
                    <a:lnB>
                      <a:noFill/>
                    </a:lnB>
                  </a:tcPr>
                </a:tc>
                <a:tc>
                  <a:txBody>
                    <a:bodyPr/>
                    <a:lstStyle/>
                    <a:p>
                      <a:pPr marL="0" marR="0" algn="ctr">
                        <a:spcBef>
                          <a:spcPts val="0"/>
                        </a:spcBef>
                        <a:spcAft>
                          <a:spcPts val="0"/>
                        </a:spcAft>
                      </a:pPr>
                      <a:r>
                        <a:rPr lang="en-US" sz="500">
                          <a:solidFill>
                            <a:srgbClr val="000000"/>
                          </a:solidFill>
                          <a:effectLst/>
                          <a:latin typeface="Arial" panose="020B0604020202020204" pitchFamily="34" charset="0"/>
                          <a:ea typeface="Times New Roman" panose="02020603050405020304" pitchFamily="18" charset="0"/>
                        </a:rPr>
                        <a:t>7</a:t>
                      </a:r>
                      <a:endParaRPr lang="en-US" sz="700">
                        <a:effectLst/>
                        <a:latin typeface="Times New Roman" panose="02020603050405020304" pitchFamily="18" charset="0"/>
                        <a:ea typeface="Times New Roman" panose="02020603050405020304" pitchFamily="18" charset="0"/>
                      </a:endParaRPr>
                    </a:p>
                  </a:txBody>
                  <a:tcPr marL="40870" marR="40870" marT="0" marB="0" anchor="ctr">
                    <a:lnL>
                      <a:noFill/>
                    </a:lnL>
                    <a:lnR>
                      <a:noFill/>
                    </a:lnR>
                    <a:lnT>
                      <a:noFill/>
                    </a:lnT>
                    <a:lnB>
                      <a:noFill/>
                    </a:lnB>
                  </a:tcPr>
                </a:tc>
                <a:tc>
                  <a:txBody>
                    <a:bodyPr/>
                    <a:lstStyle/>
                    <a:p>
                      <a:pPr marL="0" marR="0" algn="ctr">
                        <a:spcBef>
                          <a:spcPts val="0"/>
                        </a:spcBef>
                        <a:spcAft>
                          <a:spcPts val="0"/>
                        </a:spcAft>
                      </a:pPr>
                      <a:r>
                        <a:rPr lang="en-US" sz="500">
                          <a:solidFill>
                            <a:srgbClr val="000000"/>
                          </a:solidFill>
                          <a:effectLst/>
                          <a:latin typeface="Arial" panose="020B0604020202020204" pitchFamily="34" charset="0"/>
                          <a:ea typeface="Times New Roman" panose="02020603050405020304" pitchFamily="18" charset="0"/>
                        </a:rPr>
                        <a:t>25</a:t>
                      </a:r>
                      <a:endParaRPr lang="en-US" sz="700">
                        <a:effectLst/>
                        <a:latin typeface="Times New Roman" panose="02020603050405020304" pitchFamily="18" charset="0"/>
                        <a:ea typeface="Times New Roman" panose="02020603050405020304" pitchFamily="18" charset="0"/>
                      </a:endParaRPr>
                    </a:p>
                  </a:txBody>
                  <a:tcPr marL="40870" marR="40870" marT="0" marB="0" anchor="ctr">
                    <a:lnL>
                      <a:noFill/>
                    </a:lnL>
                    <a:lnR>
                      <a:noFill/>
                    </a:lnR>
                    <a:lnT>
                      <a:noFill/>
                    </a:lnT>
                    <a:lnB>
                      <a:noFill/>
                    </a:lnB>
                  </a:tcPr>
                </a:tc>
                <a:tc>
                  <a:txBody>
                    <a:bodyPr/>
                    <a:lstStyle/>
                    <a:p>
                      <a:pPr marL="0" marR="0" algn="ctr">
                        <a:spcBef>
                          <a:spcPts val="0"/>
                        </a:spcBef>
                        <a:spcAft>
                          <a:spcPts val="0"/>
                        </a:spcAft>
                      </a:pPr>
                      <a:r>
                        <a:rPr lang="en-US" sz="500">
                          <a:solidFill>
                            <a:srgbClr val="000000"/>
                          </a:solidFill>
                          <a:effectLst/>
                          <a:latin typeface="Arial" panose="020B0604020202020204" pitchFamily="34" charset="0"/>
                          <a:ea typeface="Times New Roman" panose="02020603050405020304" pitchFamily="18" charset="0"/>
                        </a:rPr>
                        <a:t>9</a:t>
                      </a:r>
                      <a:endParaRPr lang="en-US" sz="700">
                        <a:effectLst/>
                        <a:latin typeface="Times New Roman" panose="02020603050405020304" pitchFamily="18" charset="0"/>
                        <a:ea typeface="Times New Roman" panose="02020603050405020304" pitchFamily="18" charset="0"/>
                      </a:endParaRPr>
                    </a:p>
                  </a:txBody>
                  <a:tcPr marL="40870" marR="40870" marT="0" marB="0" anchor="ctr">
                    <a:lnL>
                      <a:noFill/>
                    </a:lnL>
                    <a:lnR>
                      <a:noFill/>
                    </a:lnR>
                    <a:lnT>
                      <a:noFill/>
                    </a:lnT>
                    <a:lnB>
                      <a:noFill/>
                    </a:lnB>
                  </a:tcPr>
                </a:tc>
                <a:tc>
                  <a:txBody>
                    <a:bodyPr/>
                    <a:lstStyle/>
                    <a:p>
                      <a:pPr marL="0" marR="0" algn="ctr">
                        <a:spcBef>
                          <a:spcPts val="0"/>
                        </a:spcBef>
                        <a:spcAft>
                          <a:spcPts val="0"/>
                        </a:spcAft>
                      </a:pPr>
                      <a:r>
                        <a:rPr lang="en-US" sz="500">
                          <a:solidFill>
                            <a:srgbClr val="000000"/>
                          </a:solidFill>
                          <a:effectLst/>
                          <a:latin typeface="Arial" panose="020B0604020202020204" pitchFamily="34" charset="0"/>
                          <a:ea typeface="Times New Roman" panose="02020603050405020304" pitchFamily="18" charset="0"/>
                        </a:rPr>
                        <a:t>-1.50</a:t>
                      </a:r>
                      <a:endParaRPr lang="en-US" sz="700">
                        <a:effectLst/>
                        <a:latin typeface="Times New Roman" panose="02020603050405020304" pitchFamily="18" charset="0"/>
                        <a:ea typeface="Times New Roman" panose="02020603050405020304" pitchFamily="18" charset="0"/>
                      </a:endParaRPr>
                    </a:p>
                  </a:txBody>
                  <a:tcPr marL="40870" marR="40870" marT="0" marB="0" anchor="ctr">
                    <a:lnL>
                      <a:noFill/>
                    </a:lnL>
                    <a:lnR>
                      <a:noFill/>
                    </a:lnR>
                    <a:lnT>
                      <a:noFill/>
                    </a:lnT>
                    <a:lnB>
                      <a:noFill/>
                    </a:lnB>
                  </a:tcPr>
                </a:tc>
                <a:tc>
                  <a:txBody>
                    <a:bodyPr/>
                    <a:lstStyle/>
                    <a:p>
                      <a:pPr marL="0" marR="0" algn="ctr">
                        <a:spcBef>
                          <a:spcPts val="0"/>
                        </a:spcBef>
                        <a:spcAft>
                          <a:spcPts val="0"/>
                        </a:spcAft>
                      </a:pPr>
                      <a:r>
                        <a:rPr lang="en-US" sz="500">
                          <a:solidFill>
                            <a:srgbClr val="000000"/>
                          </a:solidFill>
                          <a:effectLst/>
                          <a:latin typeface="Arial" panose="020B0604020202020204" pitchFamily="34" charset="0"/>
                          <a:ea typeface="Times New Roman" panose="02020603050405020304" pitchFamily="18" charset="0"/>
                        </a:rPr>
                        <a:t>-1.34</a:t>
                      </a:r>
                      <a:endParaRPr lang="en-US" sz="700">
                        <a:effectLst/>
                        <a:latin typeface="Times New Roman" panose="02020603050405020304" pitchFamily="18" charset="0"/>
                        <a:ea typeface="Times New Roman" panose="02020603050405020304" pitchFamily="18" charset="0"/>
                      </a:endParaRPr>
                    </a:p>
                  </a:txBody>
                  <a:tcPr marL="40870" marR="40870" marT="0" marB="0" anchor="ctr">
                    <a:lnL>
                      <a:noFill/>
                    </a:lnL>
                    <a:lnR>
                      <a:noFill/>
                    </a:lnR>
                    <a:lnT>
                      <a:noFill/>
                    </a:lnT>
                    <a:lnB>
                      <a:noFill/>
                    </a:lnB>
                  </a:tcPr>
                </a:tc>
              </a:tr>
              <a:tr h="129973">
                <a:tc>
                  <a:txBody>
                    <a:bodyPr/>
                    <a:lstStyle/>
                    <a:p>
                      <a:pPr marL="0" marR="0" algn="ctr">
                        <a:spcBef>
                          <a:spcPts val="0"/>
                        </a:spcBef>
                        <a:spcAft>
                          <a:spcPts val="0"/>
                        </a:spcAft>
                      </a:pPr>
                      <a:r>
                        <a:rPr lang="en-US" sz="500">
                          <a:solidFill>
                            <a:srgbClr val="000000"/>
                          </a:solidFill>
                          <a:effectLst/>
                          <a:latin typeface="Arial" panose="020B0604020202020204" pitchFamily="34" charset="0"/>
                          <a:ea typeface="Times New Roman" panose="02020603050405020304" pitchFamily="18" charset="0"/>
                        </a:rPr>
                        <a:t>22</a:t>
                      </a:r>
                      <a:endParaRPr lang="en-US" sz="700">
                        <a:effectLst/>
                        <a:latin typeface="Times New Roman" panose="02020603050405020304" pitchFamily="18" charset="0"/>
                        <a:ea typeface="Times New Roman" panose="02020603050405020304" pitchFamily="18" charset="0"/>
                      </a:endParaRPr>
                    </a:p>
                  </a:txBody>
                  <a:tcPr marL="40870" marR="40870" marT="0" marB="0" anchor="ctr">
                    <a:lnL>
                      <a:noFill/>
                    </a:lnL>
                    <a:lnR>
                      <a:noFill/>
                    </a:lnR>
                    <a:lnT>
                      <a:noFill/>
                    </a:lnT>
                    <a:lnB>
                      <a:noFill/>
                    </a:lnB>
                  </a:tcPr>
                </a:tc>
                <a:tc>
                  <a:txBody>
                    <a:bodyPr/>
                    <a:lstStyle/>
                    <a:p>
                      <a:pPr marL="0" marR="0" algn="ctr">
                        <a:spcBef>
                          <a:spcPts val="0"/>
                        </a:spcBef>
                        <a:spcAft>
                          <a:spcPts val="0"/>
                        </a:spcAft>
                      </a:pPr>
                      <a:r>
                        <a:rPr lang="en-US" sz="500">
                          <a:solidFill>
                            <a:srgbClr val="000000"/>
                          </a:solidFill>
                          <a:effectLst/>
                          <a:latin typeface="Arial" panose="020B0604020202020204" pitchFamily="34" charset="0"/>
                          <a:ea typeface="Times New Roman" panose="02020603050405020304" pitchFamily="18" charset="0"/>
                        </a:rPr>
                        <a:t>4</a:t>
                      </a:r>
                      <a:endParaRPr lang="en-US" sz="700">
                        <a:effectLst/>
                        <a:latin typeface="Times New Roman" panose="02020603050405020304" pitchFamily="18" charset="0"/>
                        <a:ea typeface="Times New Roman" panose="02020603050405020304" pitchFamily="18" charset="0"/>
                      </a:endParaRPr>
                    </a:p>
                  </a:txBody>
                  <a:tcPr marL="40870" marR="40870" marT="0" marB="0" anchor="ctr">
                    <a:lnL>
                      <a:noFill/>
                    </a:lnL>
                    <a:lnR>
                      <a:noFill/>
                    </a:lnR>
                    <a:lnT>
                      <a:noFill/>
                    </a:lnT>
                    <a:lnB>
                      <a:noFill/>
                    </a:lnB>
                  </a:tcPr>
                </a:tc>
                <a:tc>
                  <a:txBody>
                    <a:bodyPr/>
                    <a:lstStyle/>
                    <a:p>
                      <a:pPr marL="0" marR="0" algn="ctr">
                        <a:spcBef>
                          <a:spcPts val="0"/>
                        </a:spcBef>
                        <a:spcAft>
                          <a:spcPts val="0"/>
                        </a:spcAft>
                      </a:pPr>
                      <a:r>
                        <a:rPr lang="en-US" sz="500">
                          <a:solidFill>
                            <a:srgbClr val="000000"/>
                          </a:solidFill>
                          <a:effectLst/>
                          <a:latin typeface="Arial" panose="020B0604020202020204" pitchFamily="34" charset="0"/>
                          <a:ea typeface="Times New Roman" panose="02020603050405020304" pitchFamily="18" charset="0"/>
                        </a:rPr>
                        <a:t>29</a:t>
                      </a:r>
                      <a:endParaRPr lang="en-US" sz="700">
                        <a:effectLst/>
                        <a:latin typeface="Times New Roman" panose="02020603050405020304" pitchFamily="18" charset="0"/>
                        <a:ea typeface="Times New Roman" panose="02020603050405020304" pitchFamily="18" charset="0"/>
                      </a:endParaRPr>
                    </a:p>
                  </a:txBody>
                  <a:tcPr marL="40870" marR="40870" marT="0" marB="0" anchor="ctr">
                    <a:lnL>
                      <a:noFill/>
                    </a:lnL>
                    <a:lnR>
                      <a:noFill/>
                    </a:lnR>
                    <a:lnT>
                      <a:noFill/>
                    </a:lnT>
                    <a:lnB>
                      <a:noFill/>
                    </a:lnB>
                  </a:tcPr>
                </a:tc>
                <a:tc>
                  <a:txBody>
                    <a:bodyPr/>
                    <a:lstStyle/>
                    <a:p>
                      <a:pPr marL="0" marR="0" algn="ctr">
                        <a:spcBef>
                          <a:spcPts val="0"/>
                        </a:spcBef>
                        <a:spcAft>
                          <a:spcPts val="0"/>
                        </a:spcAft>
                      </a:pPr>
                      <a:r>
                        <a:rPr lang="en-US" sz="500">
                          <a:solidFill>
                            <a:srgbClr val="000000"/>
                          </a:solidFill>
                          <a:effectLst/>
                          <a:latin typeface="Arial" panose="020B0604020202020204" pitchFamily="34" charset="0"/>
                          <a:ea typeface="Times New Roman" panose="02020603050405020304" pitchFamily="18" charset="0"/>
                        </a:rPr>
                        <a:t>12</a:t>
                      </a:r>
                      <a:endParaRPr lang="en-US" sz="700">
                        <a:effectLst/>
                        <a:latin typeface="Times New Roman" panose="02020603050405020304" pitchFamily="18" charset="0"/>
                        <a:ea typeface="Times New Roman" panose="02020603050405020304" pitchFamily="18" charset="0"/>
                      </a:endParaRPr>
                    </a:p>
                  </a:txBody>
                  <a:tcPr marL="40870" marR="40870" marT="0" marB="0" anchor="ctr">
                    <a:lnL>
                      <a:noFill/>
                    </a:lnL>
                    <a:lnR>
                      <a:noFill/>
                    </a:lnR>
                    <a:lnT>
                      <a:noFill/>
                    </a:lnT>
                    <a:lnB>
                      <a:noFill/>
                    </a:lnB>
                  </a:tcPr>
                </a:tc>
                <a:tc>
                  <a:txBody>
                    <a:bodyPr/>
                    <a:lstStyle/>
                    <a:p>
                      <a:pPr marL="0" marR="0" algn="ctr">
                        <a:spcBef>
                          <a:spcPts val="0"/>
                        </a:spcBef>
                        <a:spcAft>
                          <a:spcPts val="0"/>
                        </a:spcAft>
                      </a:pPr>
                      <a:r>
                        <a:rPr lang="en-US" sz="500">
                          <a:solidFill>
                            <a:srgbClr val="000000"/>
                          </a:solidFill>
                          <a:effectLst/>
                          <a:latin typeface="Arial" panose="020B0604020202020204" pitchFamily="34" charset="0"/>
                          <a:ea typeface="Times New Roman" panose="02020603050405020304" pitchFamily="18" charset="0"/>
                        </a:rPr>
                        <a:t>-1.40</a:t>
                      </a:r>
                      <a:endParaRPr lang="en-US" sz="700">
                        <a:effectLst/>
                        <a:latin typeface="Times New Roman" panose="02020603050405020304" pitchFamily="18" charset="0"/>
                        <a:ea typeface="Times New Roman" panose="02020603050405020304" pitchFamily="18" charset="0"/>
                      </a:endParaRPr>
                    </a:p>
                  </a:txBody>
                  <a:tcPr marL="40870" marR="40870" marT="0" marB="0" anchor="ctr">
                    <a:lnL>
                      <a:noFill/>
                    </a:lnL>
                    <a:lnR>
                      <a:noFill/>
                    </a:lnR>
                    <a:lnT>
                      <a:noFill/>
                    </a:lnT>
                    <a:lnB>
                      <a:noFill/>
                    </a:lnB>
                  </a:tcPr>
                </a:tc>
                <a:tc>
                  <a:txBody>
                    <a:bodyPr/>
                    <a:lstStyle/>
                    <a:p>
                      <a:pPr marL="0" marR="0" algn="ctr">
                        <a:spcBef>
                          <a:spcPts val="0"/>
                        </a:spcBef>
                        <a:spcAft>
                          <a:spcPts val="0"/>
                        </a:spcAft>
                      </a:pPr>
                      <a:r>
                        <a:rPr lang="en-US" sz="500">
                          <a:solidFill>
                            <a:srgbClr val="000000"/>
                          </a:solidFill>
                          <a:effectLst/>
                          <a:latin typeface="Arial" panose="020B0604020202020204" pitchFamily="34" charset="0"/>
                          <a:ea typeface="Times New Roman" panose="02020603050405020304" pitchFamily="18" charset="0"/>
                        </a:rPr>
                        <a:t>-1.18</a:t>
                      </a:r>
                      <a:endParaRPr lang="en-US" sz="700">
                        <a:effectLst/>
                        <a:latin typeface="Times New Roman" panose="02020603050405020304" pitchFamily="18" charset="0"/>
                        <a:ea typeface="Times New Roman" panose="02020603050405020304" pitchFamily="18" charset="0"/>
                      </a:endParaRPr>
                    </a:p>
                  </a:txBody>
                  <a:tcPr marL="40870" marR="40870" marT="0" marB="0" anchor="ctr">
                    <a:lnL>
                      <a:noFill/>
                    </a:lnL>
                    <a:lnR>
                      <a:noFill/>
                    </a:lnR>
                    <a:lnT>
                      <a:noFill/>
                    </a:lnT>
                    <a:lnB>
                      <a:noFill/>
                    </a:lnB>
                  </a:tcPr>
                </a:tc>
              </a:tr>
              <a:tr h="129973">
                <a:tc>
                  <a:txBody>
                    <a:bodyPr/>
                    <a:lstStyle/>
                    <a:p>
                      <a:pPr marL="0" marR="0" algn="ctr">
                        <a:spcBef>
                          <a:spcPts val="0"/>
                        </a:spcBef>
                        <a:spcAft>
                          <a:spcPts val="0"/>
                        </a:spcAft>
                      </a:pPr>
                      <a:r>
                        <a:rPr lang="en-US" sz="500">
                          <a:solidFill>
                            <a:srgbClr val="000000"/>
                          </a:solidFill>
                          <a:effectLst/>
                          <a:latin typeface="Arial" panose="020B0604020202020204" pitchFamily="34" charset="0"/>
                          <a:ea typeface="Times New Roman" panose="02020603050405020304" pitchFamily="18" charset="0"/>
                        </a:rPr>
                        <a:t>23</a:t>
                      </a:r>
                      <a:endParaRPr lang="en-US" sz="700">
                        <a:effectLst/>
                        <a:latin typeface="Times New Roman" panose="02020603050405020304" pitchFamily="18" charset="0"/>
                        <a:ea typeface="Times New Roman" panose="02020603050405020304" pitchFamily="18" charset="0"/>
                      </a:endParaRPr>
                    </a:p>
                  </a:txBody>
                  <a:tcPr marL="40870" marR="40870" marT="0" marB="0" anchor="ctr">
                    <a:lnL>
                      <a:noFill/>
                    </a:lnL>
                    <a:lnR>
                      <a:noFill/>
                    </a:lnR>
                    <a:lnT>
                      <a:noFill/>
                    </a:lnT>
                    <a:lnB>
                      <a:noFill/>
                    </a:lnB>
                  </a:tcPr>
                </a:tc>
                <a:tc>
                  <a:txBody>
                    <a:bodyPr/>
                    <a:lstStyle/>
                    <a:p>
                      <a:pPr marL="0" marR="0" algn="ctr">
                        <a:spcBef>
                          <a:spcPts val="0"/>
                        </a:spcBef>
                        <a:spcAft>
                          <a:spcPts val="0"/>
                        </a:spcAft>
                      </a:pPr>
                      <a:r>
                        <a:rPr lang="en-US" sz="500">
                          <a:solidFill>
                            <a:srgbClr val="000000"/>
                          </a:solidFill>
                          <a:effectLst/>
                          <a:latin typeface="Arial" panose="020B0604020202020204" pitchFamily="34" charset="0"/>
                          <a:ea typeface="Times New Roman" panose="02020603050405020304" pitchFamily="18" charset="0"/>
                        </a:rPr>
                        <a:t>3</a:t>
                      </a:r>
                      <a:endParaRPr lang="en-US" sz="700">
                        <a:effectLst/>
                        <a:latin typeface="Times New Roman" panose="02020603050405020304" pitchFamily="18" charset="0"/>
                        <a:ea typeface="Times New Roman" panose="02020603050405020304" pitchFamily="18" charset="0"/>
                      </a:endParaRPr>
                    </a:p>
                  </a:txBody>
                  <a:tcPr marL="40870" marR="40870" marT="0" marB="0" anchor="ctr">
                    <a:lnL>
                      <a:noFill/>
                    </a:lnL>
                    <a:lnR>
                      <a:noFill/>
                    </a:lnR>
                    <a:lnT>
                      <a:noFill/>
                    </a:lnT>
                    <a:lnB>
                      <a:noFill/>
                    </a:lnB>
                  </a:tcPr>
                </a:tc>
                <a:tc>
                  <a:txBody>
                    <a:bodyPr/>
                    <a:lstStyle/>
                    <a:p>
                      <a:pPr marL="0" marR="0" algn="ctr">
                        <a:spcBef>
                          <a:spcPts val="0"/>
                        </a:spcBef>
                        <a:spcAft>
                          <a:spcPts val="0"/>
                        </a:spcAft>
                      </a:pPr>
                      <a:r>
                        <a:rPr lang="en-US" sz="500">
                          <a:solidFill>
                            <a:srgbClr val="000000"/>
                          </a:solidFill>
                          <a:effectLst/>
                          <a:latin typeface="Arial" panose="020B0604020202020204" pitchFamily="34" charset="0"/>
                          <a:ea typeface="Times New Roman" panose="02020603050405020304" pitchFamily="18" charset="0"/>
                        </a:rPr>
                        <a:t>32</a:t>
                      </a:r>
                      <a:endParaRPr lang="en-US" sz="700">
                        <a:effectLst/>
                        <a:latin typeface="Times New Roman" panose="02020603050405020304" pitchFamily="18" charset="0"/>
                        <a:ea typeface="Times New Roman" panose="02020603050405020304" pitchFamily="18" charset="0"/>
                      </a:endParaRPr>
                    </a:p>
                  </a:txBody>
                  <a:tcPr marL="40870" marR="40870" marT="0" marB="0" anchor="ctr">
                    <a:lnL>
                      <a:noFill/>
                    </a:lnL>
                    <a:lnR>
                      <a:noFill/>
                    </a:lnR>
                    <a:lnT>
                      <a:noFill/>
                    </a:lnT>
                    <a:lnB>
                      <a:noFill/>
                    </a:lnB>
                  </a:tcPr>
                </a:tc>
                <a:tc>
                  <a:txBody>
                    <a:bodyPr/>
                    <a:lstStyle/>
                    <a:p>
                      <a:pPr marL="0" marR="0" algn="ctr">
                        <a:spcBef>
                          <a:spcPts val="0"/>
                        </a:spcBef>
                        <a:spcAft>
                          <a:spcPts val="0"/>
                        </a:spcAft>
                      </a:pPr>
                      <a:r>
                        <a:rPr lang="en-US" sz="500">
                          <a:solidFill>
                            <a:srgbClr val="000000"/>
                          </a:solidFill>
                          <a:effectLst/>
                          <a:latin typeface="Arial" panose="020B0604020202020204" pitchFamily="34" charset="0"/>
                          <a:ea typeface="Times New Roman" panose="02020603050405020304" pitchFamily="18" charset="0"/>
                        </a:rPr>
                        <a:t>13</a:t>
                      </a:r>
                      <a:endParaRPr lang="en-US" sz="700">
                        <a:effectLst/>
                        <a:latin typeface="Times New Roman" panose="02020603050405020304" pitchFamily="18" charset="0"/>
                        <a:ea typeface="Times New Roman" panose="02020603050405020304" pitchFamily="18" charset="0"/>
                      </a:endParaRPr>
                    </a:p>
                  </a:txBody>
                  <a:tcPr marL="40870" marR="40870" marT="0" marB="0" anchor="ctr">
                    <a:lnL>
                      <a:noFill/>
                    </a:lnL>
                    <a:lnR>
                      <a:noFill/>
                    </a:lnR>
                    <a:lnT>
                      <a:noFill/>
                    </a:lnT>
                    <a:lnB>
                      <a:noFill/>
                    </a:lnB>
                  </a:tcPr>
                </a:tc>
                <a:tc>
                  <a:txBody>
                    <a:bodyPr/>
                    <a:lstStyle/>
                    <a:p>
                      <a:pPr marL="0" marR="0" algn="ctr">
                        <a:spcBef>
                          <a:spcPts val="0"/>
                        </a:spcBef>
                        <a:spcAft>
                          <a:spcPts val="0"/>
                        </a:spcAft>
                      </a:pPr>
                      <a:r>
                        <a:rPr lang="en-US" sz="500">
                          <a:solidFill>
                            <a:srgbClr val="000000"/>
                          </a:solidFill>
                          <a:effectLst/>
                          <a:latin typeface="Arial" panose="020B0604020202020204" pitchFamily="34" charset="0"/>
                          <a:ea typeface="Times New Roman" panose="02020603050405020304" pitchFamily="18" charset="0"/>
                        </a:rPr>
                        <a:t>-1.20</a:t>
                      </a:r>
                      <a:endParaRPr lang="en-US" sz="700">
                        <a:effectLst/>
                        <a:latin typeface="Times New Roman" panose="02020603050405020304" pitchFamily="18" charset="0"/>
                        <a:ea typeface="Times New Roman" panose="02020603050405020304" pitchFamily="18" charset="0"/>
                      </a:endParaRPr>
                    </a:p>
                  </a:txBody>
                  <a:tcPr marL="40870" marR="40870" marT="0" marB="0" anchor="ctr">
                    <a:lnL>
                      <a:noFill/>
                    </a:lnL>
                    <a:lnR>
                      <a:noFill/>
                    </a:lnR>
                    <a:lnT>
                      <a:noFill/>
                    </a:lnT>
                    <a:lnB>
                      <a:noFill/>
                    </a:lnB>
                  </a:tcPr>
                </a:tc>
                <a:tc>
                  <a:txBody>
                    <a:bodyPr/>
                    <a:lstStyle/>
                    <a:p>
                      <a:pPr marL="0" marR="0" algn="ctr">
                        <a:spcBef>
                          <a:spcPts val="0"/>
                        </a:spcBef>
                        <a:spcAft>
                          <a:spcPts val="0"/>
                        </a:spcAft>
                      </a:pPr>
                      <a:r>
                        <a:rPr lang="en-US" sz="500">
                          <a:solidFill>
                            <a:srgbClr val="000000"/>
                          </a:solidFill>
                          <a:effectLst/>
                          <a:latin typeface="Arial" panose="020B0604020202020204" pitchFamily="34" charset="0"/>
                          <a:ea typeface="Times New Roman" panose="02020603050405020304" pitchFamily="18" charset="0"/>
                        </a:rPr>
                        <a:t>-1.13</a:t>
                      </a:r>
                      <a:endParaRPr lang="en-US" sz="700">
                        <a:effectLst/>
                        <a:latin typeface="Times New Roman" panose="02020603050405020304" pitchFamily="18" charset="0"/>
                        <a:ea typeface="Times New Roman" panose="02020603050405020304" pitchFamily="18" charset="0"/>
                      </a:endParaRPr>
                    </a:p>
                  </a:txBody>
                  <a:tcPr marL="40870" marR="40870" marT="0" marB="0" anchor="ctr">
                    <a:lnL>
                      <a:noFill/>
                    </a:lnL>
                    <a:lnR>
                      <a:noFill/>
                    </a:lnR>
                    <a:lnT>
                      <a:noFill/>
                    </a:lnT>
                    <a:lnB>
                      <a:noFill/>
                    </a:lnB>
                  </a:tcPr>
                </a:tc>
              </a:tr>
              <a:tr h="129973">
                <a:tc>
                  <a:txBody>
                    <a:bodyPr/>
                    <a:lstStyle/>
                    <a:p>
                      <a:pPr marL="0" marR="0" algn="ctr">
                        <a:spcBef>
                          <a:spcPts val="0"/>
                        </a:spcBef>
                        <a:spcAft>
                          <a:spcPts val="0"/>
                        </a:spcAft>
                      </a:pPr>
                      <a:r>
                        <a:rPr lang="en-US" sz="500">
                          <a:solidFill>
                            <a:srgbClr val="000000"/>
                          </a:solidFill>
                          <a:effectLst/>
                          <a:latin typeface="Arial" panose="020B0604020202020204" pitchFamily="34" charset="0"/>
                          <a:ea typeface="Times New Roman" panose="02020603050405020304" pitchFamily="18" charset="0"/>
                        </a:rPr>
                        <a:t>24</a:t>
                      </a:r>
                      <a:endParaRPr lang="en-US" sz="700">
                        <a:effectLst/>
                        <a:latin typeface="Times New Roman" panose="02020603050405020304" pitchFamily="18" charset="0"/>
                        <a:ea typeface="Times New Roman" panose="02020603050405020304" pitchFamily="18" charset="0"/>
                      </a:endParaRPr>
                    </a:p>
                  </a:txBody>
                  <a:tcPr marL="40870" marR="40870" marT="0" marB="0" anchor="ctr">
                    <a:lnL>
                      <a:noFill/>
                    </a:lnL>
                    <a:lnR>
                      <a:noFill/>
                    </a:lnR>
                    <a:lnT>
                      <a:noFill/>
                    </a:lnT>
                    <a:lnB>
                      <a:noFill/>
                    </a:lnB>
                  </a:tcPr>
                </a:tc>
                <a:tc>
                  <a:txBody>
                    <a:bodyPr/>
                    <a:lstStyle/>
                    <a:p>
                      <a:pPr marL="0" marR="0" algn="ctr">
                        <a:spcBef>
                          <a:spcPts val="0"/>
                        </a:spcBef>
                        <a:spcAft>
                          <a:spcPts val="0"/>
                        </a:spcAft>
                      </a:pPr>
                      <a:r>
                        <a:rPr lang="en-US" sz="500">
                          <a:solidFill>
                            <a:srgbClr val="000000"/>
                          </a:solidFill>
                          <a:effectLst/>
                          <a:latin typeface="Arial" panose="020B0604020202020204" pitchFamily="34" charset="0"/>
                          <a:ea typeface="Times New Roman" panose="02020603050405020304" pitchFamily="18" charset="0"/>
                        </a:rPr>
                        <a:t>6</a:t>
                      </a:r>
                      <a:endParaRPr lang="en-US" sz="700">
                        <a:effectLst/>
                        <a:latin typeface="Times New Roman" panose="02020603050405020304" pitchFamily="18" charset="0"/>
                        <a:ea typeface="Times New Roman" panose="02020603050405020304" pitchFamily="18" charset="0"/>
                      </a:endParaRPr>
                    </a:p>
                  </a:txBody>
                  <a:tcPr marL="40870" marR="40870" marT="0" marB="0" anchor="ctr">
                    <a:lnL>
                      <a:noFill/>
                    </a:lnL>
                    <a:lnR>
                      <a:noFill/>
                    </a:lnR>
                    <a:lnT>
                      <a:noFill/>
                    </a:lnT>
                    <a:lnB>
                      <a:noFill/>
                    </a:lnB>
                  </a:tcPr>
                </a:tc>
                <a:tc>
                  <a:txBody>
                    <a:bodyPr/>
                    <a:lstStyle/>
                    <a:p>
                      <a:pPr marL="0" marR="0" algn="ctr">
                        <a:spcBef>
                          <a:spcPts val="0"/>
                        </a:spcBef>
                        <a:spcAft>
                          <a:spcPts val="0"/>
                        </a:spcAft>
                      </a:pPr>
                      <a:r>
                        <a:rPr lang="en-US" sz="500">
                          <a:solidFill>
                            <a:srgbClr val="000000"/>
                          </a:solidFill>
                          <a:effectLst/>
                          <a:latin typeface="Arial" panose="020B0604020202020204" pitchFamily="34" charset="0"/>
                          <a:ea typeface="Times New Roman" panose="02020603050405020304" pitchFamily="18" charset="0"/>
                        </a:rPr>
                        <a:t>38</a:t>
                      </a:r>
                      <a:endParaRPr lang="en-US" sz="700">
                        <a:effectLst/>
                        <a:latin typeface="Times New Roman" panose="02020603050405020304" pitchFamily="18" charset="0"/>
                        <a:ea typeface="Times New Roman" panose="02020603050405020304" pitchFamily="18" charset="0"/>
                      </a:endParaRPr>
                    </a:p>
                  </a:txBody>
                  <a:tcPr marL="40870" marR="40870" marT="0" marB="0" anchor="ctr">
                    <a:lnL>
                      <a:noFill/>
                    </a:lnL>
                    <a:lnR>
                      <a:noFill/>
                    </a:lnR>
                    <a:lnT>
                      <a:noFill/>
                    </a:lnT>
                    <a:lnB>
                      <a:noFill/>
                    </a:lnB>
                  </a:tcPr>
                </a:tc>
                <a:tc>
                  <a:txBody>
                    <a:bodyPr/>
                    <a:lstStyle/>
                    <a:p>
                      <a:pPr marL="0" marR="0" algn="ctr">
                        <a:spcBef>
                          <a:spcPts val="0"/>
                        </a:spcBef>
                        <a:spcAft>
                          <a:spcPts val="0"/>
                        </a:spcAft>
                      </a:pPr>
                      <a:r>
                        <a:rPr lang="en-US" sz="500">
                          <a:solidFill>
                            <a:srgbClr val="000000"/>
                          </a:solidFill>
                          <a:effectLst/>
                          <a:latin typeface="Arial" panose="020B0604020202020204" pitchFamily="34" charset="0"/>
                          <a:ea typeface="Times New Roman" panose="02020603050405020304" pitchFamily="18" charset="0"/>
                        </a:rPr>
                        <a:t>15</a:t>
                      </a:r>
                      <a:endParaRPr lang="en-US" sz="700">
                        <a:effectLst/>
                        <a:latin typeface="Times New Roman" panose="02020603050405020304" pitchFamily="18" charset="0"/>
                        <a:ea typeface="Times New Roman" panose="02020603050405020304" pitchFamily="18" charset="0"/>
                      </a:endParaRPr>
                    </a:p>
                  </a:txBody>
                  <a:tcPr marL="40870" marR="40870" marT="0" marB="0" anchor="ctr">
                    <a:lnL>
                      <a:noFill/>
                    </a:lnL>
                    <a:lnR>
                      <a:noFill/>
                    </a:lnR>
                    <a:lnT>
                      <a:noFill/>
                    </a:lnT>
                    <a:lnB>
                      <a:noFill/>
                    </a:lnB>
                  </a:tcPr>
                </a:tc>
                <a:tc>
                  <a:txBody>
                    <a:bodyPr/>
                    <a:lstStyle/>
                    <a:p>
                      <a:pPr marL="0" marR="0" algn="ctr">
                        <a:spcBef>
                          <a:spcPts val="0"/>
                        </a:spcBef>
                        <a:spcAft>
                          <a:spcPts val="0"/>
                        </a:spcAft>
                      </a:pPr>
                      <a:r>
                        <a:rPr lang="en-US" sz="500">
                          <a:solidFill>
                            <a:srgbClr val="000000"/>
                          </a:solidFill>
                          <a:effectLst/>
                          <a:latin typeface="Arial" panose="020B0604020202020204" pitchFamily="34" charset="0"/>
                          <a:ea typeface="Times New Roman" panose="02020603050405020304" pitchFamily="18" charset="0"/>
                        </a:rPr>
                        <a:t>-1.10</a:t>
                      </a:r>
                      <a:endParaRPr lang="en-US" sz="700">
                        <a:effectLst/>
                        <a:latin typeface="Times New Roman" panose="02020603050405020304" pitchFamily="18" charset="0"/>
                        <a:ea typeface="Times New Roman" panose="02020603050405020304" pitchFamily="18" charset="0"/>
                      </a:endParaRPr>
                    </a:p>
                  </a:txBody>
                  <a:tcPr marL="40870" marR="40870" marT="0" marB="0" anchor="ctr">
                    <a:lnL>
                      <a:noFill/>
                    </a:lnL>
                    <a:lnR>
                      <a:noFill/>
                    </a:lnR>
                    <a:lnT>
                      <a:noFill/>
                    </a:lnT>
                    <a:lnB>
                      <a:noFill/>
                    </a:lnB>
                  </a:tcPr>
                </a:tc>
                <a:tc>
                  <a:txBody>
                    <a:bodyPr/>
                    <a:lstStyle/>
                    <a:p>
                      <a:pPr marL="0" marR="0" algn="ctr">
                        <a:spcBef>
                          <a:spcPts val="0"/>
                        </a:spcBef>
                        <a:spcAft>
                          <a:spcPts val="0"/>
                        </a:spcAft>
                      </a:pPr>
                      <a:r>
                        <a:rPr lang="en-US" sz="500">
                          <a:solidFill>
                            <a:srgbClr val="000000"/>
                          </a:solidFill>
                          <a:effectLst/>
                          <a:latin typeface="Arial" panose="020B0604020202020204" pitchFamily="34" charset="0"/>
                          <a:ea typeface="Times New Roman" panose="02020603050405020304" pitchFamily="18" charset="0"/>
                        </a:rPr>
                        <a:t>-1.04</a:t>
                      </a:r>
                      <a:endParaRPr lang="en-US" sz="700">
                        <a:effectLst/>
                        <a:latin typeface="Times New Roman" panose="02020603050405020304" pitchFamily="18" charset="0"/>
                        <a:ea typeface="Times New Roman" panose="02020603050405020304" pitchFamily="18" charset="0"/>
                      </a:endParaRPr>
                    </a:p>
                  </a:txBody>
                  <a:tcPr marL="40870" marR="40870" marT="0" marB="0" anchor="ctr">
                    <a:lnL>
                      <a:noFill/>
                    </a:lnL>
                    <a:lnR>
                      <a:noFill/>
                    </a:lnR>
                    <a:lnT>
                      <a:noFill/>
                    </a:lnT>
                    <a:lnB>
                      <a:noFill/>
                    </a:lnB>
                  </a:tcPr>
                </a:tc>
              </a:tr>
              <a:tr h="129973">
                <a:tc>
                  <a:txBody>
                    <a:bodyPr/>
                    <a:lstStyle/>
                    <a:p>
                      <a:pPr marL="0" marR="0" algn="ctr">
                        <a:spcBef>
                          <a:spcPts val="0"/>
                        </a:spcBef>
                        <a:spcAft>
                          <a:spcPts val="0"/>
                        </a:spcAft>
                      </a:pPr>
                      <a:r>
                        <a:rPr lang="en-US" sz="500">
                          <a:solidFill>
                            <a:srgbClr val="000000"/>
                          </a:solidFill>
                          <a:effectLst/>
                          <a:latin typeface="Arial" panose="020B0604020202020204" pitchFamily="34" charset="0"/>
                          <a:ea typeface="Times New Roman" panose="02020603050405020304" pitchFamily="18" charset="0"/>
                        </a:rPr>
                        <a:t>25</a:t>
                      </a:r>
                      <a:endParaRPr lang="en-US" sz="700">
                        <a:effectLst/>
                        <a:latin typeface="Times New Roman" panose="02020603050405020304" pitchFamily="18" charset="0"/>
                        <a:ea typeface="Times New Roman" panose="02020603050405020304" pitchFamily="18" charset="0"/>
                      </a:endParaRPr>
                    </a:p>
                  </a:txBody>
                  <a:tcPr marL="40870" marR="40870" marT="0" marB="0" anchor="ctr">
                    <a:lnL>
                      <a:noFill/>
                    </a:lnL>
                    <a:lnR>
                      <a:noFill/>
                    </a:lnR>
                    <a:lnT>
                      <a:noFill/>
                    </a:lnT>
                    <a:lnB>
                      <a:noFill/>
                    </a:lnB>
                  </a:tcPr>
                </a:tc>
                <a:tc>
                  <a:txBody>
                    <a:bodyPr/>
                    <a:lstStyle/>
                    <a:p>
                      <a:pPr marL="0" marR="0" algn="ctr">
                        <a:spcBef>
                          <a:spcPts val="0"/>
                        </a:spcBef>
                        <a:spcAft>
                          <a:spcPts val="0"/>
                        </a:spcAft>
                      </a:pPr>
                      <a:r>
                        <a:rPr lang="en-US" sz="500">
                          <a:solidFill>
                            <a:srgbClr val="000000"/>
                          </a:solidFill>
                          <a:effectLst/>
                          <a:latin typeface="Arial" panose="020B0604020202020204" pitchFamily="34" charset="0"/>
                          <a:ea typeface="Times New Roman" panose="02020603050405020304" pitchFamily="18" charset="0"/>
                        </a:rPr>
                        <a:t>6</a:t>
                      </a:r>
                      <a:endParaRPr lang="en-US" sz="700">
                        <a:effectLst/>
                        <a:latin typeface="Times New Roman" panose="02020603050405020304" pitchFamily="18" charset="0"/>
                        <a:ea typeface="Times New Roman" panose="02020603050405020304" pitchFamily="18" charset="0"/>
                      </a:endParaRPr>
                    </a:p>
                  </a:txBody>
                  <a:tcPr marL="40870" marR="40870" marT="0" marB="0" anchor="ctr">
                    <a:lnL>
                      <a:noFill/>
                    </a:lnL>
                    <a:lnR>
                      <a:noFill/>
                    </a:lnR>
                    <a:lnT>
                      <a:noFill/>
                    </a:lnT>
                    <a:lnB>
                      <a:noFill/>
                    </a:lnB>
                  </a:tcPr>
                </a:tc>
                <a:tc>
                  <a:txBody>
                    <a:bodyPr/>
                    <a:lstStyle/>
                    <a:p>
                      <a:pPr marL="0" marR="0" algn="ctr">
                        <a:spcBef>
                          <a:spcPts val="0"/>
                        </a:spcBef>
                        <a:spcAft>
                          <a:spcPts val="0"/>
                        </a:spcAft>
                      </a:pPr>
                      <a:r>
                        <a:rPr lang="en-US" sz="500">
                          <a:solidFill>
                            <a:srgbClr val="000000"/>
                          </a:solidFill>
                          <a:effectLst/>
                          <a:latin typeface="Arial" panose="020B0604020202020204" pitchFamily="34" charset="0"/>
                          <a:ea typeface="Times New Roman" panose="02020603050405020304" pitchFamily="18" charset="0"/>
                        </a:rPr>
                        <a:t>44</a:t>
                      </a:r>
                      <a:endParaRPr lang="en-US" sz="700">
                        <a:effectLst/>
                        <a:latin typeface="Times New Roman" panose="02020603050405020304" pitchFamily="18" charset="0"/>
                        <a:ea typeface="Times New Roman" panose="02020603050405020304" pitchFamily="18" charset="0"/>
                      </a:endParaRPr>
                    </a:p>
                  </a:txBody>
                  <a:tcPr marL="40870" marR="40870" marT="0" marB="0" anchor="ctr">
                    <a:lnL>
                      <a:noFill/>
                    </a:lnL>
                    <a:lnR>
                      <a:noFill/>
                    </a:lnR>
                    <a:lnT>
                      <a:noFill/>
                    </a:lnT>
                    <a:lnB>
                      <a:noFill/>
                    </a:lnB>
                  </a:tcPr>
                </a:tc>
                <a:tc>
                  <a:txBody>
                    <a:bodyPr/>
                    <a:lstStyle/>
                    <a:p>
                      <a:pPr marL="0" marR="0" algn="ctr">
                        <a:spcBef>
                          <a:spcPts val="0"/>
                        </a:spcBef>
                        <a:spcAft>
                          <a:spcPts val="0"/>
                        </a:spcAft>
                      </a:pPr>
                      <a:r>
                        <a:rPr lang="en-US" sz="500">
                          <a:solidFill>
                            <a:srgbClr val="000000"/>
                          </a:solidFill>
                          <a:effectLst/>
                          <a:latin typeface="Arial" panose="020B0604020202020204" pitchFamily="34" charset="0"/>
                          <a:ea typeface="Times New Roman" panose="02020603050405020304" pitchFamily="18" charset="0"/>
                        </a:rPr>
                        <a:t>18</a:t>
                      </a:r>
                      <a:endParaRPr lang="en-US" sz="700">
                        <a:effectLst/>
                        <a:latin typeface="Times New Roman" panose="02020603050405020304" pitchFamily="18" charset="0"/>
                        <a:ea typeface="Times New Roman" panose="02020603050405020304" pitchFamily="18" charset="0"/>
                      </a:endParaRPr>
                    </a:p>
                  </a:txBody>
                  <a:tcPr marL="40870" marR="40870" marT="0" marB="0" anchor="ctr">
                    <a:lnL>
                      <a:noFill/>
                    </a:lnL>
                    <a:lnR>
                      <a:noFill/>
                    </a:lnR>
                    <a:lnT>
                      <a:noFill/>
                    </a:lnT>
                    <a:lnB>
                      <a:noFill/>
                    </a:lnB>
                  </a:tcPr>
                </a:tc>
                <a:tc>
                  <a:txBody>
                    <a:bodyPr/>
                    <a:lstStyle/>
                    <a:p>
                      <a:pPr marL="0" marR="0" algn="ctr">
                        <a:spcBef>
                          <a:spcPts val="0"/>
                        </a:spcBef>
                        <a:spcAft>
                          <a:spcPts val="0"/>
                        </a:spcAft>
                      </a:pPr>
                      <a:r>
                        <a:rPr lang="en-US" sz="500">
                          <a:solidFill>
                            <a:srgbClr val="000000"/>
                          </a:solidFill>
                          <a:effectLst/>
                          <a:latin typeface="Arial" panose="020B0604020202020204" pitchFamily="34" charset="0"/>
                          <a:ea typeface="Times New Roman" panose="02020603050405020304" pitchFamily="18" charset="0"/>
                        </a:rPr>
                        <a:t>-1.00</a:t>
                      </a:r>
                      <a:endParaRPr lang="en-US" sz="700">
                        <a:effectLst/>
                        <a:latin typeface="Times New Roman" panose="02020603050405020304" pitchFamily="18" charset="0"/>
                        <a:ea typeface="Times New Roman" panose="02020603050405020304" pitchFamily="18" charset="0"/>
                      </a:endParaRPr>
                    </a:p>
                  </a:txBody>
                  <a:tcPr marL="40870" marR="40870" marT="0" marB="0" anchor="ctr">
                    <a:lnL>
                      <a:noFill/>
                    </a:lnL>
                    <a:lnR>
                      <a:noFill/>
                    </a:lnR>
                    <a:lnT>
                      <a:noFill/>
                    </a:lnT>
                    <a:lnB>
                      <a:noFill/>
                    </a:lnB>
                  </a:tcPr>
                </a:tc>
                <a:tc>
                  <a:txBody>
                    <a:bodyPr/>
                    <a:lstStyle/>
                    <a:p>
                      <a:pPr marL="0" marR="0" algn="ctr">
                        <a:spcBef>
                          <a:spcPts val="0"/>
                        </a:spcBef>
                        <a:spcAft>
                          <a:spcPts val="0"/>
                        </a:spcAft>
                      </a:pPr>
                      <a:r>
                        <a:rPr lang="en-US" sz="500">
                          <a:solidFill>
                            <a:srgbClr val="000000"/>
                          </a:solidFill>
                          <a:effectLst/>
                          <a:latin typeface="Arial" panose="020B0604020202020204" pitchFamily="34" charset="0"/>
                          <a:ea typeface="Times New Roman" panose="02020603050405020304" pitchFamily="18" charset="0"/>
                        </a:rPr>
                        <a:t>-0.92</a:t>
                      </a:r>
                      <a:endParaRPr lang="en-US" sz="700">
                        <a:effectLst/>
                        <a:latin typeface="Times New Roman" panose="02020603050405020304" pitchFamily="18" charset="0"/>
                        <a:ea typeface="Times New Roman" panose="02020603050405020304" pitchFamily="18" charset="0"/>
                      </a:endParaRPr>
                    </a:p>
                  </a:txBody>
                  <a:tcPr marL="40870" marR="40870" marT="0" marB="0" anchor="ctr">
                    <a:lnL>
                      <a:noFill/>
                    </a:lnL>
                    <a:lnR>
                      <a:noFill/>
                    </a:lnR>
                    <a:lnT>
                      <a:noFill/>
                    </a:lnT>
                    <a:lnB>
                      <a:noFill/>
                    </a:lnB>
                  </a:tcPr>
                </a:tc>
              </a:tr>
              <a:tr h="129973">
                <a:tc>
                  <a:txBody>
                    <a:bodyPr/>
                    <a:lstStyle/>
                    <a:p>
                      <a:pPr marL="0" marR="0" algn="ctr">
                        <a:spcBef>
                          <a:spcPts val="0"/>
                        </a:spcBef>
                        <a:spcAft>
                          <a:spcPts val="0"/>
                        </a:spcAft>
                      </a:pPr>
                      <a:r>
                        <a:rPr lang="en-US" sz="500">
                          <a:solidFill>
                            <a:srgbClr val="000000"/>
                          </a:solidFill>
                          <a:effectLst/>
                          <a:latin typeface="Arial" panose="020B0604020202020204" pitchFamily="34" charset="0"/>
                          <a:ea typeface="Times New Roman" panose="02020603050405020304" pitchFamily="18" charset="0"/>
                        </a:rPr>
                        <a:t>26</a:t>
                      </a:r>
                      <a:endParaRPr lang="en-US" sz="700">
                        <a:effectLst/>
                        <a:latin typeface="Times New Roman" panose="02020603050405020304" pitchFamily="18" charset="0"/>
                        <a:ea typeface="Times New Roman" panose="02020603050405020304" pitchFamily="18" charset="0"/>
                      </a:endParaRPr>
                    </a:p>
                  </a:txBody>
                  <a:tcPr marL="40870" marR="40870" marT="0" marB="0" anchor="ctr">
                    <a:lnL>
                      <a:noFill/>
                    </a:lnL>
                    <a:lnR>
                      <a:noFill/>
                    </a:lnR>
                    <a:lnT>
                      <a:noFill/>
                    </a:lnT>
                    <a:lnB>
                      <a:noFill/>
                    </a:lnB>
                  </a:tcPr>
                </a:tc>
                <a:tc>
                  <a:txBody>
                    <a:bodyPr/>
                    <a:lstStyle/>
                    <a:p>
                      <a:pPr marL="0" marR="0" algn="ctr">
                        <a:spcBef>
                          <a:spcPts val="0"/>
                        </a:spcBef>
                        <a:spcAft>
                          <a:spcPts val="0"/>
                        </a:spcAft>
                      </a:pPr>
                      <a:r>
                        <a:rPr lang="en-US" sz="500">
                          <a:solidFill>
                            <a:srgbClr val="000000"/>
                          </a:solidFill>
                          <a:effectLst/>
                          <a:latin typeface="Arial" panose="020B0604020202020204" pitchFamily="34" charset="0"/>
                          <a:ea typeface="Times New Roman" panose="02020603050405020304" pitchFamily="18" charset="0"/>
                        </a:rPr>
                        <a:t>7</a:t>
                      </a:r>
                      <a:endParaRPr lang="en-US" sz="700">
                        <a:effectLst/>
                        <a:latin typeface="Times New Roman" panose="02020603050405020304" pitchFamily="18" charset="0"/>
                        <a:ea typeface="Times New Roman" panose="02020603050405020304" pitchFamily="18" charset="0"/>
                      </a:endParaRPr>
                    </a:p>
                  </a:txBody>
                  <a:tcPr marL="40870" marR="40870" marT="0" marB="0" anchor="ctr">
                    <a:lnL>
                      <a:noFill/>
                    </a:lnL>
                    <a:lnR>
                      <a:noFill/>
                    </a:lnR>
                    <a:lnT>
                      <a:noFill/>
                    </a:lnT>
                    <a:lnB>
                      <a:noFill/>
                    </a:lnB>
                  </a:tcPr>
                </a:tc>
                <a:tc>
                  <a:txBody>
                    <a:bodyPr/>
                    <a:lstStyle/>
                    <a:p>
                      <a:pPr marL="0" marR="0" algn="ctr">
                        <a:spcBef>
                          <a:spcPts val="0"/>
                        </a:spcBef>
                        <a:spcAft>
                          <a:spcPts val="0"/>
                        </a:spcAft>
                      </a:pPr>
                      <a:r>
                        <a:rPr lang="en-US" sz="500">
                          <a:solidFill>
                            <a:srgbClr val="000000"/>
                          </a:solidFill>
                          <a:effectLst/>
                          <a:latin typeface="Arial" panose="020B0604020202020204" pitchFamily="34" charset="0"/>
                          <a:ea typeface="Times New Roman" panose="02020603050405020304" pitchFamily="18" charset="0"/>
                        </a:rPr>
                        <a:t>51</a:t>
                      </a:r>
                      <a:endParaRPr lang="en-US" sz="700">
                        <a:effectLst/>
                        <a:latin typeface="Times New Roman" panose="02020603050405020304" pitchFamily="18" charset="0"/>
                        <a:ea typeface="Times New Roman" panose="02020603050405020304" pitchFamily="18" charset="0"/>
                      </a:endParaRPr>
                    </a:p>
                  </a:txBody>
                  <a:tcPr marL="40870" marR="40870" marT="0" marB="0" anchor="ctr">
                    <a:lnL>
                      <a:noFill/>
                    </a:lnL>
                    <a:lnR>
                      <a:noFill/>
                    </a:lnR>
                    <a:lnT>
                      <a:noFill/>
                    </a:lnT>
                    <a:lnB>
                      <a:noFill/>
                    </a:lnB>
                  </a:tcPr>
                </a:tc>
                <a:tc>
                  <a:txBody>
                    <a:bodyPr/>
                    <a:lstStyle/>
                    <a:p>
                      <a:pPr marL="0" marR="0" algn="ctr">
                        <a:spcBef>
                          <a:spcPts val="0"/>
                        </a:spcBef>
                        <a:spcAft>
                          <a:spcPts val="0"/>
                        </a:spcAft>
                      </a:pPr>
                      <a:r>
                        <a:rPr lang="en-US" sz="500">
                          <a:solidFill>
                            <a:srgbClr val="000000"/>
                          </a:solidFill>
                          <a:effectLst/>
                          <a:latin typeface="Arial" panose="020B0604020202020204" pitchFamily="34" charset="0"/>
                          <a:ea typeface="Times New Roman" panose="02020603050405020304" pitchFamily="18" charset="0"/>
                        </a:rPr>
                        <a:t>21</a:t>
                      </a:r>
                      <a:endParaRPr lang="en-US" sz="700">
                        <a:effectLst/>
                        <a:latin typeface="Times New Roman" panose="02020603050405020304" pitchFamily="18" charset="0"/>
                        <a:ea typeface="Times New Roman" panose="02020603050405020304" pitchFamily="18" charset="0"/>
                      </a:endParaRPr>
                    </a:p>
                  </a:txBody>
                  <a:tcPr marL="40870" marR="40870" marT="0" marB="0" anchor="ctr">
                    <a:lnL>
                      <a:noFill/>
                    </a:lnL>
                    <a:lnR>
                      <a:noFill/>
                    </a:lnR>
                    <a:lnT>
                      <a:noFill/>
                    </a:lnT>
                    <a:lnB>
                      <a:noFill/>
                    </a:lnB>
                  </a:tcPr>
                </a:tc>
                <a:tc>
                  <a:txBody>
                    <a:bodyPr/>
                    <a:lstStyle/>
                    <a:p>
                      <a:pPr marL="0" marR="0" algn="ctr">
                        <a:spcBef>
                          <a:spcPts val="0"/>
                        </a:spcBef>
                        <a:spcAft>
                          <a:spcPts val="0"/>
                        </a:spcAft>
                      </a:pPr>
                      <a:r>
                        <a:rPr lang="en-US" sz="500">
                          <a:solidFill>
                            <a:srgbClr val="000000"/>
                          </a:solidFill>
                          <a:effectLst/>
                          <a:latin typeface="Arial" panose="020B0604020202020204" pitchFamily="34" charset="0"/>
                          <a:ea typeface="Times New Roman" panose="02020603050405020304" pitchFamily="18" charset="0"/>
                        </a:rPr>
                        <a:t>-0.90</a:t>
                      </a:r>
                      <a:endParaRPr lang="en-US" sz="700">
                        <a:effectLst/>
                        <a:latin typeface="Times New Roman" panose="02020603050405020304" pitchFamily="18" charset="0"/>
                        <a:ea typeface="Times New Roman" panose="02020603050405020304" pitchFamily="18" charset="0"/>
                      </a:endParaRPr>
                    </a:p>
                  </a:txBody>
                  <a:tcPr marL="40870" marR="40870" marT="0" marB="0" anchor="ctr">
                    <a:lnL>
                      <a:noFill/>
                    </a:lnL>
                    <a:lnR>
                      <a:noFill/>
                    </a:lnR>
                    <a:lnT>
                      <a:noFill/>
                    </a:lnT>
                    <a:lnB>
                      <a:noFill/>
                    </a:lnB>
                  </a:tcPr>
                </a:tc>
                <a:tc>
                  <a:txBody>
                    <a:bodyPr/>
                    <a:lstStyle/>
                    <a:p>
                      <a:pPr marL="0" marR="0" algn="ctr">
                        <a:spcBef>
                          <a:spcPts val="0"/>
                        </a:spcBef>
                        <a:spcAft>
                          <a:spcPts val="0"/>
                        </a:spcAft>
                      </a:pPr>
                      <a:r>
                        <a:rPr lang="en-US" sz="500">
                          <a:solidFill>
                            <a:srgbClr val="000000"/>
                          </a:solidFill>
                          <a:effectLst/>
                          <a:latin typeface="Arial" panose="020B0604020202020204" pitchFamily="34" charset="0"/>
                          <a:ea typeface="Times New Roman" panose="02020603050405020304" pitchFamily="18" charset="0"/>
                        </a:rPr>
                        <a:t>-0.81</a:t>
                      </a:r>
                      <a:endParaRPr lang="en-US" sz="700">
                        <a:effectLst/>
                        <a:latin typeface="Times New Roman" panose="02020603050405020304" pitchFamily="18" charset="0"/>
                        <a:ea typeface="Times New Roman" panose="02020603050405020304" pitchFamily="18" charset="0"/>
                      </a:endParaRPr>
                    </a:p>
                  </a:txBody>
                  <a:tcPr marL="40870" marR="40870" marT="0" marB="0" anchor="ctr">
                    <a:lnL>
                      <a:noFill/>
                    </a:lnL>
                    <a:lnR>
                      <a:noFill/>
                    </a:lnR>
                    <a:lnT>
                      <a:noFill/>
                    </a:lnT>
                    <a:lnB>
                      <a:noFill/>
                    </a:lnB>
                  </a:tcPr>
                </a:tc>
              </a:tr>
              <a:tr h="129973">
                <a:tc>
                  <a:txBody>
                    <a:bodyPr/>
                    <a:lstStyle/>
                    <a:p>
                      <a:pPr marL="0" marR="0" algn="ctr">
                        <a:spcBef>
                          <a:spcPts val="0"/>
                        </a:spcBef>
                        <a:spcAft>
                          <a:spcPts val="0"/>
                        </a:spcAft>
                      </a:pPr>
                      <a:r>
                        <a:rPr lang="en-US" sz="500">
                          <a:solidFill>
                            <a:srgbClr val="000000"/>
                          </a:solidFill>
                          <a:effectLst/>
                          <a:latin typeface="Arial" panose="020B0604020202020204" pitchFamily="34" charset="0"/>
                          <a:ea typeface="Times New Roman" panose="02020603050405020304" pitchFamily="18" charset="0"/>
                        </a:rPr>
                        <a:t>27</a:t>
                      </a:r>
                      <a:endParaRPr lang="en-US" sz="700">
                        <a:effectLst/>
                        <a:latin typeface="Times New Roman" panose="02020603050405020304" pitchFamily="18" charset="0"/>
                        <a:ea typeface="Times New Roman" panose="02020603050405020304" pitchFamily="18" charset="0"/>
                      </a:endParaRPr>
                    </a:p>
                  </a:txBody>
                  <a:tcPr marL="40870" marR="40870" marT="0" marB="0" anchor="ctr">
                    <a:lnL>
                      <a:noFill/>
                    </a:lnL>
                    <a:lnR>
                      <a:noFill/>
                    </a:lnR>
                    <a:lnT>
                      <a:noFill/>
                    </a:lnT>
                    <a:lnB>
                      <a:noFill/>
                    </a:lnB>
                  </a:tcPr>
                </a:tc>
                <a:tc>
                  <a:txBody>
                    <a:bodyPr/>
                    <a:lstStyle/>
                    <a:p>
                      <a:pPr marL="0" marR="0" algn="ctr">
                        <a:spcBef>
                          <a:spcPts val="0"/>
                        </a:spcBef>
                        <a:spcAft>
                          <a:spcPts val="0"/>
                        </a:spcAft>
                      </a:pPr>
                      <a:r>
                        <a:rPr lang="en-US" sz="500">
                          <a:solidFill>
                            <a:srgbClr val="000000"/>
                          </a:solidFill>
                          <a:effectLst/>
                          <a:latin typeface="Arial" panose="020B0604020202020204" pitchFamily="34" charset="0"/>
                          <a:ea typeface="Times New Roman" panose="02020603050405020304" pitchFamily="18" charset="0"/>
                        </a:rPr>
                        <a:t>6</a:t>
                      </a:r>
                      <a:endParaRPr lang="en-US" sz="700">
                        <a:effectLst/>
                        <a:latin typeface="Times New Roman" panose="02020603050405020304" pitchFamily="18" charset="0"/>
                        <a:ea typeface="Times New Roman" panose="02020603050405020304" pitchFamily="18" charset="0"/>
                      </a:endParaRPr>
                    </a:p>
                  </a:txBody>
                  <a:tcPr marL="40870" marR="40870" marT="0" marB="0" anchor="ctr">
                    <a:lnL>
                      <a:noFill/>
                    </a:lnL>
                    <a:lnR>
                      <a:noFill/>
                    </a:lnR>
                    <a:lnT>
                      <a:noFill/>
                    </a:lnT>
                    <a:lnB>
                      <a:noFill/>
                    </a:lnB>
                  </a:tcPr>
                </a:tc>
                <a:tc>
                  <a:txBody>
                    <a:bodyPr/>
                    <a:lstStyle/>
                    <a:p>
                      <a:pPr marL="0" marR="0" algn="ctr">
                        <a:spcBef>
                          <a:spcPts val="0"/>
                        </a:spcBef>
                        <a:spcAft>
                          <a:spcPts val="0"/>
                        </a:spcAft>
                      </a:pPr>
                      <a:r>
                        <a:rPr lang="en-US" sz="500">
                          <a:solidFill>
                            <a:srgbClr val="000000"/>
                          </a:solidFill>
                          <a:effectLst/>
                          <a:latin typeface="Arial" panose="020B0604020202020204" pitchFamily="34" charset="0"/>
                          <a:ea typeface="Times New Roman" panose="02020603050405020304" pitchFamily="18" charset="0"/>
                        </a:rPr>
                        <a:t>57</a:t>
                      </a:r>
                      <a:endParaRPr lang="en-US" sz="700">
                        <a:effectLst/>
                        <a:latin typeface="Times New Roman" panose="02020603050405020304" pitchFamily="18" charset="0"/>
                        <a:ea typeface="Times New Roman" panose="02020603050405020304" pitchFamily="18" charset="0"/>
                      </a:endParaRPr>
                    </a:p>
                  </a:txBody>
                  <a:tcPr marL="40870" marR="40870" marT="0" marB="0" anchor="ctr">
                    <a:lnL>
                      <a:noFill/>
                    </a:lnL>
                    <a:lnR>
                      <a:noFill/>
                    </a:lnR>
                    <a:lnT>
                      <a:noFill/>
                    </a:lnT>
                    <a:lnB>
                      <a:noFill/>
                    </a:lnB>
                  </a:tcPr>
                </a:tc>
                <a:tc>
                  <a:txBody>
                    <a:bodyPr/>
                    <a:lstStyle/>
                    <a:p>
                      <a:pPr marL="0" marR="0" algn="ctr">
                        <a:spcBef>
                          <a:spcPts val="0"/>
                        </a:spcBef>
                        <a:spcAft>
                          <a:spcPts val="0"/>
                        </a:spcAft>
                      </a:pPr>
                      <a:r>
                        <a:rPr lang="en-US" sz="500">
                          <a:solidFill>
                            <a:srgbClr val="000000"/>
                          </a:solidFill>
                          <a:effectLst/>
                          <a:latin typeface="Arial" panose="020B0604020202020204" pitchFamily="34" charset="0"/>
                          <a:ea typeface="Times New Roman" panose="02020603050405020304" pitchFamily="18" charset="0"/>
                        </a:rPr>
                        <a:t>23</a:t>
                      </a:r>
                      <a:endParaRPr lang="en-US" sz="700">
                        <a:effectLst/>
                        <a:latin typeface="Times New Roman" panose="02020603050405020304" pitchFamily="18" charset="0"/>
                        <a:ea typeface="Times New Roman" panose="02020603050405020304" pitchFamily="18" charset="0"/>
                      </a:endParaRPr>
                    </a:p>
                  </a:txBody>
                  <a:tcPr marL="40870" marR="40870" marT="0" marB="0" anchor="ctr">
                    <a:lnL>
                      <a:noFill/>
                    </a:lnL>
                    <a:lnR>
                      <a:noFill/>
                    </a:lnR>
                    <a:lnT>
                      <a:noFill/>
                    </a:lnT>
                    <a:lnB>
                      <a:noFill/>
                    </a:lnB>
                  </a:tcPr>
                </a:tc>
                <a:tc>
                  <a:txBody>
                    <a:bodyPr/>
                    <a:lstStyle/>
                    <a:p>
                      <a:pPr marL="0" marR="0" algn="ctr">
                        <a:spcBef>
                          <a:spcPts val="0"/>
                        </a:spcBef>
                        <a:spcAft>
                          <a:spcPts val="0"/>
                        </a:spcAft>
                      </a:pPr>
                      <a:r>
                        <a:rPr lang="en-US" sz="500">
                          <a:solidFill>
                            <a:srgbClr val="000000"/>
                          </a:solidFill>
                          <a:effectLst/>
                          <a:latin typeface="Arial" panose="020B0604020202020204" pitchFamily="34" charset="0"/>
                          <a:ea typeface="Times New Roman" panose="02020603050405020304" pitchFamily="18" charset="0"/>
                        </a:rPr>
                        <a:t>-0.77</a:t>
                      </a:r>
                      <a:endParaRPr lang="en-US" sz="700">
                        <a:effectLst/>
                        <a:latin typeface="Times New Roman" panose="02020603050405020304" pitchFamily="18" charset="0"/>
                        <a:ea typeface="Times New Roman" panose="02020603050405020304" pitchFamily="18" charset="0"/>
                      </a:endParaRPr>
                    </a:p>
                  </a:txBody>
                  <a:tcPr marL="40870" marR="40870" marT="0" marB="0" anchor="ctr">
                    <a:lnL>
                      <a:noFill/>
                    </a:lnL>
                    <a:lnR>
                      <a:noFill/>
                    </a:lnR>
                    <a:lnT>
                      <a:noFill/>
                    </a:lnT>
                    <a:lnB>
                      <a:noFill/>
                    </a:lnB>
                  </a:tcPr>
                </a:tc>
                <a:tc>
                  <a:txBody>
                    <a:bodyPr/>
                    <a:lstStyle/>
                    <a:p>
                      <a:pPr marL="0" marR="0" algn="ctr">
                        <a:spcBef>
                          <a:spcPts val="0"/>
                        </a:spcBef>
                        <a:spcAft>
                          <a:spcPts val="0"/>
                        </a:spcAft>
                      </a:pPr>
                      <a:r>
                        <a:rPr lang="en-US" sz="500">
                          <a:solidFill>
                            <a:srgbClr val="000000"/>
                          </a:solidFill>
                          <a:effectLst/>
                          <a:latin typeface="Arial" panose="020B0604020202020204" pitchFamily="34" charset="0"/>
                          <a:ea typeface="Times New Roman" panose="02020603050405020304" pitchFamily="18" charset="0"/>
                        </a:rPr>
                        <a:t>-0.74</a:t>
                      </a:r>
                      <a:endParaRPr lang="en-US" sz="700">
                        <a:effectLst/>
                        <a:latin typeface="Times New Roman" panose="02020603050405020304" pitchFamily="18" charset="0"/>
                        <a:ea typeface="Times New Roman" panose="02020603050405020304" pitchFamily="18" charset="0"/>
                      </a:endParaRPr>
                    </a:p>
                  </a:txBody>
                  <a:tcPr marL="40870" marR="40870" marT="0" marB="0" anchor="ctr">
                    <a:lnL>
                      <a:noFill/>
                    </a:lnL>
                    <a:lnR>
                      <a:noFill/>
                    </a:lnR>
                    <a:lnT>
                      <a:noFill/>
                    </a:lnT>
                    <a:lnB>
                      <a:noFill/>
                    </a:lnB>
                  </a:tcPr>
                </a:tc>
              </a:tr>
              <a:tr h="129973">
                <a:tc>
                  <a:txBody>
                    <a:bodyPr/>
                    <a:lstStyle/>
                    <a:p>
                      <a:pPr marL="0" marR="0" algn="ctr">
                        <a:spcBef>
                          <a:spcPts val="0"/>
                        </a:spcBef>
                        <a:spcAft>
                          <a:spcPts val="0"/>
                        </a:spcAft>
                      </a:pPr>
                      <a:r>
                        <a:rPr lang="en-US" sz="500">
                          <a:solidFill>
                            <a:srgbClr val="000000"/>
                          </a:solidFill>
                          <a:effectLst/>
                          <a:latin typeface="Arial" panose="020B0604020202020204" pitchFamily="34" charset="0"/>
                          <a:ea typeface="Times New Roman" panose="02020603050405020304" pitchFamily="18" charset="0"/>
                        </a:rPr>
                        <a:t>28</a:t>
                      </a:r>
                      <a:endParaRPr lang="en-US" sz="700">
                        <a:effectLst/>
                        <a:latin typeface="Times New Roman" panose="02020603050405020304" pitchFamily="18" charset="0"/>
                        <a:ea typeface="Times New Roman" panose="02020603050405020304" pitchFamily="18" charset="0"/>
                      </a:endParaRPr>
                    </a:p>
                  </a:txBody>
                  <a:tcPr marL="40870" marR="40870" marT="0" marB="0" anchor="ctr">
                    <a:lnL>
                      <a:noFill/>
                    </a:lnL>
                    <a:lnR>
                      <a:noFill/>
                    </a:lnR>
                    <a:lnT>
                      <a:noFill/>
                    </a:lnT>
                    <a:lnB>
                      <a:noFill/>
                    </a:lnB>
                  </a:tcPr>
                </a:tc>
                <a:tc>
                  <a:txBody>
                    <a:bodyPr/>
                    <a:lstStyle/>
                    <a:p>
                      <a:pPr marL="0" marR="0" algn="ctr">
                        <a:spcBef>
                          <a:spcPts val="0"/>
                        </a:spcBef>
                        <a:spcAft>
                          <a:spcPts val="0"/>
                        </a:spcAft>
                      </a:pPr>
                      <a:r>
                        <a:rPr lang="en-US" sz="500">
                          <a:solidFill>
                            <a:srgbClr val="000000"/>
                          </a:solidFill>
                          <a:effectLst/>
                          <a:latin typeface="Arial" panose="020B0604020202020204" pitchFamily="34" charset="0"/>
                          <a:ea typeface="Times New Roman" panose="02020603050405020304" pitchFamily="18" charset="0"/>
                        </a:rPr>
                        <a:t>6</a:t>
                      </a:r>
                      <a:endParaRPr lang="en-US" sz="700">
                        <a:effectLst/>
                        <a:latin typeface="Times New Roman" panose="02020603050405020304" pitchFamily="18" charset="0"/>
                        <a:ea typeface="Times New Roman" panose="02020603050405020304" pitchFamily="18" charset="0"/>
                      </a:endParaRPr>
                    </a:p>
                  </a:txBody>
                  <a:tcPr marL="40870" marR="40870" marT="0" marB="0" anchor="ctr">
                    <a:lnL>
                      <a:noFill/>
                    </a:lnL>
                    <a:lnR>
                      <a:noFill/>
                    </a:lnR>
                    <a:lnT>
                      <a:noFill/>
                    </a:lnT>
                    <a:lnB>
                      <a:noFill/>
                    </a:lnB>
                  </a:tcPr>
                </a:tc>
                <a:tc>
                  <a:txBody>
                    <a:bodyPr/>
                    <a:lstStyle/>
                    <a:p>
                      <a:pPr marL="0" marR="0" algn="ctr">
                        <a:spcBef>
                          <a:spcPts val="0"/>
                        </a:spcBef>
                        <a:spcAft>
                          <a:spcPts val="0"/>
                        </a:spcAft>
                      </a:pPr>
                      <a:r>
                        <a:rPr lang="en-US" sz="500">
                          <a:solidFill>
                            <a:srgbClr val="000000"/>
                          </a:solidFill>
                          <a:effectLst/>
                          <a:latin typeface="Arial" panose="020B0604020202020204" pitchFamily="34" charset="0"/>
                          <a:ea typeface="Times New Roman" panose="02020603050405020304" pitchFamily="18" charset="0"/>
                        </a:rPr>
                        <a:t>63</a:t>
                      </a:r>
                      <a:endParaRPr lang="en-US" sz="700">
                        <a:effectLst/>
                        <a:latin typeface="Times New Roman" panose="02020603050405020304" pitchFamily="18" charset="0"/>
                        <a:ea typeface="Times New Roman" panose="02020603050405020304" pitchFamily="18" charset="0"/>
                      </a:endParaRPr>
                    </a:p>
                  </a:txBody>
                  <a:tcPr marL="40870" marR="40870" marT="0" marB="0" anchor="ctr">
                    <a:lnL>
                      <a:noFill/>
                    </a:lnL>
                    <a:lnR>
                      <a:noFill/>
                    </a:lnR>
                    <a:lnT>
                      <a:noFill/>
                    </a:lnT>
                    <a:lnB>
                      <a:noFill/>
                    </a:lnB>
                  </a:tcPr>
                </a:tc>
                <a:tc>
                  <a:txBody>
                    <a:bodyPr/>
                    <a:lstStyle/>
                    <a:p>
                      <a:pPr marL="0" marR="0" algn="ctr">
                        <a:spcBef>
                          <a:spcPts val="0"/>
                        </a:spcBef>
                        <a:spcAft>
                          <a:spcPts val="0"/>
                        </a:spcAft>
                      </a:pPr>
                      <a:r>
                        <a:rPr lang="en-US" sz="500">
                          <a:solidFill>
                            <a:srgbClr val="000000"/>
                          </a:solidFill>
                          <a:effectLst/>
                          <a:latin typeface="Arial" panose="020B0604020202020204" pitchFamily="34" charset="0"/>
                          <a:ea typeface="Times New Roman" panose="02020603050405020304" pitchFamily="18" charset="0"/>
                        </a:rPr>
                        <a:t>26</a:t>
                      </a:r>
                      <a:endParaRPr lang="en-US" sz="700">
                        <a:effectLst/>
                        <a:latin typeface="Times New Roman" panose="02020603050405020304" pitchFamily="18" charset="0"/>
                        <a:ea typeface="Times New Roman" panose="02020603050405020304" pitchFamily="18" charset="0"/>
                      </a:endParaRPr>
                    </a:p>
                  </a:txBody>
                  <a:tcPr marL="40870" marR="40870" marT="0" marB="0" anchor="ctr">
                    <a:lnL>
                      <a:noFill/>
                    </a:lnL>
                    <a:lnR>
                      <a:noFill/>
                    </a:lnR>
                    <a:lnT>
                      <a:noFill/>
                    </a:lnT>
                    <a:lnB>
                      <a:noFill/>
                    </a:lnB>
                  </a:tcPr>
                </a:tc>
                <a:tc>
                  <a:txBody>
                    <a:bodyPr/>
                    <a:lstStyle/>
                    <a:p>
                      <a:pPr marL="0" marR="0" algn="ctr">
                        <a:spcBef>
                          <a:spcPts val="0"/>
                        </a:spcBef>
                        <a:spcAft>
                          <a:spcPts val="0"/>
                        </a:spcAft>
                      </a:pPr>
                      <a:r>
                        <a:rPr lang="en-US" sz="500">
                          <a:solidFill>
                            <a:srgbClr val="000000"/>
                          </a:solidFill>
                          <a:effectLst/>
                          <a:latin typeface="Arial" panose="020B0604020202020204" pitchFamily="34" charset="0"/>
                          <a:ea typeface="Times New Roman" panose="02020603050405020304" pitchFamily="18" charset="0"/>
                        </a:rPr>
                        <a:t>-0.66</a:t>
                      </a:r>
                      <a:endParaRPr lang="en-US" sz="700">
                        <a:effectLst/>
                        <a:latin typeface="Times New Roman" panose="02020603050405020304" pitchFamily="18" charset="0"/>
                        <a:ea typeface="Times New Roman" panose="02020603050405020304" pitchFamily="18" charset="0"/>
                      </a:endParaRPr>
                    </a:p>
                  </a:txBody>
                  <a:tcPr marL="40870" marR="40870" marT="0" marB="0" anchor="ctr">
                    <a:lnL>
                      <a:noFill/>
                    </a:lnL>
                    <a:lnR>
                      <a:noFill/>
                    </a:lnR>
                    <a:lnT>
                      <a:noFill/>
                    </a:lnT>
                    <a:lnB>
                      <a:noFill/>
                    </a:lnB>
                  </a:tcPr>
                </a:tc>
                <a:tc>
                  <a:txBody>
                    <a:bodyPr/>
                    <a:lstStyle/>
                    <a:p>
                      <a:pPr marL="0" marR="0" algn="ctr">
                        <a:spcBef>
                          <a:spcPts val="0"/>
                        </a:spcBef>
                        <a:spcAft>
                          <a:spcPts val="0"/>
                        </a:spcAft>
                      </a:pPr>
                      <a:r>
                        <a:rPr lang="en-US" sz="500">
                          <a:solidFill>
                            <a:srgbClr val="000000"/>
                          </a:solidFill>
                          <a:effectLst/>
                          <a:latin typeface="Arial" panose="020B0604020202020204" pitchFamily="34" charset="0"/>
                          <a:ea typeface="Times New Roman" panose="02020603050405020304" pitchFamily="18" charset="0"/>
                        </a:rPr>
                        <a:t>-0.65</a:t>
                      </a:r>
                      <a:endParaRPr lang="en-US" sz="700">
                        <a:effectLst/>
                        <a:latin typeface="Times New Roman" panose="02020603050405020304" pitchFamily="18" charset="0"/>
                        <a:ea typeface="Times New Roman" panose="02020603050405020304" pitchFamily="18" charset="0"/>
                      </a:endParaRPr>
                    </a:p>
                  </a:txBody>
                  <a:tcPr marL="40870" marR="40870" marT="0" marB="0" anchor="ctr">
                    <a:lnL>
                      <a:noFill/>
                    </a:lnL>
                    <a:lnR>
                      <a:noFill/>
                    </a:lnR>
                    <a:lnT>
                      <a:noFill/>
                    </a:lnT>
                    <a:lnB>
                      <a:noFill/>
                    </a:lnB>
                  </a:tcPr>
                </a:tc>
              </a:tr>
              <a:tr h="129973">
                <a:tc>
                  <a:txBody>
                    <a:bodyPr/>
                    <a:lstStyle/>
                    <a:p>
                      <a:pPr marL="0" marR="0" algn="ctr">
                        <a:spcBef>
                          <a:spcPts val="0"/>
                        </a:spcBef>
                        <a:spcAft>
                          <a:spcPts val="0"/>
                        </a:spcAft>
                      </a:pPr>
                      <a:r>
                        <a:rPr lang="en-US" sz="500">
                          <a:solidFill>
                            <a:srgbClr val="000000"/>
                          </a:solidFill>
                          <a:effectLst/>
                          <a:latin typeface="Arial" panose="020B0604020202020204" pitchFamily="34" charset="0"/>
                          <a:ea typeface="Times New Roman" panose="02020603050405020304" pitchFamily="18" charset="0"/>
                        </a:rPr>
                        <a:t>29</a:t>
                      </a:r>
                      <a:endParaRPr lang="en-US" sz="700">
                        <a:effectLst/>
                        <a:latin typeface="Times New Roman" panose="02020603050405020304" pitchFamily="18" charset="0"/>
                        <a:ea typeface="Times New Roman" panose="02020603050405020304" pitchFamily="18" charset="0"/>
                      </a:endParaRPr>
                    </a:p>
                  </a:txBody>
                  <a:tcPr marL="40870" marR="40870" marT="0" marB="0" anchor="ctr">
                    <a:lnL>
                      <a:noFill/>
                    </a:lnL>
                    <a:lnR>
                      <a:noFill/>
                    </a:lnR>
                    <a:lnT>
                      <a:noFill/>
                    </a:lnT>
                    <a:lnB>
                      <a:noFill/>
                    </a:lnB>
                  </a:tcPr>
                </a:tc>
                <a:tc>
                  <a:txBody>
                    <a:bodyPr/>
                    <a:lstStyle/>
                    <a:p>
                      <a:pPr marL="0" marR="0" algn="ctr">
                        <a:spcBef>
                          <a:spcPts val="0"/>
                        </a:spcBef>
                        <a:spcAft>
                          <a:spcPts val="0"/>
                        </a:spcAft>
                      </a:pPr>
                      <a:r>
                        <a:rPr lang="en-US" sz="500">
                          <a:solidFill>
                            <a:srgbClr val="000000"/>
                          </a:solidFill>
                          <a:effectLst/>
                          <a:latin typeface="Arial" panose="020B0604020202020204" pitchFamily="34" charset="0"/>
                          <a:ea typeface="Times New Roman" panose="02020603050405020304" pitchFamily="18" charset="0"/>
                        </a:rPr>
                        <a:t>11</a:t>
                      </a:r>
                      <a:endParaRPr lang="en-US" sz="700">
                        <a:effectLst/>
                        <a:latin typeface="Times New Roman" panose="02020603050405020304" pitchFamily="18" charset="0"/>
                        <a:ea typeface="Times New Roman" panose="02020603050405020304" pitchFamily="18" charset="0"/>
                      </a:endParaRPr>
                    </a:p>
                  </a:txBody>
                  <a:tcPr marL="40870" marR="40870" marT="0" marB="0" anchor="ctr">
                    <a:lnL>
                      <a:noFill/>
                    </a:lnL>
                    <a:lnR>
                      <a:noFill/>
                    </a:lnR>
                    <a:lnT>
                      <a:noFill/>
                    </a:lnT>
                    <a:lnB>
                      <a:noFill/>
                    </a:lnB>
                  </a:tcPr>
                </a:tc>
                <a:tc>
                  <a:txBody>
                    <a:bodyPr/>
                    <a:lstStyle/>
                    <a:p>
                      <a:pPr marL="0" marR="0" algn="ctr">
                        <a:spcBef>
                          <a:spcPts val="0"/>
                        </a:spcBef>
                        <a:spcAft>
                          <a:spcPts val="0"/>
                        </a:spcAft>
                      </a:pPr>
                      <a:r>
                        <a:rPr lang="en-US" sz="500">
                          <a:solidFill>
                            <a:srgbClr val="000000"/>
                          </a:solidFill>
                          <a:effectLst/>
                          <a:latin typeface="Arial" panose="020B0604020202020204" pitchFamily="34" charset="0"/>
                          <a:ea typeface="Times New Roman" panose="02020603050405020304" pitchFamily="18" charset="0"/>
                        </a:rPr>
                        <a:t>74</a:t>
                      </a:r>
                      <a:endParaRPr lang="en-US" sz="700">
                        <a:effectLst/>
                        <a:latin typeface="Times New Roman" panose="02020603050405020304" pitchFamily="18" charset="0"/>
                        <a:ea typeface="Times New Roman" panose="02020603050405020304" pitchFamily="18" charset="0"/>
                      </a:endParaRPr>
                    </a:p>
                  </a:txBody>
                  <a:tcPr marL="40870" marR="40870" marT="0" marB="0" anchor="ctr">
                    <a:lnL>
                      <a:noFill/>
                    </a:lnL>
                    <a:lnR>
                      <a:noFill/>
                    </a:lnR>
                    <a:lnT>
                      <a:noFill/>
                    </a:lnT>
                    <a:lnB>
                      <a:noFill/>
                    </a:lnB>
                  </a:tcPr>
                </a:tc>
                <a:tc>
                  <a:txBody>
                    <a:bodyPr/>
                    <a:lstStyle/>
                    <a:p>
                      <a:pPr marL="0" marR="0" algn="ctr">
                        <a:spcBef>
                          <a:spcPts val="0"/>
                        </a:spcBef>
                        <a:spcAft>
                          <a:spcPts val="0"/>
                        </a:spcAft>
                      </a:pPr>
                      <a:r>
                        <a:rPr lang="en-US" sz="500">
                          <a:solidFill>
                            <a:srgbClr val="000000"/>
                          </a:solidFill>
                          <a:effectLst/>
                          <a:latin typeface="Arial" panose="020B0604020202020204" pitchFamily="34" charset="0"/>
                          <a:ea typeface="Times New Roman" panose="02020603050405020304" pitchFamily="18" charset="0"/>
                        </a:rPr>
                        <a:t>30</a:t>
                      </a:r>
                      <a:endParaRPr lang="en-US" sz="700">
                        <a:effectLst/>
                        <a:latin typeface="Times New Roman" panose="02020603050405020304" pitchFamily="18" charset="0"/>
                        <a:ea typeface="Times New Roman" panose="02020603050405020304" pitchFamily="18" charset="0"/>
                      </a:endParaRPr>
                    </a:p>
                  </a:txBody>
                  <a:tcPr marL="40870" marR="40870" marT="0" marB="0" anchor="ctr">
                    <a:lnL>
                      <a:noFill/>
                    </a:lnL>
                    <a:lnR>
                      <a:noFill/>
                    </a:lnR>
                    <a:lnT>
                      <a:noFill/>
                    </a:lnT>
                    <a:lnB>
                      <a:noFill/>
                    </a:lnB>
                  </a:tcPr>
                </a:tc>
                <a:tc>
                  <a:txBody>
                    <a:bodyPr/>
                    <a:lstStyle/>
                    <a:p>
                      <a:pPr marL="0" marR="0" algn="ctr">
                        <a:spcBef>
                          <a:spcPts val="0"/>
                        </a:spcBef>
                        <a:spcAft>
                          <a:spcPts val="0"/>
                        </a:spcAft>
                      </a:pPr>
                      <a:r>
                        <a:rPr lang="en-US" sz="500">
                          <a:solidFill>
                            <a:srgbClr val="000000"/>
                          </a:solidFill>
                          <a:effectLst/>
                          <a:latin typeface="Arial" panose="020B0604020202020204" pitchFamily="34" charset="0"/>
                          <a:ea typeface="Times New Roman" panose="02020603050405020304" pitchFamily="18" charset="0"/>
                        </a:rPr>
                        <a:t>-0.54</a:t>
                      </a:r>
                      <a:endParaRPr lang="en-US" sz="700">
                        <a:effectLst/>
                        <a:latin typeface="Times New Roman" panose="02020603050405020304" pitchFamily="18" charset="0"/>
                        <a:ea typeface="Times New Roman" panose="02020603050405020304" pitchFamily="18" charset="0"/>
                      </a:endParaRPr>
                    </a:p>
                  </a:txBody>
                  <a:tcPr marL="40870" marR="40870" marT="0" marB="0" anchor="ctr">
                    <a:lnL>
                      <a:noFill/>
                    </a:lnL>
                    <a:lnR>
                      <a:noFill/>
                    </a:lnR>
                    <a:lnT>
                      <a:noFill/>
                    </a:lnT>
                    <a:lnB>
                      <a:noFill/>
                    </a:lnB>
                  </a:tcPr>
                </a:tc>
                <a:tc>
                  <a:txBody>
                    <a:bodyPr/>
                    <a:lstStyle/>
                    <a:p>
                      <a:pPr marL="0" marR="0" algn="ctr">
                        <a:spcBef>
                          <a:spcPts val="0"/>
                        </a:spcBef>
                        <a:spcAft>
                          <a:spcPts val="0"/>
                        </a:spcAft>
                      </a:pPr>
                      <a:r>
                        <a:rPr lang="en-US" sz="500">
                          <a:solidFill>
                            <a:srgbClr val="000000"/>
                          </a:solidFill>
                          <a:effectLst/>
                          <a:latin typeface="Arial" panose="020B0604020202020204" pitchFamily="34" charset="0"/>
                          <a:ea typeface="Times New Roman" panose="02020603050405020304" pitchFamily="18" charset="0"/>
                        </a:rPr>
                        <a:t>-0.53</a:t>
                      </a:r>
                      <a:endParaRPr lang="en-US" sz="700">
                        <a:effectLst/>
                        <a:latin typeface="Times New Roman" panose="02020603050405020304" pitchFamily="18" charset="0"/>
                        <a:ea typeface="Times New Roman" panose="02020603050405020304" pitchFamily="18" charset="0"/>
                      </a:endParaRPr>
                    </a:p>
                  </a:txBody>
                  <a:tcPr marL="40870" marR="40870" marT="0" marB="0" anchor="ctr">
                    <a:lnL>
                      <a:noFill/>
                    </a:lnL>
                    <a:lnR>
                      <a:noFill/>
                    </a:lnR>
                    <a:lnT>
                      <a:noFill/>
                    </a:lnT>
                    <a:lnB>
                      <a:noFill/>
                    </a:lnB>
                  </a:tcPr>
                </a:tc>
              </a:tr>
              <a:tr h="129973">
                <a:tc>
                  <a:txBody>
                    <a:bodyPr/>
                    <a:lstStyle/>
                    <a:p>
                      <a:pPr marL="0" marR="0" algn="ctr">
                        <a:spcBef>
                          <a:spcPts val="0"/>
                        </a:spcBef>
                        <a:spcAft>
                          <a:spcPts val="0"/>
                        </a:spcAft>
                      </a:pPr>
                      <a:r>
                        <a:rPr lang="en-US" sz="500">
                          <a:solidFill>
                            <a:srgbClr val="000000"/>
                          </a:solidFill>
                          <a:effectLst/>
                          <a:latin typeface="Arial" panose="020B0604020202020204" pitchFamily="34" charset="0"/>
                          <a:ea typeface="Times New Roman" panose="02020603050405020304" pitchFamily="18" charset="0"/>
                        </a:rPr>
                        <a:t>30</a:t>
                      </a:r>
                      <a:endParaRPr lang="en-US" sz="700">
                        <a:effectLst/>
                        <a:latin typeface="Times New Roman" panose="02020603050405020304" pitchFamily="18" charset="0"/>
                        <a:ea typeface="Times New Roman" panose="02020603050405020304" pitchFamily="18" charset="0"/>
                      </a:endParaRPr>
                    </a:p>
                  </a:txBody>
                  <a:tcPr marL="40870" marR="40870" marT="0" marB="0" anchor="ctr">
                    <a:lnL>
                      <a:noFill/>
                    </a:lnL>
                    <a:lnR>
                      <a:noFill/>
                    </a:lnR>
                    <a:lnT>
                      <a:noFill/>
                    </a:lnT>
                    <a:lnB>
                      <a:noFill/>
                    </a:lnB>
                  </a:tcPr>
                </a:tc>
                <a:tc>
                  <a:txBody>
                    <a:bodyPr/>
                    <a:lstStyle/>
                    <a:p>
                      <a:pPr marL="0" marR="0" algn="ctr">
                        <a:spcBef>
                          <a:spcPts val="0"/>
                        </a:spcBef>
                        <a:spcAft>
                          <a:spcPts val="0"/>
                        </a:spcAft>
                      </a:pPr>
                      <a:r>
                        <a:rPr lang="en-US" sz="500">
                          <a:solidFill>
                            <a:srgbClr val="000000"/>
                          </a:solidFill>
                          <a:effectLst/>
                          <a:latin typeface="Arial" panose="020B0604020202020204" pitchFamily="34" charset="0"/>
                          <a:ea typeface="Times New Roman" panose="02020603050405020304" pitchFamily="18" charset="0"/>
                        </a:rPr>
                        <a:t>7</a:t>
                      </a:r>
                      <a:endParaRPr lang="en-US" sz="700">
                        <a:effectLst/>
                        <a:latin typeface="Times New Roman" panose="02020603050405020304" pitchFamily="18" charset="0"/>
                        <a:ea typeface="Times New Roman" panose="02020603050405020304" pitchFamily="18" charset="0"/>
                      </a:endParaRPr>
                    </a:p>
                  </a:txBody>
                  <a:tcPr marL="40870" marR="40870" marT="0" marB="0" anchor="ctr">
                    <a:lnL>
                      <a:noFill/>
                    </a:lnL>
                    <a:lnR>
                      <a:noFill/>
                    </a:lnR>
                    <a:lnT>
                      <a:noFill/>
                    </a:lnT>
                    <a:lnB>
                      <a:noFill/>
                    </a:lnB>
                  </a:tcPr>
                </a:tc>
                <a:tc>
                  <a:txBody>
                    <a:bodyPr/>
                    <a:lstStyle/>
                    <a:p>
                      <a:pPr marL="0" marR="0" algn="ctr">
                        <a:spcBef>
                          <a:spcPts val="0"/>
                        </a:spcBef>
                        <a:spcAft>
                          <a:spcPts val="0"/>
                        </a:spcAft>
                      </a:pPr>
                      <a:r>
                        <a:rPr lang="en-US" sz="500">
                          <a:solidFill>
                            <a:srgbClr val="000000"/>
                          </a:solidFill>
                          <a:effectLst/>
                          <a:latin typeface="Arial" panose="020B0604020202020204" pitchFamily="34" charset="0"/>
                          <a:ea typeface="Times New Roman" panose="02020603050405020304" pitchFamily="18" charset="0"/>
                        </a:rPr>
                        <a:t>81</a:t>
                      </a:r>
                      <a:endParaRPr lang="en-US" sz="700">
                        <a:effectLst/>
                        <a:latin typeface="Times New Roman" panose="02020603050405020304" pitchFamily="18" charset="0"/>
                        <a:ea typeface="Times New Roman" panose="02020603050405020304" pitchFamily="18" charset="0"/>
                      </a:endParaRPr>
                    </a:p>
                  </a:txBody>
                  <a:tcPr marL="40870" marR="40870" marT="0" marB="0" anchor="ctr">
                    <a:lnL>
                      <a:noFill/>
                    </a:lnL>
                    <a:lnR>
                      <a:noFill/>
                    </a:lnR>
                    <a:lnT>
                      <a:noFill/>
                    </a:lnT>
                    <a:lnB>
                      <a:noFill/>
                    </a:lnB>
                  </a:tcPr>
                </a:tc>
                <a:tc>
                  <a:txBody>
                    <a:bodyPr/>
                    <a:lstStyle/>
                    <a:p>
                      <a:pPr marL="0" marR="0" algn="ctr">
                        <a:spcBef>
                          <a:spcPts val="0"/>
                        </a:spcBef>
                        <a:spcAft>
                          <a:spcPts val="0"/>
                        </a:spcAft>
                      </a:pPr>
                      <a:r>
                        <a:rPr lang="en-US" sz="500">
                          <a:solidFill>
                            <a:srgbClr val="000000"/>
                          </a:solidFill>
                          <a:effectLst/>
                          <a:latin typeface="Arial" panose="020B0604020202020204" pitchFamily="34" charset="0"/>
                          <a:ea typeface="Times New Roman" panose="02020603050405020304" pitchFamily="18" charset="0"/>
                        </a:rPr>
                        <a:t>34</a:t>
                      </a:r>
                      <a:endParaRPr lang="en-US" sz="700">
                        <a:effectLst/>
                        <a:latin typeface="Times New Roman" panose="02020603050405020304" pitchFamily="18" charset="0"/>
                        <a:ea typeface="Times New Roman" panose="02020603050405020304" pitchFamily="18" charset="0"/>
                      </a:endParaRPr>
                    </a:p>
                  </a:txBody>
                  <a:tcPr marL="40870" marR="40870" marT="0" marB="0" anchor="ctr">
                    <a:lnL>
                      <a:noFill/>
                    </a:lnL>
                    <a:lnR>
                      <a:noFill/>
                    </a:lnR>
                    <a:lnT>
                      <a:noFill/>
                    </a:lnT>
                    <a:lnB>
                      <a:noFill/>
                    </a:lnB>
                  </a:tcPr>
                </a:tc>
                <a:tc>
                  <a:txBody>
                    <a:bodyPr/>
                    <a:lstStyle/>
                    <a:p>
                      <a:pPr marL="0" marR="0" algn="ctr">
                        <a:spcBef>
                          <a:spcPts val="0"/>
                        </a:spcBef>
                        <a:spcAft>
                          <a:spcPts val="0"/>
                        </a:spcAft>
                      </a:pPr>
                      <a:r>
                        <a:rPr lang="en-US" sz="500">
                          <a:solidFill>
                            <a:srgbClr val="000000"/>
                          </a:solidFill>
                          <a:effectLst/>
                          <a:latin typeface="Arial" panose="020B0604020202020204" pitchFamily="34" charset="0"/>
                          <a:ea typeface="Times New Roman" panose="02020603050405020304" pitchFamily="18" charset="0"/>
                        </a:rPr>
                        <a:t>-0.42</a:t>
                      </a:r>
                      <a:endParaRPr lang="en-US" sz="700">
                        <a:effectLst/>
                        <a:latin typeface="Times New Roman" panose="02020603050405020304" pitchFamily="18" charset="0"/>
                        <a:ea typeface="Times New Roman" panose="02020603050405020304" pitchFamily="18" charset="0"/>
                      </a:endParaRPr>
                    </a:p>
                  </a:txBody>
                  <a:tcPr marL="40870" marR="40870" marT="0" marB="0" anchor="ctr">
                    <a:lnL>
                      <a:noFill/>
                    </a:lnL>
                    <a:lnR>
                      <a:noFill/>
                    </a:lnR>
                    <a:lnT>
                      <a:noFill/>
                    </a:lnT>
                    <a:lnB>
                      <a:noFill/>
                    </a:lnB>
                  </a:tcPr>
                </a:tc>
                <a:tc>
                  <a:txBody>
                    <a:bodyPr/>
                    <a:lstStyle/>
                    <a:p>
                      <a:pPr marL="0" marR="0" algn="ctr">
                        <a:spcBef>
                          <a:spcPts val="0"/>
                        </a:spcBef>
                        <a:spcAft>
                          <a:spcPts val="0"/>
                        </a:spcAft>
                      </a:pPr>
                      <a:r>
                        <a:rPr lang="en-US" sz="500">
                          <a:solidFill>
                            <a:srgbClr val="000000"/>
                          </a:solidFill>
                          <a:effectLst/>
                          <a:latin typeface="Arial" panose="020B0604020202020204" pitchFamily="34" charset="0"/>
                          <a:ea typeface="Times New Roman" panose="02020603050405020304" pitchFamily="18" charset="0"/>
                        </a:rPr>
                        <a:t>-0.42</a:t>
                      </a:r>
                      <a:endParaRPr lang="en-US" sz="700">
                        <a:effectLst/>
                        <a:latin typeface="Times New Roman" panose="02020603050405020304" pitchFamily="18" charset="0"/>
                        <a:ea typeface="Times New Roman" panose="02020603050405020304" pitchFamily="18" charset="0"/>
                      </a:endParaRPr>
                    </a:p>
                  </a:txBody>
                  <a:tcPr marL="40870" marR="40870" marT="0" marB="0" anchor="ctr">
                    <a:lnL>
                      <a:noFill/>
                    </a:lnL>
                    <a:lnR>
                      <a:noFill/>
                    </a:lnR>
                    <a:lnT>
                      <a:noFill/>
                    </a:lnT>
                    <a:lnB>
                      <a:noFill/>
                    </a:lnB>
                  </a:tcPr>
                </a:tc>
              </a:tr>
              <a:tr h="129973">
                <a:tc>
                  <a:txBody>
                    <a:bodyPr/>
                    <a:lstStyle/>
                    <a:p>
                      <a:pPr marL="0" marR="0" algn="ctr">
                        <a:spcBef>
                          <a:spcPts val="0"/>
                        </a:spcBef>
                        <a:spcAft>
                          <a:spcPts val="0"/>
                        </a:spcAft>
                      </a:pPr>
                      <a:r>
                        <a:rPr lang="en-US" sz="500">
                          <a:solidFill>
                            <a:srgbClr val="000000"/>
                          </a:solidFill>
                          <a:effectLst/>
                          <a:latin typeface="Arial" panose="020B0604020202020204" pitchFamily="34" charset="0"/>
                          <a:ea typeface="Times New Roman" panose="02020603050405020304" pitchFamily="18" charset="0"/>
                        </a:rPr>
                        <a:t>31</a:t>
                      </a:r>
                      <a:endParaRPr lang="en-US" sz="700">
                        <a:effectLst/>
                        <a:latin typeface="Times New Roman" panose="02020603050405020304" pitchFamily="18" charset="0"/>
                        <a:ea typeface="Times New Roman" panose="02020603050405020304" pitchFamily="18" charset="0"/>
                      </a:endParaRPr>
                    </a:p>
                  </a:txBody>
                  <a:tcPr marL="40870" marR="40870" marT="0" marB="0" anchor="ctr">
                    <a:lnL>
                      <a:noFill/>
                    </a:lnL>
                    <a:lnR>
                      <a:noFill/>
                    </a:lnR>
                    <a:lnT>
                      <a:noFill/>
                    </a:lnT>
                    <a:lnB>
                      <a:noFill/>
                    </a:lnB>
                  </a:tcPr>
                </a:tc>
                <a:tc>
                  <a:txBody>
                    <a:bodyPr/>
                    <a:lstStyle/>
                    <a:p>
                      <a:pPr marL="0" marR="0" algn="ctr">
                        <a:spcBef>
                          <a:spcPts val="0"/>
                        </a:spcBef>
                        <a:spcAft>
                          <a:spcPts val="0"/>
                        </a:spcAft>
                      </a:pPr>
                      <a:r>
                        <a:rPr lang="en-US" sz="500">
                          <a:solidFill>
                            <a:srgbClr val="000000"/>
                          </a:solidFill>
                          <a:effectLst/>
                          <a:latin typeface="Arial" panose="020B0604020202020204" pitchFamily="34" charset="0"/>
                          <a:ea typeface="Times New Roman" panose="02020603050405020304" pitchFamily="18" charset="0"/>
                        </a:rPr>
                        <a:t>4</a:t>
                      </a:r>
                      <a:endParaRPr lang="en-US" sz="700">
                        <a:effectLst/>
                        <a:latin typeface="Times New Roman" panose="02020603050405020304" pitchFamily="18" charset="0"/>
                        <a:ea typeface="Times New Roman" panose="02020603050405020304" pitchFamily="18" charset="0"/>
                      </a:endParaRPr>
                    </a:p>
                  </a:txBody>
                  <a:tcPr marL="40870" marR="40870" marT="0" marB="0" anchor="ctr">
                    <a:lnL>
                      <a:noFill/>
                    </a:lnL>
                    <a:lnR>
                      <a:noFill/>
                    </a:lnR>
                    <a:lnT>
                      <a:noFill/>
                    </a:lnT>
                    <a:lnB>
                      <a:noFill/>
                    </a:lnB>
                  </a:tcPr>
                </a:tc>
                <a:tc>
                  <a:txBody>
                    <a:bodyPr/>
                    <a:lstStyle/>
                    <a:p>
                      <a:pPr marL="0" marR="0" algn="ctr">
                        <a:spcBef>
                          <a:spcPts val="0"/>
                        </a:spcBef>
                        <a:spcAft>
                          <a:spcPts val="0"/>
                        </a:spcAft>
                      </a:pPr>
                      <a:r>
                        <a:rPr lang="en-US" sz="500">
                          <a:solidFill>
                            <a:srgbClr val="000000"/>
                          </a:solidFill>
                          <a:effectLst/>
                          <a:latin typeface="Arial" panose="020B0604020202020204" pitchFamily="34" charset="0"/>
                          <a:ea typeface="Times New Roman" panose="02020603050405020304" pitchFamily="18" charset="0"/>
                        </a:rPr>
                        <a:t>85</a:t>
                      </a:r>
                      <a:endParaRPr lang="en-US" sz="700">
                        <a:effectLst/>
                        <a:latin typeface="Times New Roman" panose="02020603050405020304" pitchFamily="18" charset="0"/>
                        <a:ea typeface="Times New Roman" panose="02020603050405020304" pitchFamily="18" charset="0"/>
                      </a:endParaRPr>
                    </a:p>
                  </a:txBody>
                  <a:tcPr marL="40870" marR="40870" marT="0" marB="0" anchor="ctr">
                    <a:lnL>
                      <a:noFill/>
                    </a:lnL>
                    <a:lnR>
                      <a:noFill/>
                    </a:lnR>
                    <a:lnT>
                      <a:noFill/>
                    </a:lnT>
                    <a:lnB>
                      <a:noFill/>
                    </a:lnB>
                  </a:tcPr>
                </a:tc>
                <a:tc>
                  <a:txBody>
                    <a:bodyPr/>
                    <a:lstStyle/>
                    <a:p>
                      <a:pPr marL="0" marR="0" algn="ctr">
                        <a:spcBef>
                          <a:spcPts val="0"/>
                        </a:spcBef>
                        <a:spcAft>
                          <a:spcPts val="0"/>
                        </a:spcAft>
                      </a:pPr>
                      <a:r>
                        <a:rPr lang="en-US" sz="500">
                          <a:solidFill>
                            <a:srgbClr val="000000"/>
                          </a:solidFill>
                          <a:effectLst/>
                          <a:latin typeface="Arial" panose="020B0604020202020204" pitchFamily="34" charset="0"/>
                          <a:ea typeface="Times New Roman" panose="02020603050405020304" pitchFamily="18" charset="0"/>
                        </a:rPr>
                        <a:t>36</a:t>
                      </a:r>
                      <a:endParaRPr lang="en-US" sz="700">
                        <a:effectLst/>
                        <a:latin typeface="Times New Roman" panose="02020603050405020304" pitchFamily="18" charset="0"/>
                        <a:ea typeface="Times New Roman" panose="02020603050405020304" pitchFamily="18" charset="0"/>
                      </a:endParaRPr>
                    </a:p>
                  </a:txBody>
                  <a:tcPr marL="40870" marR="40870" marT="0" marB="0" anchor="ctr">
                    <a:lnL>
                      <a:noFill/>
                    </a:lnL>
                    <a:lnR>
                      <a:noFill/>
                    </a:lnR>
                    <a:lnT>
                      <a:noFill/>
                    </a:lnT>
                    <a:lnB>
                      <a:noFill/>
                    </a:lnB>
                  </a:tcPr>
                </a:tc>
                <a:tc>
                  <a:txBody>
                    <a:bodyPr/>
                    <a:lstStyle/>
                    <a:p>
                      <a:pPr marL="0" marR="0" algn="ctr">
                        <a:spcBef>
                          <a:spcPts val="0"/>
                        </a:spcBef>
                        <a:spcAft>
                          <a:spcPts val="0"/>
                        </a:spcAft>
                      </a:pPr>
                      <a:r>
                        <a:rPr lang="en-US" sz="500">
                          <a:solidFill>
                            <a:srgbClr val="000000"/>
                          </a:solidFill>
                          <a:effectLst/>
                          <a:latin typeface="Arial" panose="020B0604020202020204" pitchFamily="34" charset="0"/>
                          <a:ea typeface="Times New Roman" panose="02020603050405020304" pitchFamily="18" charset="0"/>
                        </a:rPr>
                        <a:t>-0.30</a:t>
                      </a:r>
                      <a:endParaRPr lang="en-US" sz="700">
                        <a:effectLst/>
                        <a:latin typeface="Times New Roman" panose="02020603050405020304" pitchFamily="18" charset="0"/>
                        <a:ea typeface="Times New Roman" panose="02020603050405020304" pitchFamily="18" charset="0"/>
                      </a:endParaRPr>
                    </a:p>
                  </a:txBody>
                  <a:tcPr marL="40870" marR="40870" marT="0" marB="0" anchor="ctr">
                    <a:lnL>
                      <a:noFill/>
                    </a:lnL>
                    <a:lnR>
                      <a:noFill/>
                    </a:lnR>
                    <a:lnT>
                      <a:noFill/>
                    </a:lnT>
                    <a:lnB>
                      <a:noFill/>
                    </a:lnB>
                  </a:tcPr>
                </a:tc>
                <a:tc>
                  <a:txBody>
                    <a:bodyPr/>
                    <a:lstStyle/>
                    <a:p>
                      <a:pPr marL="0" marR="0" algn="ctr">
                        <a:spcBef>
                          <a:spcPts val="0"/>
                        </a:spcBef>
                        <a:spcAft>
                          <a:spcPts val="0"/>
                        </a:spcAft>
                      </a:pPr>
                      <a:r>
                        <a:rPr lang="en-US" sz="500">
                          <a:solidFill>
                            <a:srgbClr val="000000"/>
                          </a:solidFill>
                          <a:effectLst/>
                          <a:latin typeface="Arial" panose="020B0604020202020204" pitchFamily="34" charset="0"/>
                          <a:ea typeface="Times New Roman" panose="02020603050405020304" pitchFamily="18" charset="0"/>
                        </a:rPr>
                        <a:t>-0.36</a:t>
                      </a:r>
                      <a:endParaRPr lang="en-US" sz="700">
                        <a:effectLst/>
                        <a:latin typeface="Times New Roman" panose="02020603050405020304" pitchFamily="18" charset="0"/>
                        <a:ea typeface="Times New Roman" panose="02020603050405020304" pitchFamily="18" charset="0"/>
                      </a:endParaRPr>
                    </a:p>
                  </a:txBody>
                  <a:tcPr marL="40870" marR="40870" marT="0" marB="0" anchor="ctr">
                    <a:lnL>
                      <a:noFill/>
                    </a:lnL>
                    <a:lnR>
                      <a:noFill/>
                    </a:lnR>
                    <a:lnT>
                      <a:noFill/>
                    </a:lnT>
                    <a:lnB>
                      <a:noFill/>
                    </a:lnB>
                  </a:tcPr>
                </a:tc>
              </a:tr>
              <a:tr h="129973">
                <a:tc>
                  <a:txBody>
                    <a:bodyPr/>
                    <a:lstStyle/>
                    <a:p>
                      <a:pPr marL="0" marR="0" algn="ctr">
                        <a:spcBef>
                          <a:spcPts val="0"/>
                        </a:spcBef>
                        <a:spcAft>
                          <a:spcPts val="0"/>
                        </a:spcAft>
                      </a:pPr>
                      <a:r>
                        <a:rPr lang="en-US" sz="500">
                          <a:solidFill>
                            <a:srgbClr val="000000"/>
                          </a:solidFill>
                          <a:effectLst/>
                          <a:latin typeface="Arial" panose="020B0604020202020204" pitchFamily="34" charset="0"/>
                          <a:ea typeface="Times New Roman" panose="02020603050405020304" pitchFamily="18" charset="0"/>
                        </a:rPr>
                        <a:t>32</a:t>
                      </a:r>
                      <a:endParaRPr lang="en-US" sz="700">
                        <a:effectLst/>
                        <a:latin typeface="Times New Roman" panose="02020603050405020304" pitchFamily="18" charset="0"/>
                        <a:ea typeface="Times New Roman" panose="02020603050405020304" pitchFamily="18" charset="0"/>
                      </a:endParaRPr>
                    </a:p>
                  </a:txBody>
                  <a:tcPr marL="40870" marR="40870" marT="0" marB="0" anchor="ctr">
                    <a:lnL>
                      <a:noFill/>
                    </a:lnL>
                    <a:lnR>
                      <a:noFill/>
                    </a:lnR>
                    <a:lnT>
                      <a:noFill/>
                    </a:lnT>
                    <a:lnB>
                      <a:noFill/>
                    </a:lnB>
                  </a:tcPr>
                </a:tc>
                <a:tc>
                  <a:txBody>
                    <a:bodyPr/>
                    <a:lstStyle/>
                    <a:p>
                      <a:pPr marL="0" marR="0" algn="ctr">
                        <a:spcBef>
                          <a:spcPts val="0"/>
                        </a:spcBef>
                        <a:spcAft>
                          <a:spcPts val="0"/>
                        </a:spcAft>
                      </a:pPr>
                      <a:r>
                        <a:rPr lang="en-US" sz="500">
                          <a:solidFill>
                            <a:srgbClr val="000000"/>
                          </a:solidFill>
                          <a:effectLst/>
                          <a:latin typeface="Arial" panose="020B0604020202020204" pitchFamily="34" charset="0"/>
                          <a:ea typeface="Times New Roman" panose="02020603050405020304" pitchFamily="18" charset="0"/>
                        </a:rPr>
                        <a:t>10</a:t>
                      </a:r>
                      <a:endParaRPr lang="en-US" sz="700">
                        <a:effectLst/>
                        <a:latin typeface="Times New Roman" panose="02020603050405020304" pitchFamily="18" charset="0"/>
                        <a:ea typeface="Times New Roman" panose="02020603050405020304" pitchFamily="18" charset="0"/>
                      </a:endParaRPr>
                    </a:p>
                  </a:txBody>
                  <a:tcPr marL="40870" marR="40870" marT="0" marB="0" anchor="ctr">
                    <a:lnL>
                      <a:noFill/>
                    </a:lnL>
                    <a:lnR>
                      <a:noFill/>
                    </a:lnR>
                    <a:lnT>
                      <a:noFill/>
                    </a:lnT>
                    <a:lnB>
                      <a:noFill/>
                    </a:lnB>
                  </a:tcPr>
                </a:tc>
                <a:tc>
                  <a:txBody>
                    <a:bodyPr/>
                    <a:lstStyle/>
                    <a:p>
                      <a:pPr marL="0" marR="0" algn="ctr">
                        <a:spcBef>
                          <a:spcPts val="0"/>
                        </a:spcBef>
                        <a:spcAft>
                          <a:spcPts val="0"/>
                        </a:spcAft>
                      </a:pPr>
                      <a:r>
                        <a:rPr lang="en-US" sz="500">
                          <a:solidFill>
                            <a:srgbClr val="000000"/>
                          </a:solidFill>
                          <a:effectLst/>
                          <a:latin typeface="Arial" panose="020B0604020202020204" pitchFamily="34" charset="0"/>
                          <a:ea typeface="Times New Roman" panose="02020603050405020304" pitchFamily="18" charset="0"/>
                        </a:rPr>
                        <a:t>95</a:t>
                      </a:r>
                      <a:endParaRPr lang="en-US" sz="700">
                        <a:effectLst/>
                        <a:latin typeface="Times New Roman" panose="02020603050405020304" pitchFamily="18" charset="0"/>
                        <a:ea typeface="Times New Roman" panose="02020603050405020304" pitchFamily="18" charset="0"/>
                      </a:endParaRPr>
                    </a:p>
                  </a:txBody>
                  <a:tcPr marL="40870" marR="40870" marT="0" marB="0" anchor="ctr">
                    <a:lnL>
                      <a:noFill/>
                    </a:lnL>
                    <a:lnR>
                      <a:noFill/>
                    </a:lnR>
                    <a:lnT>
                      <a:noFill/>
                    </a:lnT>
                    <a:lnB>
                      <a:noFill/>
                    </a:lnB>
                  </a:tcPr>
                </a:tc>
                <a:tc>
                  <a:txBody>
                    <a:bodyPr/>
                    <a:lstStyle/>
                    <a:p>
                      <a:pPr marL="0" marR="0" algn="ctr">
                        <a:spcBef>
                          <a:spcPts val="0"/>
                        </a:spcBef>
                        <a:spcAft>
                          <a:spcPts val="0"/>
                        </a:spcAft>
                      </a:pPr>
                      <a:r>
                        <a:rPr lang="en-US" sz="500">
                          <a:solidFill>
                            <a:srgbClr val="000000"/>
                          </a:solidFill>
                          <a:effectLst/>
                          <a:latin typeface="Arial" panose="020B0604020202020204" pitchFamily="34" charset="0"/>
                          <a:ea typeface="Times New Roman" panose="02020603050405020304" pitchFamily="18" charset="0"/>
                        </a:rPr>
                        <a:t>39</a:t>
                      </a:r>
                      <a:endParaRPr lang="en-US" sz="700">
                        <a:effectLst/>
                        <a:latin typeface="Times New Roman" panose="02020603050405020304" pitchFamily="18" charset="0"/>
                        <a:ea typeface="Times New Roman" panose="02020603050405020304" pitchFamily="18" charset="0"/>
                      </a:endParaRPr>
                    </a:p>
                  </a:txBody>
                  <a:tcPr marL="40870" marR="40870" marT="0" marB="0" anchor="ctr">
                    <a:lnL>
                      <a:noFill/>
                    </a:lnL>
                    <a:lnR>
                      <a:noFill/>
                    </a:lnR>
                    <a:lnT>
                      <a:noFill/>
                    </a:lnT>
                    <a:lnB>
                      <a:noFill/>
                    </a:lnB>
                  </a:tcPr>
                </a:tc>
                <a:tc>
                  <a:txBody>
                    <a:bodyPr/>
                    <a:lstStyle/>
                    <a:p>
                      <a:pPr marL="0" marR="0" algn="ctr">
                        <a:spcBef>
                          <a:spcPts val="0"/>
                        </a:spcBef>
                        <a:spcAft>
                          <a:spcPts val="0"/>
                        </a:spcAft>
                      </a:pPr>
                      <a:r>
                        <a:rPr lang="en-US" sz="500">
                          <a:solidFill>
                            <a:srgbClr val="000000"/>
                          </a:solidFill>
                          <a:effectLst/>
                          <a:latin typeface="Arial" panose="020B0604020202020204" pitchFamily="34" charset="0"/>
                          <a:ea typeface="Times New Roman" panose="02020603050405020304" pitchFamily="18" charset="0"/>
                        </a:rPr>
                        <a:t>-0.18</a:t>
                      </a:r>
                      <a:endParaRPr lang="en-US" sz="700">
                        <a:effectLst/>
                        <a:latin typeface="Times New Roman" panose="02020603050405020304" pitchFamily="18" charset="0"/>
                        <a:ea typeface="Times New Roman" panose="02020603050405020304" pitchFamily="18" charset="0"/>
                      </a:endParaRPr>
                    </a:p>
                  </a:txBody>
                  <a:tcPr marL="40870" marR="40870" marT="0" marB="0" anchor="ctr">
                    <a:lnL>
                      <a:noFill/>
                    </a:lnL>
                    <a:lnR>
                      <a:noFill/>
                    </a:lnR>
                    <a:lnT>
                      <a:noFill/>
                    </a:lnT>
                    <a:lnB>
                      <a:noFill/>
                    </a:lnB>
                  </a:tcPr>
                </a:tc>
                <a:tc>
                  <a:txBody>
                    <a:bodyPr/>
                    <a:lstStyle/>
                    <a:p>
                      <a:pPr marL="0" marR="0" algn="ctr">
                        <a:spcBef>
                          <a:spcPts val="0"/>
                        </a:spcBef>
                        <a:spcAft>
                          <a:spcPts val="0"/>
                        </a:spcAft>
                      </a:pPr>
                      <a:r>
                        <a:rPr lang="en-US" sz="500">
                          <a:solidFill>
                            <a:srgbClr val="000000"/>
                          </a:solidFill>
                          <a:effectLst/>
                          <a:latin typeface="Arial" panose="020B0604020202020204" pitchFamily="34" charset="0"/>
                          <a:ea typeface="Times New Roman" panose="02020603050405020304" pitchFamily="18" charset="0"/>
                        </a:rPr>
                        <a:t>-0.28</a:t>
                      </a:r>
                      <a:endParaRPr lang="en-US" sz="700">
                        <a:effectLst/>
                        <a:latin typeface="Times New Roman" panose="02020603050405020304" pitchFamily="18" charset="0"/>
                        <a:ea typeface="Times New Roman" panose="02020603050405020304" pitchFamily="18" charset="0"/>
                      </a:endParaRPr>
                    </a:p>
                  </a:txBody>
                  <a:tcPr marL="40870" marR="40870" marT="0" marB="0" anchor="ctr">
                    <a:lnL>
                      <a:noFill/>
                    </a:lnL>
                    <a:lnR>
                      <a:noFill/>
                    </a:lnR>
                    <a:lnT>
                      <a:noFill/>
                    </a:lnT>
                    <a:lnB>
                      <a:noFill/>
                    </a:lnB>
                  </a:tcPr>
                </a:tc>
              </a:tr>
              <a:tr h="129973">
                <a:tc>
                  <a:txBody>
                    <a:bodyPr/>
                    <a:lstStyle/>
                    <a:p>
                      <a:pPr marL="0" marR="0" algn="ctr">
                        <a:spcBef>
                          <a:spcPts val="0"/>
                        </a:spcBef>
                        <a:spcAft>
                          <a:spcPts val="0"/>
                        </a:spcAft>
                      </a:pPr>
                      <a:r>
                        <a:rPr lang="en-US" sz="500">
                          <a:solidFill>
                            <a:srgbClr val="000000"/>
                          </a:solidFill>
                          <a:effectLst/>
                          <a:latin typeface="Arial" panose="020B0604020202020204" pitchFamily="34" charset="0"/>
                          <a:ea typeface="Times New Roman" panose="02020603050405020304" pitchFamily="18" charset="0"/>
                        </a:rPr>
                        <a:t>33</a:t>
                      </a:r>
                      <a:endParaRPr lang="en-US" sz="700">
                        <a:effectLst/>
                        <a:latin typeface="Times New Roman" panose="02020603050405020304" pitchFamily="18" charset="0"/>
                        <a:ea typeface="Times New Roman" panose="02020603050405020304" pitchFamily="18" charset="0"/>
                      </a:endParaRPr>
                    </a:p>
                  </a:txBody>
                  <a:tcPr marL="40870" marR="40870" marT="0" marB="0" anchor="ctr">
                    <a:lnL>
                      <a:noFill/>
                    </a:lnL>
                    <a:lnR>
                      <a:noFill/>
                    </a:lnR>
                    <a:lnT>
                      <a:noFill/>
                    </a:lnT>
                    <a:lnB>
                      <a:noFill/>
                    </a:lnB>
                  </a:tcPr>
                </a:tc>
                <a:tc>
                  <a:txBody>
                    <a:bodyPr/>
                    <a:lstStyle/>
                    <a:p>
                      <a:pPr marL="0" marR="0" algn="ctr">
                        <a:spcBef>
                          <a:spcPts val="0"/>
                        </a:spcBef>
                        <a:spcAft>
                          <a:spcPts val="0"/>
                        </a:spcAft>
                      </a:pPr>
                      <a:r>
                        <a:rPr lang="en-US" sz="500">
                          <a:solidFill>
                            <a:srgbClr val="000000"/>
                          </a:solidFill>
                          <a:effectLst/>
                          <a:latin typeface="Arial" panose="020B0604020202020204" pitchFamily="34" charset="0"/>
                          <a:ea typeface="Times New Roman" panose="02020603050405020304" pitchFamily="18" charset="0"/>
                        </a:rPr>
                        <a:t>11</a:t>
                      </a:r>
                      <a:endParaRPr lang="en-US" sz="700">
                        <a:effectLst/>
                        <a:latin typeface="Times New Roman" panose="02020603050405020304" pitchFamily="18" charset="0"/>
                        <a:ea typeface="Times New Roman" panose="02020603050405020304" pitchFamily="18" charset="0"/>
                      </a:endParaRPr>
                    </a:p>
                  </a:txBody>
                  <a:tcPr marL="40870" marR="40870" marT="0" marB="0" anchor="ctr">
                    <a:lnL>
                      <a:noFill/>
                    </a:lnL>
                    <a:lnR>
                      <a:noFill/>
                    </a:lnR>
                    <a:lnT>
                      <a:noFill/>
                    </a:lnT>
                    <a:lnB>
                      <a:noFill/>
                    </a:lnB>
                  </a:tcPr>
                </a:tc>
                <a:tc>
                  <a:txBody>
                    <a:bodyPr/>
                    <a:lstStyle/>
                    <a:p>
                      <a:pPr marL="0" marR="0" algn="ctr">
                        <a:spcBef>
                          <a:spcPts val="0"/>
                        </a:spcBef>
                        <a:spcAft>
                          <a:spcPts val="0"/>
                        </a:spcAft>
                      </a:pPr>
                      <a:r>
                        <a:rPr lang="en-US" sz="500">
                          <a:solidFill>
                            <a:srgbClr val="000000"/>
                          </a:solidFill>
                          <a:effectLst/>
                          <a:latin typeface="Arial" panose="020B0604020202020204" pitchFamily="34" charset="0"/>
                          <a:ea typeface="Times New Roman" panose="02020603050405020304" pitchFamily="18" charset="0"/>
                        </a:rPr>
                        <a:t>106</a:t>
                      </a:r>
                      <a:endParaRPr lang="en-US" sz="700">
                        <a:effectLst/>
                        <a:latin typeface="Times New Roman" panose="02020603050405020304" pitchFamily="18" charset="0"/>
                        <a:ea typeface="Times New Roman" panose="02020603050405020304" pitchFamily="18" charset="0"/>
                      </a:endParaRPr>
                    </a:p>
                  </a:txBody>
                  <a:tcPr marL="40870" marR="40870" marT="0" marB="0" anchor="ctr">
                    <a:lnL>
                      <a:noFill/>
                    </a:lnL>
                    <a:lnR>
                      <a:noFill/>
                    </a:lnR>
                    <a:lnT>
                      <a:noFill/>
                    </a:lnT>
                    <a:lnB>
                      <a:noFill/>
                    </a:lnB>
                  </a:tcPr>
                </a:tc>
                <a:tc>
                  <a:txBody>
                    <a:bodyPr/>
                    <a:lstStyle/>
                    <a:p>
                      <a:pPr marL="0" marR="0" algn="ctr">
                        <a:spcBef>
                          <a:spcPts val="0"/>
                        </a:spcBef>
                        <a:spcAft>
                          <a:spcPts val="0"/>
                        </a:spcAft>
                      </a:pPr>
                      <a:r>
                        <a:rPr lang="en-US" sz="500">
                          <a:solidFill>
                            <a:srgbClr val="000000"/>
                          </a:solidFill>
                          <a:effectLst/>
                          <a:latin typeface="Arial" panose="020B0604020202020204" pitchFamily="34" charset="0"/>
                          <a:ea typeface="Times New Roman" panose="02020603050405020304" pitchFamily="18" charset="0"/>
                        </a:rPr>
                        <a:t>44</a:t>
                      </a:r>
                      <a:endParaRPr lang="en-US" sz="700">
                        <a:effectLst/>
                        <a:latin typeface="Times New Roman" panose="02020603050405020304" pitchFamily="18" charset="0"/>
                        <a:ea typeface="Times New Roman" panose="02020603050405020304" pitchFamily="18" charset="0"/>
                      </a:endParaRPr>
                    </a:p>
                  </a:txBody>
                  <a:tcPr marL="40870" marR="40870" marT="0" marB="0" anchor="ctr">
                    <a:lnL>
                      <a:noFill/>
                    </a:lnL>
                    <a:lnR>
                      <a:noFill/>
                    </a:lnR>
                    <a:lnT>
                      <a:noFill/>
                    </a:lnT>
                    <a:lnB>
                      <a:noFill/>
                    </a:lnB>
                  </a:tcPr>
                </a:tc>
                <a:tc>
                  <a:txBody>
                    <a:bodyPr/>
                    <a:lstStyle/>
                    <a:p>
                      <a:pPr marL="0" marR="0" algn="ctr">
                        <a:spcBef>
                          <a:spcPts val="0"/>
                        </a:spcBef>
                        <a:spcAft>
                          <a:spcPts val="0"/>
                        </a:spcAft>
                      </a:pPr>
                      <a:r>
                        <a:rPr lang="en-US" sz="500">
                          <a:solidFill>
                            <a:srgbClr val="000000"/>
                          </a:solidFill>
                          <a:effectLst/>
                          <a:latin typeface="Arial" panose="020B0604020202020204" pitchFamily="34" charset="0"/>
                          <a:ea typeface="Times New Roman" panose="02020603050405020304" pitchFamily="18" charset="0"/>
                        </a:rPr>
                        <a:t>-0.06</a:t>
                      </a:r>
                      <a:endParaRPr lang="en-US" sz="700">
                        <a:effectLst/>
                        <a:latin typeface="Times New Roman" panose="02020603050405020304" pitchFamily="18" charset="0"/>
                        <a:ea typeface="Times New Roman" panose="02020603050405020304" pitchFamily="18" charset="0"/>
                      </a:endParaRPr>
                    </a:p>
                  </a:txBody>
                  <a:tcPr marL="40870" marR="40870" marT="0" marB="0" anchor="ctr">
                    <a:lnL>
                      <a:noFill/>
                    </a:lnL>
                    <a:lnR>
                      <a:noFill/>
                    </a:lnR>
                    <a:lnT>
                      <a:noFill/>
                    </a:lnT>
                    <a:lnB>
                      <a:noFill/>
                    </a:lnB>
                  </a:tcPr>
                </a:tc>
                <a:tc>
                  <a:txBody>
                    <a:bodyPr/>
                    <a:lstStyle/>
                    <a:p>
                      <a:pPr marL="0" marR="0" algn="ctr">
                        <a:spcBef>
                          <a:spcPts val="0"/>
                        </a:spcBef>
                        <a:spcAft>
                          <a:spcPts val="0"/>
                        </a:spcAft>
                      </a:pPr>
                      <a:r>
                        <a:rPr lang="en-US" sz="500">
                          <a:solidFill>
                            <a:srgbClr val="000000"/>
                          </a:solidFill>
                          <a:effectLst/>
                          <a:latin typeface="Arial" panose="020B0604020202020204" pitchFamily="34" charset="0"/>
                          <a:ea typeface="Times New Roman" panose="02020603050405020304" pitchFamily="18" charset="0"/>
                        </a:rPr>
                        <a:t>-0.16</a:t>
                      </a:r>
                      <a:endParaRPr lang="en-US" sz="700">
                        <a:effectLst/>
                        <a:latin typeface="Times New Roman" panose="02020603050405020304" pitchFamily="18" charset="0"/>
                        <a:ea typeface="Times New Roman" panose="02020603050405020304" pitchFamily="18" charset="0"/>
                      </a:endParaRPr>
                    </a:p>
                  </a:txBody>
                  <a:tcPr marL="40870" marR="40870" marT="0" marB="0" anchor="ctr">
                    <a:lnL>
                      <a:noFill/>
                    </a:lnL>
                    <a:lnR>
                      <a:noFill/>
                    </a:lnR>
                    <a:lnT>
                      <a:noFill/>
                    </a:lnT>
                    <a:lnB>
                      <a:noFill/>
                    </a:lnB>
                  </a:tcPr>
                </a:tc>
              </a:tr>
              <a:tr h="129973">
                <a:tc>
                  <a:txBody>
                    <a:bodyPr/>
                    <a:lstStyle/>
                    <a:p>
                      <a:pPr marL="0" marR="0" algn="ctr">
                        <a:spcBef>
                          <a:spcPts val="0"/>
                        </a:spcBef>
                        <a:spcAft>
                          <a:spcPts val="0"/>
                        </a:spcAft>
                      </a:pPr>
                      <a:r>
                        <a:rPr lang="en-US" sz="500">
                          <a:solidFill>
                            <a:srgbClr val="000000"/>
                          </a:solidFill>
                          <a:effectLst/>
                          <a:latin typeface="Arial" panose="020B0604020202020204" pitchFamily="34" charset="0"/>
                          <a:ea typeface="Times New Roman" panose="02020603050405020304" pitchFamily="18" charset="0"/>
                        </a:rPr>
                        <a:t>34</a:t>
                      </a:r>
                      <a:endParaRPr lang="en-US" sz="700">
                        <a:effectLst/>
                        <a:latin typeface="Times New Roman" panose="02020603050405020304" pitchFamily="18" charset="0"/>
                        <a:ea typeface="Times New Roman" panose="02020603050405020304" pitchFamily="18" charset="0"/>
                      </a:endParaRPr>
                    </a:p>
                  </a:txBody>
                  <a:tcPr marL="40870" marR="40870" marT="0" marB="0" anchor="ctr">
                    <a:lnL>
                      <a:noFill/>
                    </a:lnL>
                    <a:lnR>
                      <a:noFill/>
                    </a:lnR>
                    <a:lnT>
                      <a:noFill/>
                    </a:lnT>
                    <a:lnB>
                      <a:noFill/>
                    </a:lnB>
                  </a:tcPr>
                </a:tc>
                <a:tc>
                  <a:txBody>
                    <a:bodyPr/>
                    <a:lstStyle/>
                    <a:p>
                      <a:pPr marL="0" marR="0" algn="ctr">
                        <a:spcBef>
                          <a:spcPts val="0"/>
                        </a:spcBef>
                        <a:spcAft>
                          <a:spcPts val="0"/>
                        </a:spcAft>
                      </a:pPr>
                      <a:r>
                        <a:rPr lang="en-US" sz="500">
                          <a:solidFill>
                            <a:srgbClr val="000000"/>
                          </a:solidFill>
                          <a:effectLst/>
                          <a:latin typeface="Arial" panose="020B0604020202020204" pitchFamily="34" charset="0"/>
                          <a:ea typeface="Times New Roman" panose="02020603050405020304" pitchFamily="18" charset="0"/>
                        </a:rPr>
                        <a:t>7</a:t>
                      </a:r>
                      <a:endParaRPr lang="en-US" sz="700">
                        <a:effectLst/>
                        <a:latin typeface="Times New Roman" panose="02020603050405020304" pitchFamily="18" charset="0"/>
                        <a:ea typeface="Times New Roman" panose="02020603050405020304" pitchFamily="18" charset="0"/>
                      </a:endParaRPr>
                    </a:p>
                  </a:txBody>
                  <a:tcPr marL="40870" marR="40870" marT="0" marB="0" anchor="ctr">
                    <a:lnL>
                      <a:noFill/>
                    </a:lnL>
                    <a:lnR>
                      <a:noFill/>
                    </a:lnR>
                    <a:lnT>
                      <a:noFill/>
                    </a:lnT>
                    <a:lnB>
                      <a:noFill/>
                    </a:lnB>
                  </a:tcPr>
                </a:tc>
                <a:tc>
                  <a:txBody>
                    <a:bodyPr/>
                    <a:lstStyle/>
                    <a:p>
                      <a:pPr marL="0" marR="0" algn="ctr">
                        <a:spcBef>
                          <a:spcPts val="0"/>
                        </a:spcBef>
                        <a:spcAft>
                          <a:spcPts val="0"/>
                        </a:spcAft>
                      </a:pPr>
                      <a:r>
                        <a:rPr lang="en-US" sz="500">
                          <a:solidFill>
                            <a:srgbClr val="000000"/>
                          </a:solidFill>
                          <a:effectLst/>
                          <a:latin typeface="Arial" panose="020B0604020202020204" pitchFamily="34" charset="0"/>
                          <a:ea typeface="Times New Roman" panose="02020603050405020304" pitchFamily="18" charset="0"/>
                        </a:rPr>
                        <a:t>113</a:t>
                      </a:r>
                      <a:endParaRPr lang="en-US" sz="700">
                        <a:effectLst/>
                        <a:latin typeface="Times New Roman" panose="02020603050405020304" pitchFamily="18" charset="0"/>
                        <a:ea typeface="Times New Roman" panose="02020603050405020304" pitchFamily="18" charset="0"/>
                      </a:endParaRPr>
                    </a:p>
                  </a:txBody>
                  <a:tcPr marL="40870" marR="40870" marT="0" marB="0" anchor="ctr">
                    <a:lnL>
                      <a:noFill/>
                    </a:lnL>
                    <a:lnR>
                      <a:noFill/>
                    </a:lnR>
                    <a:lnT>
                      <a:noFill/>
                    </a:lnT>
                    <a:lnB>
                      <a:noFill/>
                    </a:lnB>
                  </a:tcPr>
                </a:tc>
                <a:tc>
                  <a:txBody>
                    <a:bodyPr/>
                    <a:lstStyle/>
                    <a:p>
                      <a:pPr marL="0" marR="0" algn="ctr">
                        <a:spcBef>
                          <a:spcPts val="0"/>
                        </a:spcBef>
                        <a:spcAft>
                          <a:spcPts val="0"/>
                        </a:spcAft>
                      </a:pPr>
                      <a:r>
                        <a:rPr lang="en-US" sz="500">
                          <a:solidFill>
                            <a:srgbClr val="000000"/>
                          </a:solidFill>
                          <a:effectLst/>
                          <a:latin typeface="Arial" panose="020B0604020202020204" pitchFamily="34" charset="0"/>
                          <a:ea typeface="Times New Roman" panose="02020603050405020304" pitchFamily="18" charset="0"/>
                        </a:rPr>
                        <a:t>47</a:t>
                      </a:r>
                      <a:endParaRPr lang="en-US" sz="700">
                        <a:effectLst/>
                        <a:latin typeface="Times New Roman" panose="02020603050405020304" pitchFamily="18" charset="0"/>
                        <a:ea typeface="Times New Roman" panose="02020603050405020304" pitchFamily="18" charset="0"/>
                      </a:endParaRPr>
                    </a:p>
                  </a:txBody>
                  <a:tcPr marL="40870" marR="40870" marT="0" marB="0" anchor="ctr">
                    <a:lnL>
                      <a:noFill/>
                    </a:lnL>
                    <a:lnR>
                      <a:noFill/>
                    </a:lnR>
                    <a:lnT>
                      <a:noFill/>
                    </a:lnT>
                    <a:lnB>
                      <a:noFill/>
                    </a:lnB>
                  </a:tcPr>
                </a:tc>
                <a:tc>
                  <a:txBody>
                    <a:bodyPr/>
                    <a:lstStyle/>
                    <a:p>
                      <a:pPr marL="0" marR="0" algn="ctr">
                        <a:spcBef>
                          <a:spcPts val="0"/>
                        </a:spcBef>
                        <a:spcAft>
                          <a:spcPts val="0"/>
                        </a:spcAft>
                      </a:pPr>
                      <a:r>
                        <a:rPr lang="en-US" sz="500">
                          <a:solidFill>
                            <a:srgbClr val="000000"/>
                          </a:solidFill>
                          <a:effectLst/>
                          <a:latin typeface="Arial" panose="020B0604020202020204" pitchFamily="34" charset="0"/>
                          <a:ea typeface="Times New Roman" panose="02020603050405020304" pitchFamily="18" charset="0"/>
                        </a:rPr>
                        <a:t>0.05</a:t>
                      </a:r>
                      <a:endParaRPr lang="en-US" sz="700">
                        <a:effectLst/>
                        <a:latin typeface="Times New Roman" panose="02020603050405020304" pitchFamily="18" charset="0"/>
                        <a:ea typeface="Times New Roman" panose="02020603050405020304" pitchFamily="18" charset="0"/>
                      </a:endParaRPr>
                    </a:p>
                  </a:txBody>
                  <a:tcPr marL="40870" marR="40870" marT="0" marB="0" anchor="ctr">
                    <a:lnL>
                      <a:noFill/>
                    </a:lnL>
                    <a:lnR>
                      <a:noFill/>
                    </a:lnR>
                    <a:lnT>
                      <a:noFill/>
                    </a:lnT>
                    <a:lnB>
                      <a:noFill/>
                    </a:lnB>
                  </a:tcPr>
                </a:tc>
                <a:tc>
                  <a:txBody>
                    <a:bodyPr/>
                    <a:lstStyle/>
                    <a:p>
                      <a:pPr marL="0" marR="0" algn="ctr">
                        <a:spcBef>
                          <a:spcPts val="0"/>
                        </a:spcBef>
                        <a:spcAft>
                          <a:spcPts val="0"/>
                        </a:spcAft>
                      </a:pPr>
                      <a:r>
                        <a:rPr lang="en-US" sz="500">
                          <a:solidFill>
                            <a:srgbClr val="000000"/>
                          </a:solidFill>
                          <a:effectLst/>
                          <a:latin typeface="Arial" panose="020B0604020202020204" pitchFamily="34" charset="0"/>
                          <a:ea typeface="Times New Roman" panose="02020603050405020304" pitchFamily="18" charset="0"/>
                        </a:rPr>
                        <a:t>0.02</a:t>
                      </a:r>
                      <a:endParaRPr lang="en-US" sz="700">
                        <a:effectLst/>
                        <a:latin typeface="Times New Roman" panose="02020603050405020304" pitchFamily="18" charset="0"/>
                        <a:ea typeface="Times New Roman" panose="02020603050405020304" pitchFamily="18" charset="0"/>
                      </a:endParaRPr>
                    </a:p>
                  </a:txBody>
                  <a:tcPr marL="40870" marR="40870" marT="0" marB="0" anchor="ctr">
                    <a:lnL>
                      <a:noFill/>
                    </a:lnL>
                    <a:lnR>
                      <a:noFill/>
                    </a:lnR>
                    <a:lnT>
                      <a:noFill/>
                    </a:lnT>
                    <a:lnB>
                      <a:noFill/>
                    </a:lnB>
                  </a:tcPr>
                </a:tc>
              </a:tr>
              <a:tr h="129973">
                <a:tc>
                  <a:txBody>
                    <a:bodyPr/>
                    <a:lstStyle/>
                    <a:p>
                      <a:pPr marL="0" marR="0" algn="ctr">
                        <a:spcBef>
                          <a:spcPts val="0"/>
                        </a:spcBef>
                        <a:spcAft>
                          <a:spcPts val="0"/>
                        </a:spcAft>
                      </a:pPr>
                      <a:r>
                        <a:rPr lang="en-US" sz="500">
                          <a:solidFill>
                            <a:srgbClr val="000000"/>
                          </a:solidFill>
                          <a:effectLst/>
                          <a:latin typeface="Arial" panose="020B0604020202020204" pitchFamily="34" charset="0"/>
                          <a:ea typeface="Times New Roman" panose="02020603050405020304" pitchFamily="18" charset="0"/>
                        </a:rPr>
                        <a:t>35</a:t>
                      </a:r>
                      <a:endParaRPr lang="en-US" sz="700">
                        <a:effectLst/>
                        <a:latin typeface="Times New Roman" panose="02020603050405020304" pitchFamily="18" charset="0"/>
                        <a:ea typeface="Times New Roman" panose="02020603050405020304" pitchFamily="18" charset="0"/>
                      </a:endParaRPr>
                    </a:p>
                  </a:txBody>
                  <a:tcPr marL="40870" marR="40870" marT="0" marB="0" anchor="ctr">
                    <a:lnL>
                      <a:noFill/>
                    </a:lnL>
                    <a:lnR>
                      <a:noFill/>
                    </a:lnR>
                    <a:lnT>
                      <a:noFill/>
                    </a:lnT>
                    <a:lnB>
                      <a:noFill/>
                    </a:lnB>
                  </a:tcPr>
                </a:tc>
                <a:tc>
                  <a:txBody>
                    <a:bodyPr/>
                    <a:lstStyle/>
                    <a:p>
                      <a:pPr marL="0" marR="0" algn="ctr">
                        <a:spcBef>
                          <a:spcPts val="0"/>
                        </a:spcBef>
                        <a:spcAft>
                          <a:spcPts val="0"/>
                        </a:spcAft>
                      </a:pPr>
                      <a:r>
                        <a:rPr lang="en-US" sz="500">
                          <a:solidFill>
                            <a:srgbClr val="000000"/>
                          </a:solidFill>
                          <a:effectLst/>
                          <a:latin typeface="Arial" panose="020B0604020202020204" pitchFamily="34" charset="0"/>
                          <a:ea typeface="Times New Roman" panose="02020603050405020304" pitchFamily="18" charset="0"/>
                        </a:rPr>
                        <a:t>11</a:t>
                      </a:r>
                      <a:endParaRPr lang="en-US" sz="700">
                        <a:effectLst/>
                        <a:latin typeface="Times New Roman" panose="02020603050405020304" pitchFamily="18" charset="0"/>
                        <a:ea typeface="Times New Roman" panose="02020603050405020304" pitchFamily="18" charset="0"/>
                      </a:endParaRPr>
                    </a:p>
                  </a:txBody>
                  <a:tcPr marL="40870" marR="40870" marT="0" marB="0" anchor="ctr">
                    <a:lnL>
                      <a:noFill/>
                    </a:lnL>
                    <a:lnR>
                      <a:noFill/>
                    </a:lnR>
                    <a:lnT>
                      <a:noFill/>
                    </a:lnT>
                    <a:lnB>
                      <a:noFill/>
                    </a:lnB>
                  </a:tcPr>
                </a:tc>
                <a:tc>
                  <a:txBody>
                    <a:bodyPr/>
                    <a:lstStyle/>
                    <a:p>
                      <a:pPr marL="0" marR="0" algn="ctr">
                        <a:spcBef>
                          <a:spcPts val="0"/>
                        </a:spcBef>
                        <a:spcAft>
                          <a:spcPts val="0"/>
                        </a:spcAft>
                      </a:pPr>
                      <a:r>
                        <a:rPr lang="en-US" sz="500">
                          <a:solidFill>
                            <a:srgbClr val="000000"/>
                          </a:solidFill>
                          <a:effectLst/>
                          <a:latin typeface="Arial" panose="020B0604020202020204" pitchFamily="34" charset="0"/>
                          <a:ea typeface="Times New Roman" panose="02020603050405020304" pitchFamily="18" charset="0"/>
                        </a:rPr>
                        <a:t>124</a:t>
                      </a:r>
                      <a:endParaRPr lang="en-US" sz="700">
                        <a:effectLst/>
                        <a:latin typeface="Times New Roman" panose="02020603050405020304" pitchFamily="18" charset="0"/>
                        <a:ea typeface="Times New Roman" panose="02020603050405020304" pitchFamily="18" charset="0"/>
                      </a:endParaRPr>
                    </a:p>
                  </a:txBody>
                  <a:tcPr marL="40870" marR="40870" marT="0" marB="0" anchor="ctr">
                    <a:lnL>
                      <a:noFill/>
                    </a:lnL>
                    <a:lnR>
                      <a:noFill/>
                    </a:lnR>
                    <a:lnT>
                      <a:noFill/>
                    </a:lnT>
                    <a:lnB>
                      <a:noFill/>
                    </a:lnB>
                  </a:tcPr>
                </a:tc>
                <a:tc>
                  <a:txBody>
                    <a:bodyPr/>
                    <a:lstStyle/>
                    <a:p>
                      <a:pPr marL="0" marR="0" algn="ctr">
                        <a:spcBef>
                          <a:spcPts val="0"/>
                        </a:spcBef>
                        <a:spcAft>
                          <a:spcPts val="0"/>
                        </a:spcAft>
                      </a:pPr>
                      <a:r>
                        <a:rPr lang="en-US" sz="500">
                          <a:solidFill>
                            <a:srgbClr val="000000"/>
                          </a:solidFill>
                          <a:effectLst/>
                          <a:latin typeface="Arial" panose="020B0604020202020204" pitchFamily="34" charset="0"/>
                          <a:ea typeface="Times New Roman" panose="02020603050405020304" pitchFamily="18" charset="0"/>
                        </a:rPr>
                        <a:t>51</a:t>
                      </a:r>
                      <a:endParaRPr lang="en-US" sz="700">
                        <a:effectLst/>
                        <a:latin typeface="Times New Roman" panose="02020603050405020304" pitchFamily="18" charset="0"/>
                        <a:ea typeface="Times New Roman" panose="02020603050405020304" pitchFamily="18" charset="0"/>
                      </a:endParaRPr>
                    </a:p>
                  </a:txBody>
                  <a:tcPr marL="40870" marR="40870" marT="0" marB="0" anchor="ctr">
                    <a:lnL>
                      <a:noFill/>
                    </a:lnL>
                    <a:lnR>
                      <a:noFill/>
                    </a:lnR>
                    <a:lnT>
                      <a:noFill/>
                    </a:lnT>
                    <a:lnB>
                      <a:noFill/>
                    </a:lnB>
                  </a:tcPr>
                </a:tc>
                <a:tc>
                  <a:txBody>
                    <a:bodyPr/>
                    <a:lstStyle/>
                    <a:p>
                      <a:pPr marL="0" marR="0" algn="ctr">
                        <a:spcBef>
                          <a:spcPts val="0"/>
                        </a:spcBef>
                        <a:spcAft>
                          <a:spcPts val="0"/>
                        </a:spcAft>
                      </a:pPr>
                      <a:r>
                        <a:rPr lang="en-US" sz="500">
                          <a:solidFill>
                            <a:srgbClr val="000000"/>
                          </a:solidFill>
                          <a:effectLst/>
                          <a:latin typeface="Arial" panose="020B0604020202020204" pitchFamily="34" charset="0"/>
                          <a:ea typeface="Times New Roman" panose="02020603050405020304" pitchFamily="18" charset="0"/>
                        </a:rPr>
                        <a:t>0.17</a:t>
                      </a:r>
                      <a:endParaRPr lang="en-US" sz="700">
                        <a:effectLst/>
                        <a:latin typeface="Times New Roman" panose="02020603050405020304" pitchFamily="18" charset="0"/>
                        <a:ea typeface="Times New Roman" panose="02020603050405020304" pitchFamily="18" charset="0"/>
                      </a:endParaRPr>
                    </a:p>
                  </a:txBody>
                  <a:tcPr marL="40870" marR="40870" marT="0" marB="0" anchor="ctr">
                    <a:lnL>
                      <a:noFill/>
                    </a:lnL>
                    <a:lnR>
                      <a:noFill/>
                    </a:lnR>
                    <a:lnT>
                      <a:noFill/>
                    </a:lnT>
                    <a:lnB>
                      <a:noFill/>
                    </a:lnB>
                  </a:tcPr>
                </a:tc>
                <a:tc>
                  <a:txBody>
                    <a:bodyPr/>
                    <a:lstStyle/>
                    <a:p>
                      <a:pPr marL="0" marR="0" algn="ctr">
                        <a:spcBef>
                          <a:spcPts val="0"/>
                        </a:spcBef>
                        <a:spcAft>
                          <a:spcPts val="0"/>
                        </a:spcAft>
                      </a:pPr>
                      <a:r>
                        <a:rPr lang="en-US" sz="500">
                          <a:solidFill>
                            <a:srgbClr val="000000"/>
                          </a:solidFill>
                          <a:effectLst/>
                          <a:latin typeface="Arial" panose="020B0604020202020204" pitchFamily="34" charset="0"/>
                          <a:ea typeface="Times New Roman" panose="02020603050405020304" pitchFamily="18" charset="0"/>
                        </a:rPr>
                        <a:t>0.03</a:t>
                      </a:r>
                      <a:endParaRPr lang="en-US" sz="700">
                        <a:effectLst/>
                        <a:latin typeface="Times New Roman" panose="02020603050405020304" pitchFamily="18" charset="0"/>
                        <a:ea typeface="Times New Roman" panose="02020603050405020304" pitchFamily="18" charset="0"/>
                      </a:endParaRPr>
                    </a:p>
                  </a:txBody>
                  <a:tcPr marL="40870" marR="40870" marT="0" marB="0" anchor="ctr">
                    <a:lnL>
                      <a:noFill/>
                    </a:lnL>
                    <a:lnR>
                      <a:noFill/>
                    </a:lnR>
                    <a:lnT>
                      <a:noFill/>
                    </a:lnT>
                    <a:lnB>
                      <a:noFill/>
                    </a:lnB>
                  </a:tcPr>
                </a:tc>
              </a:tr>
              <a:tr h="129973">
                <a:tc>
                  <a:txBody>
                    <a:bodyPr/>
                    <a:lstStyle/>
                    <a:p>
                      <a:pPr marL="0" marR="0" algn="ctr">
                        <a:spcBef>
                          <a:spcPts val="0"/>
                        </a:spcBef>
                        <a:spcAft>
                          <a:spcPts val="0"/>
                        </a:spcAft>
                      </a:pPr>
                      <a:r>
                        <a:rPr lang="en-US" sz="500">
                          <a:solidFill>
                            <a:srgbClr val="000000"/>
                          </a:solidFill>
                          <a:effectLst/>
                          <a:latin typeface="Arial" panose="020B0604020202020204" pitchFamily="34" charset="0"/>
                          <a:ea typeface="Times New Roman" panose="02020603050405020304" pitchFamily="18" charset="0"/>
                        </a:rPr>
                        <a:t>36</a:t>
                      </a:r>
                      <a:endParaRPr lang="en-US" sz="700">
                        <a:effectLst/>
                        <a:latin typeface="Times New Roman" panose="02020603050405020304" pitchFamily="18" charset="0"/>
                        <a:ea typeface="Times New Roman" panose="02020603050405020304" pitchFamily="18" charset="0"/>
                      </a:endParaRPr>
                    </a:p>
                  </a:txBody>
                  <a:tcPr marL="40870" marR="40870" marT="0" marB="0" anchor="ctr">
                    <a:lnL>
                      <a:noFill/>
                    </a:lnL>
                    <a:lnR>
                      <a:noFill/>
                    </a:lnR>
                    <a:lnT>
                      <a:noFill/>
                    </a:lnT>
                    <a:lnB>
                      <a:noFill/>
                    </a:lnB>
                  </a:tcPr>
                </a:tc>
                <a:tc>
                  <a:txBody>
                    <a:bodyPr/>
                    <a:lstStyle/>
                    <a:p>
                      <a:pPr marL="0" marR="0" algn="ctr">
                        <a:spcBef>
                          <a:spcPts val="0"/>
                        </a:spcBef>
                        <a:spcAft>
                          <a:spcPts val="0"/>
                        </a:spcAft>
                      </a:pPr>
                      <a:r>
                        <a:rPr lang="en-US" sz="500">
                          <a:solidFill>
                            <a:srgbClr val="000000"/>
                          </a:solidFill>
                          <a:effectLst/>
                          <a:latin typeface="Arial" panose="020B0604020202020204" pitchFamily="34" charset="0"/>
                          <a:ea typeface="Times New Roman" panose="02020603050405020304" pitchFamily="18" charset="0"/>
                        </a:rPr>
                        <a:t>17</a:t>
                      </a:r>
                      <a:endParaRPr lang="en-US" sz="700">
                        <a:effectLst/>
                        <a:latin typeface="Times New Roman" panose="02020603050405020304" pitchFamily="18" charset="0"/>
                        <a:ea typeface="Times New Roman" panose="02020603050405020304" pitchFamily="18" charset="0"/>
                      </a:endParaRPr>
                    </a:p>
                  </a:txBody>
                  <a:tcPr marL="40870" marR="40870" marT="0" marB="0" anchor="ctr">
                    <a:lnL>
                      <a:noFill/>
                    </a:lnL>
                    <a:lnR>
                      <a:noFill/>
                    </a:lnR>
                    <a:lnT>
                      <a:noFill/>
                    </a:lnT>
                    <a:lnB>
                      <a:noFill/>
                    </a:lnB>
                  </a:tcPr>
                </a:tc>
                <a:tc>
                  <a:txBody>
                    <a:bodyPr/>
                    <a:lstStyle/>
                    <a:p>
                      <a:pPr marL="0" marR="0" algn="ctr">
                        <a:spcBef>
                          <a:spcPts val="0"/>
                        </a:spcBef>
                        <a:spcAft>
                          <a:spcPts val="0"/>
                        </a:spcAft>
                      </a:pPr>
                      <a:r>
                        <a:rPr lang="en-US" sz="500">
                          <a:solidFill>
                            <a:srgbClr val="000000"/>
                          </a:solidFill>
                          <a:effectLst/>
                          <a:latin typeface="Arial" panose="020B0604020202020204" pitchFamily="34" charset="0"/>
                          <a:ea typeface="Times New Roman" panose="02020603050405020304" pitchFamily="18" charset="0"/>
                        </a:rPr>
                        <a:t>141</a:t>
                      </a:r>
                      <a:endParaRPr lang="en-US" sz="700">
                        <a:effectLst/>
                        <a:latin typeface="Times New Roman" panose="02020603050405020304" pitchFamily="18" charset="0"/>
                        <a:ea typeface="Times New Roman" panose="02020603050405020304" pitchFamily="18" charset="0"/>
                      </a:endParaRPr>
                    </a:p>
                  </a:txBody>
                  <a:tcPr marL="40870" marR="40870" marT="0" marB="0" anchor="ctr">
                    <a:lnL>
                      <a:noFill/>
                    </a:lnL>
                    <a:lnR>
                      <a:noFill/>
                    </a:lnR>
                    <a:lnT>
                      <a:noFill/>
                    </a:lnT>
                    <a:lnB>
                      <a:noFill/>
                    </a:lnB>
                  </a:tcPr>
                </a:tc>
                <a:tc>
                  <a:txBody>
                    <a:bodyPr/>
                    <a:lstStyle/>
                    <a:p>
                      <a:pPr marL="0" marR="0" algn="ctr">
                        <a:spcBef>
                          <a:spcPts val="0"/>
                        </a:spcBef>
                        <a:spcAft>
                          <a:spcPts val="0"/>
                        </a:spcAft>
                      </a:pPr>
                      <a:r>
                        <a:rPr lang="en-US" sz="500">
                          <a:solidFill>
                            <a:srgbClr val="000000"/>
                          </a:solidFill>
                          <a:effectLst/>
                          <a:latin typeface="Arial" panose="020B0604020202020204" pitchFamily="34" charset="0"/>
                          <a:ea typeface="Times New Roman" panose="02020603050405020304" pitchFamily="18" charset="0"/>
                        </a:rPr>
                        <a:t>57</a:t>
                      </a:r>
                      <a:endParaRPr lang="en-US" sz="700">
                        <a:effectLst/>
                        <a:latin typeface="Times New Roman" panose="02020603050405020304" pitchFamily="18" charset="0"/>
                        <a:ea typeface="Times New Roman" panose="02020603050405020304" pitchFamily="18" charset="0"/>
                      </a:endParaRPr>
                    </a:p>
                  </a:txBody>
                  <a:tcPr marL="40870" marR="40870" marT="0" marB="0" anchor="ctr">
                    <a:lnL>
                      <a:noFill/>
                    </a:lnL>
                    <a:lnR>
                      <a:noFill/>
                    </a:lnR>
                    <a:lnT>
                      <a:noFill/>
                    </a:lnT>
                    <a:lnB>
                      <a:noFill/>
                    </a:lnB>
                  </a:tcPr>
                </a:tc>
                <a:tc>
                  <a:txBody>
                    <a:bodyPr/>
                    <a:lstStyle/>
                    <a:p>
                      <a:pPr marL="0" marR="0" algn="ctr">
                        <a:spcBef>
                          <a:spcPts val="0"/>
                        </a:spcBef>
                        <a:spcAft>
                          <a:spcPts val="0"/>
                        </a:spcAft>
                      </a:pPr>
                      <a:r>
                        <a:rPr lang="en-US" sz="500">
                          <a:solidFill>
                            <a:srgbClr val="000000"/>
                          </a:solidFill>
                          <a:effectLst/>
                          <a:latin typeface="Arial" panose="020B0604020202020204" pitchFamily="34" charset="0"/>
                          <a:ea typeface="Times New Roman" panose="02020603050405020304" pitchFamily="18" charset="0"/>
                        </a:rPr>
                        <a:t>0.29</a:t>
                      </a:r>
                      <a:endParaRPr lang="en-US" sz="700">
                        <a:effectLst/>
                        <a:latin typeface="Times New Roman" panose="02020603050405020304" pitchFamily="18" charset="0"/>
                        <a:ea typeface="Times New Roman" panose="02020603050405020304" pitchFamily="18" charset="0"/>
                      </a:endParaRPr>
                    </a:p>
                  </a:txBody>
                  <a:tcPr marL="40870" marR="40870" marT="0" marB="0" anchor="ctr">
                    <a:lnL>
                      <a:noFill/>
                    </a:lnL>
                    <a:lnR>
                      <a:noFill/>
                    </a:lnR>
                    <a:lnT>
                      <a:noFill/>
                    </a:lnT>
                    <a:lnB>
                      <a:noFill/>
                    </a:lnB>
                  </a:tcPr>
                </a:tc>
                <a:tc>
                  <a:txBody>
                    <a:bodyPr/>
                    <a:lstStyle/>
                    <a:p>
                      <a:pPr marL="0" marR="0" algn="ctr">
                        <a:spcBef>
                          <a:spcPts val="0"/>
                        </a:spcBef>
                        <a:spcAft>
                          <a:spcPts val="0"/>
                        </a:spcAft>
                      </a:pPr>
                      <a:r>
                        <a:rPr lang="en-US" sz="500">
                          <a:solidFill>
                            <a:srgbClr val="000000"/>
                          </a:solidFill>
                          <a:effectLst/>
                          <a:latin typeface="Arial" panose="020B0604020202020204" pitchFamily="34" charset="0"/>
                          <a:ea typeface="Times New Roman" panose="02020603050405020304" pitchFamily="18" charset="0"/>
                        </a:rPr>
                        <a:t>0.08</a:t>
                      </a:r>
                      <a:endParaRPr lang="en-US" sz="700">
                        <a:effectLst/>
                        <a:latin typeface="Times New Roman" panose="02020603050405020304" pitchFamily="18" charset="0"/>
                        <a:ea typeface="Times New Roman" panose="02020603050405020304" pitchFamily="18" charset="0"/>
                      </a:endParaRPr>
                    </a:p>
                  </a:txBody>
                  <a:tcPr marL="40870" marR="40870" marT="0" marB="0" anchor="ctr">
                    <a:lnL>
                      <a:noFill/>
                    </a:lnL>
                    <a:lnR>
                      <a:noFill/>
                    </a:lnR>
                    <a:lnT>
                      <a:noFill/>
                    </a:lnT>
                    <a:lnB>
                      <a:noFill/>
                    </a:lnB>
                  </a:tcPr>
                </a:tc>
              </a:tr>
              <a:tr h="129973">
                <a:tc>
                  <a:txBody>
                    <a:bodyPr/>
                    <a:lstStyle/>
                    <a:p>
                      <a:pPr marL="0" marR="0" algn="ctr">
                        <a:spcBef>
                          <a:spcPts val="0"/>
                        </a:spcBef>
                        <a:spcAft>
                          <a:spcPts val="0"/>
                        </a:spcAft>
                      </a:pPr>
                      <a:r>
                        <a:rPr lang="en-US" sz="500">
                          <a:solidFill>
                            <a:srgbClr val="000000"/>
                          </a:solidFill>
                          <a:effectLst/>
                          <a:latin typeface="Arial" panose="020B0604020202020204" pitchFamily="34" charset="0"/>
                          <a:ea typeface="Times New Roman" panose="02020603050405020304" pitchFamily="18" charset="0"/>
                        </a:rPr>
                        <a:t>37</a:t>
                      </a:r>
                      <a:endParaRPr lang="en-US" sz="700">
                        <a:effectLst/>
                        <a:latin typeface="Times New Roman" panose="02020603050405020304" pitchFamily="18" charset="0"/>
                        <a:ea typeface="Times New Roman" panose="02020603050405020304" pitchFamily="18" charset="0"/>
                      </a:endParaRPr>
                    </a:p>
                  </a:txBody>
                  <a:tcPr marL="40870" marR="40870" marT="0" marB="0" anchor="ctr">
                    <a:lnL>
                      <a:noFill/>
                    </a:lnL>
                    <a:lnR>
                      <a:noFill/>
                    </a:lnR>
                    <a:lnT>
                      <a:noFill/>
                    </a:lnT>
                    <a:lnB>
                      <a:noFill/>
                    </a:lnB>
                  </a:tcPr>
                </a:tc>
                <a:tc>
                  <a:txBody>
                    <a:bodyPr/>
                    <a:lstStyle/>
                    <a:p>
                      <a:pPr marL="0" marR="0" algn="ctr">
                        <a:spcBef>
                          <a:spcPts val="0"/>
                        </a:spcBef>
                        <a:spcAft>
                          <a:spcPts val="0"/>
                        </a:spcAft>
                      </a:pPr>
                      <a:r>
                        <a:rPr lang="en-US" sz="500">
                          <a:solidFill>
                            <a:srgbClr val="000000"/>
                          </a:solidFill>
                          <a:effectLst/>
                          <a:latin typeface="Arial" panose="020B0604020202020204" pitchFamily="34" charset="0"/>
                          <a:ea typeface="Times New Roman" panose="02020603050405020304" pitchFamily="18" charset="0"/>
                        </a:rPr>
                        <a:t>8</a:t>
                      </a:r>
                      <a:endParaRPr lang="en-US" sz="700">
                        <a:effectLst/>
                        <a:latin typeface="Times New Roman" panose="02020603050405020304" pitchFamily="18" charset="0"/>
                        <a:ea typeface="Times New Roman" panose="02020603050405020304" pitchFamily="18" charset="0"/>
                      </a:endParaRPr>
                    </a:p>
                  </a:txBody>
                  <a:tcPr marL="40870" marR="40870" marT="0" marB="0" anchor="ctr">
                    <a:lnL>
                      <a:noFill/>
                    </a:lnL>
                    <a:lnR>
                      <a:noFill/>
                    </a:lnR>
                    <a:lnT>
                      <a:noFill/>
                    </a:lnT>
                    <a:lnB>
                      <a:noFill/>
                    </a:lnB>
                  </a:tcPr>
                </a:tc>
                <a:tc>
                  <a:txBody>
                    <a:bodyPr/>
                    <a:lstStyle/>
                    <a:p>
                      <a:pPr marL="0" marR="0" algn="ctr">
                        <a:spcBef>
                          <a:spcPts val="0"/>
                        </a:spcBef>
                        <a:spcAft>
                          <a:spcPts val="0"/>
                        </a:spcAft>
                      </a:pPr>
                      <a:r>
                        <a:rPr lang="en-US" sz="500">
                          <a:solidFill>
                            <a:srgbClr val="000000"/>
                          </a:solidFill>
                          <a:effectLst/>
                          <a:latin typeface="Arial" panose="020B0604020202020204" pitchFamily="34" charset="0"/>
                          <a:ea typeface="Times New Roman" panose="02020603050405020304" pitchFamily="18" charset="0"/>
                        </a:rPr>
                        <a:t>149</a:t>
                      </a:r>
                      <a:endParaRPr lang="en-US" sz="700">
                        <a:effectLst/>
                        <a:latin typeface="Times New Roman" panose="02020603050405020304" pitchFamily="18" charset="0"/>
                        <a:ea typeface="Times New Roman" panose="02020603050405020304" pitchFamily="18" charset="0"/>
                      </a:endParaRPr>
                    </a:p>
                  </a:txBody>
                  <a:tcPr marL="40870" marR="40870" marT="0" marB="0" anchor="ctr">
                    <a:lnL>
                      <a:noFill/>
                    </a:lnL>
                    <a:lnR>
                      <a:noFill/>
                    </a:lnR>
                    <a:lnT>
                      <a:noFill/>
                    </a:lnT>
                    <a:lnB>
                      <a:noFill/>
                    </a:lnB>
                  </a:tcPr>
                </a:tc>
                <a:tc>
                  <a:txBody>
                    <a:bodyPr/>
                    <a:lstStyle/>
                    <a:p>
                      <a:pPr marL="0" marR="0" algn="ctr">
                        <a:spcBef>
                          <a:spcPts val="0"/>
                        </a:spcBef>
                        <a:spcAft>
                          <a:spcPts val="0"/>
                        </a:spcAft>
                      </a:pPr>
                      <a:r>
                        <a:rPr lang="en-US" sz="500">
                          <a:solidFill>
                            <a:srgbClr val="000000"/>
                          </a:solidFill>
                          <a:effectLst/>
                          <a:latin typeface="Arial" panose="020B0604020202020204" pitchFamily="34" charset="0"/>
                          <a:ea typeface="Times New Roman" panose="02020603050405020304" pitchFamily="18" charset="0"/>
                        </a:rPr>
                        <a:t>63</a:t>
                      </a:r>
                      <a:endParaRPr lang="en-US" sz="700">
                        <a:effectLst/>
                        <a:latin typeface="Times New Roman" panose="02020603050405020304" pitchFamily="18" charset="0"/>
                        <a:ea typeface="Times New Roman" panose="02020603050405020304" pitchFamily="18" charset="0"/>
                      </a:endParaRPr>
                    </a:p>
                  </a:txBody>
                  <a:tcPr marL="40870" marR="40870" marT="0" marB="0" anchor="ctr">
                    <a:lnL>
                      <a:noFill/>
                    </a:lnL>
                    <a:lnR>
                      <a:noFill/>
                    </a:lnR>
                    <a:lnT>
                      <a:noFill/>
                    </a:lnT>
                    <a:lnB>
                      <a:noFill/>
                    </a:lnB>
                  </a:tcPr>
                </a:tc>
                <a:tc>
                  <a:txBody>
                    <a:bodyPr/>
                    <a:lstStyle/>
                    <a:p>
                      <a:pPr marL="0" marR="0" algn="ctr">
                        <a:spcBef>
                          <a:spcPts val="0"/>
                        </a:spcBef>
                        <a:spcAft>
                          <a:spcPts val="0"/>
                        </a:spcAft>
                      </a:pPr>
                      <a:r>
                        <a:rPr lang="en-US" sz="500">
                          <a:solidFill>
                            <a:srgbClr val="000000"/>
                          </a:solidFill>
                          <a:effectLst/>
                          <a:latin typeface="Arial" panose="020B0604020202020204" pitchFamily="34" charset="0"/>
                          <a:ea typeface="Times New Roman" panose="02020603050405020304" pitchFamily="18" charset="0"/>
                        </a:rPr>
                        <a:t>0.41</a:t>
                      </a:r>
                      <a:endParaRPr lang="en-US" sz="700">
                        <a:effectLst/>
                        <a:latin typeface="Times New Roman" panose="02020603050405020304" pitchFamily="18" charset="0"/>
                        <a:ea typeface="Times New Roman" panose="02020603050405020304" pitchFamily="18" charset="0"/>
                      </a:endParaRPr>
                    </a:p>
                  </a:txBody>
                  <a:tcPr marL="40870" marR="40870" marT="0" marB="0" anchor="ctr">
                    <a:lnL>
                      <a:noFill/>
                    </a:lnL>
                    <a:lnR>
                      <a:noFill/>
                    </a:lnR>
                    <a:lnT>
                      <a:noFill/>
                    </a:lnT>
                    <a:lnB>
                      <a:noFill/>
                    </a:lnB>
                  </a:tcPr>
                </a:tc>
                <a:tc>
                  <a:txBody>
                    <a:bodyPr/>
                    <a:lstStyle/>
                    <a:p>
                      <a:pPr marL="0" marR="0" algn="ctr">
                        <a:spcBef>
                          <a:spcPts val="0"/>
                        </a:spcBef>
                        <a:spcAft>
                          <a:spcPts val="0"/>
                        </a:spcAft>
                      </a:pPr>
                      <a:r>
                        <a:rPr lang="en-US" sz="500">
                          <a:solidFill>
                            <a:srgbClr val="000000"/>
                          </a:solidFill>
                          <a:effectLst/>
                          <a:latin typeface="Arial" panose="020B0604020202020204" pitchFamily="34" charset="0"/>
                          <a:ea typeface="Times New Roman" panose="02020603050405020304" pitchFamily="18" charset="0"/>
                        </a:rPr>
                        <a:t>0.23</a:t>
                      </a:r>
                      <a:endParaRPr lang="en-US" sz="700">
                        <a:effectLst/>
                        <a:latin typeface="Times New Roman" panose="02020603050405020304" pitchFamily="18" charset="0"/>
                        <a:ea typeface="Times New Roman" panose="02020603050405020304" pitchFamily="18" charset="0"/>
                      </a:endParaRPr>
                    </a:p>
                  </a:txBody>
                  <a:tcPr marL="40870" marR="40870" marT="0" marB="0" anchor="ctr">
                    <a:lnL>
                      <a:noFill/>
                    </a:lnL>
                    <a:lnR>
                      <a:noFill/>
                    </a:lnR>
                    <a:lnT>
                      <a:noFill/>
                    </a:lnT>
                    <a:lnB>
                      <a:noFill/>
                    </a:lnB>
                  </a:tcPr>
                </a:tc>
              </a:tr>
              <a:tr h="129973">
                <a:tc>
                  <a:txBody>
                    <a:bodyPr/>
                    <a:lstStyle/>
                    <a:p>
                      <a:pPr marL="0" marR="0" algn="ctr">
                        <a:spcBef>
                          <a:spcPts val="0"/>
                        </a:spcBef>
                        <a:spcAft>
                          <a:spcPts val="0"/>
                        </a:spcAft>
                      </a:pPr>
                      <a:r>
                        <a:rPr lang="en-US" sz="500">
                          <a:solidFill>
                            <a:srgbClr val="000000"/>
                          </a:solidFill>
                          <a:effectLst/>
                          <a:latin typeface="Arial" panose="020B0604020202020204" pitchFamily="34" charset="0"/>
                          <a:ea typeface="Times New Roman" panose="02020603050405020304" pitchFamily="18" charset="0"/>
                        </a:rPr>
                        <a:t>38</a:t>
                      </a:r>
                      <a:endParaRPr lang="en-US" sz="700">
                        <a:effectLst/>
                        <a:latin typeface="Times New Roman" panose="02020603050405020304" pitchFamily="18" charset="0"/>
                        <a:ea typeface="Times New Roman" panose="02020603050405020304" pitchFamily="18" charset="0"/>
                      </a:endParaRPr>
                    </a:p>
                  </a:txBody>
                  <a:tcPr marL="40870" marR="40870" marT="0" marB="0" anchor="ctr">
                    <a:lnL>
                      <a:noFill/>
                    </a:lnL>
                    <a:lnR>
                      <a:noFill/>
                    </a:lnR>
                    <a:lnT>
                      <a:noFill/>
                    </a:lnT>
                    <a:lnB>
                      <a:noFill/>
                    </a:lnB>
                  </a:tcPr>
                </a:tc>
                <a:tc>
                  <a:txBody>
                    <a:bodyPr/>
                    <a:lstStyle/>
                    <a:p>
                      <a:pPr marL="0" marR="0" algn="ctr">
                        <a:spcBef>
                          <a:spcPts val="0"/>
                        </a:spcBef>
                        <a:spcAft>
                          <a:spcPts val="0"/>
                        </a:spcAft>
                      </a:pPr>
                      <a:r>
                        <a:rPr lang="en-US" sz="500">
                          <a:solidFill>
                            <a:srgbClr val="000000"/>
                          </a:solidFill>
                          <a:effectLst/>
                          <a:latin typeface="Arial" panose="020B0604020202020204" pitchFamily="34" charset="0"/>
                          <a:ea typeface="Times New Roman" panose="02020603050405020304" pitchFamily="18" charset="0"/>
                        </a:rPr>
                        <a:t>8</a:t>
                      </a:r>
                      <a:endParaRPr lang="en-US" sz="700">
                        <a:effectLst/>
                        <a:latin typeface="Times New Roman" panose="02020603050405020304" pitchFamily="18" charset="0"/>
                        <a:ea typeface="Times New Roman" panose="02020603050405020304" pitchFamily="18" charset="0"/>
                      </a:endParaRPr>
                    </a:p>
                  </a:txBody>
                  <a:tcPr marL="40870" marR="40870" marT="0" marB="0" anchor="ctr">
                    <a:lnL>
                      <a:noFill/>
                    </a:lnL>
                    <a:lnR>
                      <a:noFill/>
                    </a:lnR>
                    <a:lnT>
                      <a:noFill/>
                    </a:lnT>
                    <a:lnB>
                      <a:noFill/>
                    </a:lnB>
                  </a:tcPr>
                </a:tc>
                <a:tc>
                  <a:txBody>
                    <a:bodyPr/>
                    <a:lstStyle/>
                    <a:p>
                      <a:pPr marL="0" marR="0" algn="ctr">
                        <a:spcBef>
                          <a:spcPts val="0"/>
                        </a:spcBef>
                        <a:spcAft>
                          <a:spcPts val="0"/>
                        </a:spcAft>
                      </a:pPr>
                      <a:r>
                        <a:rPr lang="en-US" sz="500">
                          <a:solidFill>
                            <a:srgbClr val="000000"/>
                          </a:solidFill>
                          <a:effectLst/>
                          <a:latin typeface="Arial" panose="020B0604020202020204" pitchFamily="34" charset="0"/>
                          <a:ea typeface="Times New Roman" panose="02020603050405020304" pitchFamily="18" charset="0"/>
                        </a:rPr>
                        <a:t>157</a:t>
                      </a:r>
                      <a:endParaRPr lang="en-US" sz="700">
                        <a:effectLst/>
                        <a:latin typeface="Times New Roman" panose="02020603050405020304" pitchFamily="18" charset="0"/>
                        <a:ea typeface="Times New Roman" panose="02020603050405020304" pitchFamily="18" charset="0"/>
                      </a:endParaRPr>
                    </a:p>
                  </a:txBody>
                  <a:tcPr marL="40870" marR="40870" marT="0" marB="0" anchor="ctr">
                    <a:lnL>
                      <a:noFill/>
                    </a:lnL>
                    <a:lnR>
                      <a:noFill/>
                    </a:lnR>
                    <a:lnT>
                      <a:noFill/>
                    </a:lnT>
                    <a:lnB>
                      <a:noFill/>
                    </a:lnB>
                  </a:tcPr>
                </a:tc>
                <a:tc>
                  <a:txBody>
                    <a:bodyPr/>
                    <a:lstStyle/>
                    <a:p>
                      <a:pPr marL="0" marR="0" algn="ctr">
                        <a:spcBef>
                          <a:spcPts val="0"/>
                        </a:spcBef>
                        <a:spcAft>
                          <a:spcPts val="0"/>
                        </a:spcAft>
                      </a:pPr>
                      <a:r>
                        <a:rPr lang="en-US" sz="500">
                          <a:solidFill>
                            <a:srgbClr val="000000"/>
                          </a:solidFill>
                          <a:effectLst/>
                          <a:latin typeface="Arial" panose="020B0604020202020204" pitchFamily="34" charset="0"/>
                          <a:ea typeface="Times New Roman" panose="02020603050405020304" pitchFamily="18" charset="0"/>
                        </a:rPr>
                        <a:t>66</a:t>
                      </a:r>
                      <a:endParaRPr lang="en-US" sz="700">
                        <a:effectLst/>
                        <a:latin typeface="Times New Roman" panose="02020603050405020304" pitchFamily="18" charset="0"/>
                        <a:ea typeface="Times New Roman" panose="02020603050405020304" pitchFamily="18" charset="0"/>
                      </a:endParaRPr>
                    </a:p>
                  </a:txBody>
                  <a:tcPr marL="40870" marR="40870" marT="0" marB="0" anchor="ctr">
                    <a:lnL>
                      <a:noFill/>
                    </a:lnL>
                    <a:lnR>
                      <a:noFill/>
                    </a:lnR>
                    <a:lnT>
                      <a:noFill/>
                    </a:lnT>
                    <a:lnB>
                      <a:noFill/>
                    </a:lnB>
                  </a:tcPr>
                </a:tc>
                <a:tc>
                  <a:txBody>
                    <a:bodyPr/>
                    <a:lstStyle/>
                    <a:p>
                      <a:pPr marL="0" marR="0" algn="ctr">
                        <a:spcBef>
                          <a:spcPts val="0"/>
                        </a:spcBef>
                        <a:spcAft>
                          <a:spcPts val="0"/>
                        </a:spcAft>
                      </a:pPr>
                      <a:r>
                        <a:rPr lang="en-US" sz="500">
                          <a:solidFill>
                            <a:srgbClr val="000000"/>
                          </a:solidFill>
                          <a:effectLst/>
                          <a:latin typeface="Arial" panose="020B0604020202020204" pitchFamily="34" charset="0"/>
                          <a:ea typeface="Times New Roman" panose="02020603050405020304" pitchFamily="18" charset="0"/>
                        </a:rPr>
                        <a:t>0.53</a:t>
                      </a:r>
                      <a:endParaRPr lang="en-US" sz="700">
                        <a:effectLst/>
                        <a:latin typeface="Times New Roman" panose="02020603050405020304" pitchFamily="18" charset="0"/>
                        <a:ea typeface="Times New Roman" panose="02020603050405020304" pitchFamily="18" charset="0"/>
                      </a:endParaRPr>
                    </a:p>
                  </a:txBody>
                  <a:tcPr marL="40870" marR="40870" marT="0" marB="0" anchor="ctr">
                    <a:lnL>
                      <a:noFill/>
                    </a:lnL>
                    <a:lnR>
                      <a:noFill/>
                    </a:lnR>
                    <a:lnT>
                      <a:noFill/>
                    </a:lnT>
                    <a:lnB>
                      <a:noFill/>
                    </a:lnB>
                  </a:tcPr>
                </a:tc>
                <a:tc>
                  <a:txBody>
                    <a:bodyPr/>
                    <a:lstStyle/>
                    <a:p>
                      <a:pPr marL="0" marR="0" algn="ctr">
                        <a:spcBef>
                          <a:spcPts val="0"/>
                        </a:spcBef>
                        <a:spcAft>
                          <a:spcPts val="0"/>
                        </a:spcAft>
                      </a:pPr>
                      <a:r>
                        <a:rPr lang="en-US" sz="500">
                          <a:solidFill>
                            <a:srgbClr val="000000"/>
                          </a:solidFill>
                          <a:effectLst/>
                          <a:latin typeface="Arial" panose="020B0604020202020204" pitchFamily="34" charset="0"/>
                          <a:ea typeface="Times New Roman" panose="02020603050405020304" pitchFamily="18" charset="0"/>
                        </a:rPr>
                        <a:t>0.39</a:t>
                      </a:r>
                      <a:endParaRPr lang="en-US" sz="700">
                        <a:effectLst/>
                        <a:latin typeface="Times New Roman" panose="02020603050405020304" pitchFamily="18" charset="0"/>
                        <a:ea typeface="Times New Roman" panose="02020603050405020304" pitchFamily="18" charset="0"/>
                      </a:endParaRPr>
                    </a:p>
                  </a:txBody>
                  <a:tcPr marL="40870" marR="40870" marT="0" marB="0" anchor="ctr">
                    <a:lnL>
                      <a:noFill/>
                    </a:lnL>
                    <a:lnR>
                      <a:noFill/>
                    </a:lnR>
                    <a:lnT>
                      <a:noFill/>
                    </a:lnT>
                    <a:lnB>
                      <a:noFill/>
                    </a:lnB>
                  </a:tcPr>
                </a:tc>
              </a:tr>
              <a:tr h="129973">
                <a:tc>
                  <a:txBody>
                    <a:bodyPr/>
                    <a:lstStyle/>
                    <a:p>
                      <a:pPr marL="0" marR="0" algn="ctr">
                        <a:spcBef>
                          <a:spcPts val="0"/>
                        </a:spcBef>
                        <a:spcAft>
                          <a:spcPts val="0"/>
                        </a:spcAft>
                      </a:pPr>
                      <a:r>
                        <a:rPr lang="en-US" sz="500">
                          <a:solidFill>
                            <a:srgbClr val="000000"/>
                          </a:solidFill>
                          <a:effectLst/>
                          <a:latin typeface="Arial" panose="020B0604020202020204" pitchFamily="34" charset="0"/>
                          <a:ea typeface="Times New Roman" panose="02020603050405020304" pitchFamily="18" charset="0"/>
                        </a:rPr>
                        <a:t>39</a:t>
                      </a:r>
                      <a:endParaRPr lang="en-US" sz="700">
                        <a:effectLst/>
                        <a:latin typeface="Times New Roman" panose="02020603050405020304" pitchFamily="18" charset="0"/>
                        <a:ea typeface="Times New Roman" panose="02020603050405020304" pitchFamily="18" charset="0"/>
                      </a:endParaRPr>
                    </a:p>
                  </a:txBody>
                  <a:tcPr marL="40870" marR="40870" marT="0" marB="0" anchor="ctr">
                    <a:lnL>
                      <a:noFill/>
                    </a:lnL>
                    <a:lnR>
                      <a:noFill/>
                    </a:lnR>
                    <a:lnT>
                      <a:noFill/>
                    </a:lnT>
                    <a:lnB>
                      <a:noFill/>
                    </a:lnB>
                  </a:tcPr>
                </a:tc>
                <a:tc>
                  <a:txBody>
                    <a:bodyPr/>
                    <a:lstStyle/>
                    <a:p>
                      <a:pPr marL="0" marR="0" algn="ctr">
                        <a:spcBef>
                          <a:spcPts val="0"/>
                        </a:spcBef>
                        <a:spcAft>
                          <a:spcPts val="0"/>
                        </a:spcAft>
                      </a:pPr>
                      <a:r>
                        <a:rPr lang="en-US" sz="500">
                          <a:solidFill>
                            <a:srgbClr val="000000"/>
                          </a:solidFill>
                          <a:effectLst/>
                          <a:latin typeface="Arial" panose="020B0604020202020204" pitchFamily="34" charset="0"/>
                          <a:ea typeface="Times New Roman" panose="02020603050405020304" pitchFamily="18" charset="0"/>
                        </a:rPr>
                        <a:t>11</a:t>
                      </a:r>
                      <a:endParaRPr lang="en-US" sz="700">
                        <a:effectLst/>
                        <a:latin typeface="Times New Roman" panose="02020603050405020304" pitchFamily="18" charset="0"/>
                        <a:ea typeface="Times New Roman" panose="02020603050405020304" pitchFamily="18" charset="0"/>
                      </a:endParaRPr>
                    </a:p>
                  </a:txBody>
                  <a:tcPr marL="40870" marR="40870" marT="0" marB="0" anchor="ctr">
                    <a:lnL>
                      <a:noFill/>
                    </a:lnL>
                    <a:lnR>
                      <a:noFill/>
                    </a:lnR>
                    <a:lnT>
                      <a:noFill/>
                    </a:lnT>
                    <a:lnB>
                      <a:noFill/>
                    </a:lnB>
                  </a:tcPr>
                </a:tc>
                <a:tc>
                  <a:txBody>
                    <a:bodyPr/>
                    <a:lstStyle/>
                    <a:p>
                      <a:pPr marL="0" marR="0" algn="ctr">
                        <a:spcBef>
                          <a:spcPts val="0"/>
                        </a:spcBef>
                        <a:spcAft>
                          <a:spcPts val="0"/>
                        </a:spcAft>
                      </a:pPr>
                      <a:r>
                        <a:rPr lang="en-US" sz="500">
                          <a:solidFill>
                            <a:srgbClr val="000000"/>
                          </a:solidFill>
                          <a:effectLst/>
                          <a:latin typeface="Arial" panose="020B0604020202020204" pitchFamily="34" charset="0"/>
                          <a:ea typeface="Times New Roman" panose="02020603050405020304" pitchFamily="18" charset="0"/>
                        </a:rPr>
                        <a:t>168</a:t>
                      </a:r>
                      <a:endParaRPr lang="en-US" sz="700">
                        <a:effectLst/>
                        <a:latin typeface="Times New Roman" panose="02020603050405020304" pitchFamily="18" charset="0"/>
                        <a:ea typeface="Times New Roman" panose="02020603050405020304" pitchFamily="18" charset="0"/>
                      </a:endParaRPr>
                    </a:p>
                  </a:txBody>
                  <a:tcPr marL="40870" marR="40870" marT="0" marB="0" anchor="ctr">
                    <a:lnL>
                      <a:noFill/>
                    </a:lnL>
                    <a:lnR>
                      <a:noFill/>
                    </a:lnR>
                    <a:lnT>
                      <a:noFill/>
                    </a:lnT>
                    <a:lnB>
                      <a:noFill/>
                    </a:lnB>
                  </a:tcPr>
                </a:tc>
                <a:tc>
                  <a:txBody>
                    <a:bodyPr/>
                    <a:lstStyle/>
                    <a:p>
                      <a:pPr marL="0" marR="0" algn="ctr">
                        <a:spcBef>
                          <a:spcPts val="0"/>
                        </a:spcBef>
                        <a:spcAft>
                          <a:spcPts val="0"/>
                        </a:spcAft>
                      </a:pPr>
                      <a:r>
                        <a:rPr lang="en-US" sz="500">
                          <a:solidFill>
                            <a:srgbClr val="000000"/>
                          </a:solidFill>
                          <a:effectLst/>
                          <a:latin typeface="Arial" panose="020B0604020202020204" pitchFamily="34" charset="0"/>
                          <a:ea typeface="Times New Roman" panose="02020603050405020304" pitchFamily="18" charset="0"/>
                        </a:rPr>
                        <a:t>70</a:t>
                      </a:r>
                      <a:endParaRPr lang="en-US" sz="700">
                        <a:effectLst/>
                        <a:latin typeface="Times New Roman" panose="02020603050405020304" pitchFamily="18" charset="0"/>
                        <a:ea typeface="Times New Roman" panose="02020603050405020304" pitchFamily="18" charset="0"/>
                      </a:endParaRPr>
                    </a:p>
                  </a:txBody>
                  <a:tcPr marL="40870" marR="40870" marT="0" marB="0" anchor="ctr">
                    <a:lnL>
                      <a:noFill/>
                    </a:lnL>
                    <a:lnR>
                      <a:noFill/>
                    </a:lnR>
                    <a:lnT>
                      <a:noFill/>
                    </a:lnT>
                    <a:lnB>
                      <a:noFill/>
                    </a:lnB>
                  </a:tcPr>
                </a:tc>
                <a:tc>
                  <a:txBody>
                    <a:bodyPr/>
                    <a:lstStyle/>
                    <a:p>
                      <a:pPr marL="0" marR="0" algn="ctr">
                        <a:spcBef>
                          <a:spcPts val="0"/>
                        </a:spcBef>
                        <a:spcAft>
                          <a:spcPts val="0"/>
                        </a:spcAft>
                      </a:pPr>
                      <a:r>
                        <a:rPr lang="en-US" sz="500">
                          <a:solidFill>
                            <a:srgbClr val="000000"/>
                          </a:solidFill>
                          <a:effectLst/>
                          <a:latin typeface="Arial" panose="020B0604020202020204" pitchFamily="34" charset="0"/>
                          <a:ea typeface="Times New Roman" panose="02020603050405020304" pitchFamily="18" charset="0"/>
                        </a:rPr>
                        <a:t>0.65</a:t>
                      </a:r>
                      <a:endParaRPr lang="en-US" sz="700">
                        <a:effectLst/>
                        <a:latin typeface="Times New Roman" panose="02020603050405020304" pitchFamily="18" charset="0"/>
                        <a:ea typeface="Times New Roman" panose="02020603050405020304" pitchFamily="18" charset="0"/>
                      </a:endParaRPr>
                    </a:p>
                  </a:txBody>
                  <a:tcPr marL="40870" marR="40870" marT="0" marB="0" anchor="ctr">
                    <a:lnL>
                      <a:noFill/>
                    </a:lnL>
                    <a:lnR>
                      <a:noFill/>
                    </a:lnR>
                    <a:lnT>
                      <a:noFill/>
                    </a:lnT>
                    <a:lnB>
                      <a:noFill/>
                    </a:lnB>
                  </a:tcPr>
                </a:tc>
                <a:tc>
                  <a:txBody>
                    <a:bodyPr/>
                    <a:lstStyle/>
                    <a:p>
                      <a:pPr marL="0" marR="0" algn="ctr">
                        <a:spcBef>
                          <a:spcPts val="0"/>
                        </a:spcBef>
                        <a:spcAft>
                          <a:spcPts val="0"/>
                        </a:spcAft>
                      </a:pPr>
                      <a:r>
                        <a:rPr lang="en-US" sz="500">
                          <a:solidFill>
                            <a:srgbClr val="000000"/>
                          </a:solidFill>
                          <a:effectLst/>
                          <a:latin typeface="Arial" panose="020B0604020202020204" pitchFamily="34" charset="0"/>
                          <a:ea typeface="Times New Roman" panose="02020603050405020304" pitchFamily="18" charset="0"/>
                        </a:rPr>
                        <a:t>0.50</a:t>
                      </a:r>
                      <a:endParaRPr lang="en-US" sz="700">
                        <a:effectLst/>
                        <a:latin typeface="Times New Roman" panose="02020603050405020304" pitchFamily="18" charset="0"/>
                        <a:ea typeface="Times New Roman" panose="02020603050405020304" pitchFamily="18" charset="0"/>
                      </a:endParaRPr>
                    </a:p>
                  </a:txBody>
                  <a:tcPr marL="40870" marR="40870" marT="0" marB="0" anchor="ctr">
                    <a:lnL>
                      <a:noFill/>
                    </a:lnL>
                    <a:lnR>
                      <a:noFill/>
                    </a:lnR>
                    <a:lnT>
                      <a:noFill/>
                    </a:lnT>
                    <a:lnB>
                      <a:noFill/>
                    </a:lnB>
                  </a:tcPr>
                </a:tc>
              </a:tr>
              <a:tr h="129973">
                <a:tc>
                  <a:txBody>
                    <a:bodyPr/>
                    <a:lstStyle/>
                    <a:p>
                      <a:pPr marL="0" marR="0" algn="ctr">
                        <a:spcBef>
                          <a:spcPts val="0"/>
                        </a:spcBef>
                        <a:spcAft>
                          <a:spcPts val="0"/>
                        </a:spcAft>
                      </a:pPr>
                      <a:r>
                        <a:rPr lang="en-US" sz="500">
                          <a:solidFill>
                            <a:srgbClr val="000000"/>
                          </a:solidFill>
                          <a:effectLst/>
                          <a:latin typeface="Arial" panose="020B0604020202020204" pitchFamily="34" charset="0"/>
                          <a:ea typeface="Times New Roman" panose="02020603050405020304" pitchFamily="18" charset="0"/>
                        </a:rPr>
                        <a:t>40</a:t>
                      </a:r>
                      <a:endParaRPr lang="en-US" sz="700">
                        <a:effectLst/>
                        <a:latin typeface="Times New Roman" panose="02020603050405020304" pitchFamily="18" charset="0"/>
                        <a:ea typeface="Times New Roman" panose="02020603050405020304" pitchFamily="18" charset="0"/>
                      </a:endParaRPr>
                    </a:p>
                  </a:txBody>
                  <a:tcPr marL="40870" marR="40870" marT="0" marB="0" anchor="ctr">
                    <a:lnL>
                      <a:noFill/>
                    </a:lnL>
                    <a:lnR>
                      <a:noFill/>
                    </a:lnR>
                    <a:lnT>
                      <a:noFill/>
                    </a:lnT>
                    <a:lnB>
                      <a:noFill/>
                    </a:lnB>
                  </a:tcPr>
                </a:tc>
                <a:tc>
                  <a:txBody>
                    <a:bodyPr/>
                    <a:lstStyle/>
                    <a:p>
                      <a:pPr marL="0" marR="0" algn="ctr">
                        <a:spcBef>
                          <a:spcPts val="0"/>
                        </a:spcBef>
                        <a:spcAft>
                          <a:spcPts val="0"/>
                        </a:spcAft>
                      </a:pPr>
                      <a:r>
                        <a:rPr lang="en-US" sz="500">
                          <a:solidFill>
                            <a:srgbClr val="000000"/>
                          </a:solidFill>
                          <a:effectLst/>
                          <a:latin typeface="Arial" panose="020B0604020202020204" pitchFamily="34" charset="0"/>
                          <a:ea typeface="Times New Roman" panose="02020603050405020304" pitchFamily="18" charset="0"/>
                        </a:rPr>
                        <a:t>8</a:t>
                      </a:r>
                      <a:endParaRPr lang="en-US" sz="700">
                        <a:effectLst/>
                        <a:latin typeface="Times New Roman" panose="02020603050405020304" pitchFamily="18" charset="0"/>
                        <a:ea typeface="Times New Roman" panose="02020603050405020304" pitchFamily="18" charset="0"/>
                      </a:endParaRPr>
                    </a:p>
                  </a:txBody>
                  <a:tcPr marL="40870" marR="40870" marT="0" marB="0" anchor="ctr">
                    <a:lnL>
                      <a:noFill/>
                    </a:lnL>
                    <a:lnR>
                      <a:noFill/>
                    </a:lnR>
                    <a:lnT>
                      <a:noFill/>
                    </a:lnT>
                    <a:lnB>
                      <a:noFill/>
                    </a:lnB>
                  </a:tcPr>
                </a:tc>
                <a:tc>
                  <a:txBody>
                    <a:bodyPr/>
                    <a:lstStyle/>
                    <a:p>
                      <a:pPr marL="0" marR="0" algn="ctr">
                        <a:spcBef>
                          <a:spcPts val="0"/>
                        </a:spcBef>
                        <a:spcAft>
                          <a:spcPts val="0"/>
                        </a:spcAft>
                      </a:pPr>
                      <a:r>
                        <a:rPr lang="en-US" sz="500">
                          <a:solidFill>
                            <a:srgbClr val="000000"/>
                          </a:solidFill>
                          <a:effectLst/>
                          <a:latin typeface="Arial" panose="020B0604020202020204" pitchFamily="34" charset="0"/>
                          <a:ea typeface="Times New Roman" panose="02020603050405020304" pitchFamily="18" charset="0"/>
                        </a:rPr>
                        <a:t>176</a:t>
                      </a:r>
                      <a:endParaRPr lang="en-US" sz="700">
                        <a:effectLst/>
                        <a:latin typeface="Times New Roman" panose="02020603050405020304" pitchFamily="18" charset="0"/>
                        <a:ea typeface="Times New Roman" panose="02020603050405020304" pitchFamily="18" charset="0"/>
                      </a:endParaRPr>
                    </a:p>
                  </a:txBody>
                  <a:tcPr marL="40870" marR="40870" marT="0" marB="0" anchor="ctr">
                    <a:lnL>
                      <a:noFill/>
                    </a:lnL>
                    <a:lnR>
                      <a:noFill/>
                    </a:lnR>
                    <a:lnT>
                      <a:noFill/>
                    </a:lnT>
                    <a:lnB>
                      <a:noFill/>
                    </a:lnB>
                  </a:tcPr>
                </a:tc>
                <a:tc>
                  <a:txBody>
                    <a:bodyPr/>
                    <a:lstStyle/>
                    <a:p>
                      <a:pPr marL="0" marR="0" algn="ctr">
                        <a:spcBef>
                          <a:spcPts val="0"/>
                        </a:spcBef>
                        <a:spcAft>
                          <a:spcPts val="0"/>
                        </a:spcAft>
                      </a:pPr>
                      <a:r>
                        <a:rPr lang="en-US" sz="500">
                          <a:solidFill>
                            <a:srgbClr val="000000"/>
                          </a:solidFill>
                          <a:effectLst/>
                          <a:latin typeface="Arial" panose="020B0604020202020204" pitchFamily="34" charset="0"/>
                          <a:ea typeface="Times New Roman" panose="02020603050405020304" pitchFamily="18" charset="0"/>
                        </a:rPr>
                        <a:t>74</a:t>
                      </a:r>
                      <a:endParaRPr lang="en-US" sz="700">
                        <a:effectLst/>
                        <a:latin typeface="Times New Roman" panose="02020603050405020304" pitchFamily="18" charset="0"/>
                        <a:ea typeface="Times New Roman" panose="02020603050405020304" pitchFamily="18" charset="0"/>
                      </a:endParaRPr>
                    </a:p>
                  </a:txBody>
                  <a:tcPr marL="40870" marR="40870" marT="0" marB="0" anchor="ctr">
                    <a:lnL>
                      <a:noFill/>
                    </a:lnL>
                    <a:lnR>
                      <a:noFill/>
                    </a:lnR>
                    <a:lnT>
                      <a:noFill/>
                    </a:lnT>
                    <a:lnB>
                      <a:noFill/>
                    </a:lnB>
                  </a:tcPr>
                </a:tc>
                <a:tc>
                  <a:txBody>
                    <a:bodyPr/>
                    <a:lstStyle/>
                    <a:p>
                      <a:pPr marL="0" marR="0" algn="ctr">
                        <a:spcBef>
                          <a:spcPts val="0"/>
                        </a:spcBef>
                        <a:spcAft>
                          <a:spcPts val="0"/>
                        </a:spcAft>
                      </a:pPr>
                      <a:r>
                        <a:rPr lang="en-US" sz="500">
                          <a:solidFill>
                            <a:srgbClr val="000000"/>
                          </a:solidFill>
                          <a:effectLst/>
                          <a:latin typeface="Arial" panose="020B0604020202020204" pitchFamily="34" charset="0"/>
                          <a:ea typeface="Times New Roman" panose="02020603050405020304" pitchFamily="18" charset="0"/>
                        </a:rPr>
                        <a:t>0.77</a:t>
                      </a:r>
                      <a:endParaRPr lang="en-US" sz="700">
                        <a:effectLst/>
                        <a:latin typeface="Times New Roman" panose="02020603050405020304" pitchFamily="18" charset="0"/>
                        <a:ea typeface="Times New Roman" panose="02020603050405020304" pitchFamily="18" charset="0"/>
                      </a:endParaRPr>
                    </a:p>
                  </a:txBody>
                  <a:tcPr marL="40870" marR="40870" marT="0" marB="0" anchor="ctr">
                    <a:lnL>
                      <a:noFill/>
                    </a:lnL>
                    <a:lnR>
                      <a:noFill/>
                    </a:lnR>
                    <a:lnT>
                      <a:noFill/>
                    </a:lnT>
                    <a:lnB>
                      <a:noFill/>
                    </a:lnB>
                  </a:tcPr>
                </a:tc>
                <a:tc>
                  <a:txBody>
                    <a:bodyPr/>
                    <a:lstStyle/>
                    <a:p>
                      <a:pPr marL="0" marR="0" algn="ctr">
                        <a:spcBef>
                          <a:spcPts val="0"/>
                        </a:spcBef>
                        <a:spcAft>
                          <a:spcPts val="0"/>
                        </a:spcAft>
                      </a:pPr>
                      <a:r>
                        <a:rPr lang="en-US" sz="500">
                          <a:solidFill>
                            <a:srgbClr val="000000"/>
                          </a:solidFill>
                          <a:effectLst/>
                          <a:latin typeface="Arial" panose="020B0604020202020204" pitchFamily="34" charset="0"/>
                          <a:ea typeface="Times New Roman" panose="02020603050405020304" pitchFamily="18" charset="0"/>
                        </a:rPr>
                        <a:t>0.62</a:t>
                      </a:r>
                      <a:endParaRPr lang="en-US" sz="700">
                        <a:effectLst/>
                        <a:latin typeface="Times New Roman" panose="02020603050405020304" pitchFamily="18" charset="0"/>
                        <a:ea typeface="Times New Roman" panose="02020603050405020304" pitchFamily="18" charset="0"/>
                      </a:endParaRPr>
                    </a:p>
                  </a:txBody>
                  <a:tcPr marL="40870" marR="40870" marT="0" marB="0" anchor="ctr">
                    <a:lnL>
                      <a:noFill/>
                    </a:lnL>
                    <a:lnR>
                      <a:noFill/>
                    </a:lnR>
                    <a:lnT>
                      <a:noFill/>
                    </a:lnT>
                    <a:lnB>
                      <a:noFill/>
                    </a:lnB>
                  </a:tcPr>
                </a:tc>
              </a:tr>
              <a:tr h="129973">
                <a:tc>
                  <a:txBody>
                    <a:bodyPr/>
                    <a:lstStyle/>
                    <a:p>
                      <a:pPr marL="0" marR="0" algn="ctr">
                        <a:spcBef>
                          <a:spcPts val="0"/>
                        </a:spcBef>
                        <a:spcAft>
                          <a:spcPts val="0"/>
                        </a:spcAft>
                      </a:pPr>
                      <a:r>
                        <a:rPr lang="en-US" sz="500">
                          <a:solidFill>
                            <a:srgbClr val="000000"/>
                          </a:solidFill>
                          <a:effectLst/>
                          <a:latin typeface="Arial" panose="020B0604020202020204" pitchFamily="34" charset="0"/>
                          <a:ea typeface="Times New Roman" panose="02020603050405020304" pitchFamily="18" charset="0"/>
                        </a:rPr>
                        <a:t>41</a:t>
                      </a:r>
                      <a:endParaRPr lang="en-US" sz="700">
                        <a:effectLst/>
                        <a:latin typeface="Times New Roman" panose="02020603050405020304" pitchFamily="18" charset="0"/>
                        <a:ea typeface="Times New Roman" panose="02020603050405020304" pitchFamily="18" charset="0"/>
                      </a:endParaRPr>
                    </a:p>
                  </a:txBody>
                  <a:tcPr marL="40870" marR="40870" marT="0" marB="0" anchor="ctr">
                    <a:lnL>
                      <a:noFill/>
                    </a:lnL>
                    <a:lnR>
                      <a:noFill/>
                    </a:lnR>
                    <a:lnT>
                      <a:noFill/>
                    </a:lnT>
                    <a:lnB>
                      <a:noFill/>
                    </a:lnB>
                  </a:tcPr>
                </a:tc>
                <a:tc>
                  <a:txBody>
                    <a:bodyPr/>
                    <a:lstStyle/>
                    <a:p>
                      <a:pPr marL="0" marR="0" algn="ctr">
                        <a:spcBef>
                          <a:spcPts val="0"/>
                        </a:spcBef>
                        <a:spcAft>
                          <a:spcPts val="0"/>
                        </a:spcAft>
                      </a:pPr>
                      <a:r>
                        <a:rPr lang="en-US" sz="500">
                          <a:solidFill>
                            <a:srgbClr val="000000"/>
                          </a:solidFill>
                          <a:effectLst/>
                          <a:latin typeface="Arial" panose="020B0604020202020204" pitchFamily="34" charset="0"/>
                          <a:ea typeface="Times New Roman" panose="02020603050405020304" pitchFamily="18" charset="0"/>
                        </a:rPr>
                        <a:t>12</a:t>
                      </a:r>
                      <a:endParaRPr lang="en-US" sz="700">
                        <a:effectLst/>
                        <a:latin typeface="Times New Roman" panose="02020603050405020304" pitchFamily="18" charset="0"/>
                        <a:ea typeface="Times New Roman" panose="02020603050405020304" pitchFamily="18" charset="0"/>
                      </a:endParaRPr>
                    </a:p>
                  </a:txBody>
                  <a:tcPr marL="40870" marR="40870" marT="0" marB="0" anchor="ctr">
                    <a:lnL>
                      <a:noFill/>
                    </a:lnL>
                    <a:lnR>
                      <a:noFill/>
                    </a:lnR>
                    <a:lnT>
                      <a:noFill/>
                    </a:lnT>
                    <a:lnB>
                      <a:noFill/>
                    </a:lnB>
                  </a:tcPr>
                </a:tc>
                <a:tc>
                  <a:txBody>
                    <a:bodyPr/>
                    <a:lstStyle/>
                    <a:p>
                      <a:pPr marL="0" marR="0" algn="ctr">
                        <a:spcBef>
                          <a:spcPts val="0"/>
                        </a:spcBef>
                        <a:spcAft>
                          <a:spcPts val="0"/>
                        </a:spcAft>
                      </a:pPr>
                      <a:r>
                        <a:rPr lang="en-US" sz="500">
                          <a:solidFill>
                            <a:srgbClr val="000000"/>
                          </a:solidFill>
                          <a:effectLst/>
                          <a:latin typeface="Arial" panose="020B0604020202020204" pitchFamily="34" charset="0"/>
                          <a:ea typeface="Times New Roman" panose="02020603050405020304" pitchFamily="18" charset="0"/>
                        </a:rPr>
                        <a:t>188</a:t>
                      </a:r>
                      <a:endParaRPr lang="en-US" sz="700">
                        <a:effectLst/>
                        <a:latin typeface="Times New Roman" panose="02020603050405020304" pitchFamily="18" charset="0"/>
                        <a:ea typeface="Times New Roman" panose="02020603050405020304" pitchFamily="18" charset="0"/>
                      </a:endParaRPr>
                    </a:p>
                  </a:txBody>
                  <a:tcPr marL="40870" marR="40870" marT="0" marB="0" anchor="ctr">
                    <a:lnL>
                      <a:noFill/>
                    </a:lnL>
                    <a:lnR>
                      <a:noFill/>
                    </a:lnR>
                    <a:lnT>
                      <a:noFill/>
                    </a:lnT>
                    <a:lnB>
                      <a:noFill/>
                    </a:lnB>
                  </a:tcPr>
                </a:tc>
                <a:tc>
                  <a:txBody>
                    <a:bodyPr/>
                    <a:lstStyle/>
                    <a:p>
                      <a:pPr marL="0" marR="0" algn="ctr">
                        <a:spcBef>
                          <a:spcPts val="0"/>
                        </a:spcBef>
                        <a:spcAft>
                          <a:spcPts val="0"/>
                        </a:spcAft>
                      </a:pPr>
                      <a:r>
                        <a:rPr lang="en-US" sz="500">
                          <a:solidFill>
                            <a:srgbClr val="000000"/>
                          </a:solidFill>
                          <a:effectLst/>
                          <a:latin typeface="Arial" panose="020B0604020202020204" pitchFamily="34" charset="0"/>
                          <a:ea typeface="Times New Roman" panose="02020603050405020304" pitchFamily="18" charset="0"/>
                        </a:rPr>
                        <a:t>79</a:t>
                      </a:r>
                      <a:endParaRPr lang="en-US" sz="700">
                        <a:effectLst/>
                        <a:latin typeface="Times New Roman" panose="02020603050405020304" pitchFamily="18" charset="0"/>
                        <a:ea typeface="Times New Roman" panose="02020603050405020304" pitchFamily="18" charset="0"/>
                      </a:endParaRPr>
                    </a:p>
                  </a:txBody>
                  <a:tcPr marL="40870" marR="40870" marT="0" marB="0" anchor="ctr">
                    <a:lnL>
                      <a:noFill/>
                    </a:lnL>
                    <a:lnR>
                      <a:noFill/>
                    </a:lnR>
                    <a:lnT>
                      <a:noFill/>
                    </a:lnT>
                    <a:lnB>
                      <a:noFill/>
                    </a:lnB>
                  </a:tcPr>
                </a:tc>
                <a:tc>
                  <a:txBody>
                    <a:bodyPr/>
                    <a:lstStyle/>
                    <a:p>
                      <a:pPr marL="0" marR="0" algn="ctr">
                        <a:spcBef>
                          <a:spcPts val="0"/>
                        </a:spcBef>
                        <a:spcAft>
                          <a:spcPts val="0"/>
                        </a:spcAft>
                      </a:pPr>
                      <a:r>
                        <a:rPr lang="en-US" sz="500">
                          <a:solidFill>
                            <a:srgbClr val="000000"/>
                          </a:solidFill>
                          <a:effectLst/>
                          <a:latin typeface="Arial" panose="020B0604020202020204" pitchFamily="34" charset="0"/>
                          <a:ea typeface="Times New Roman" panose="02020603050405020304" pitchFamily="18" charset="0"/>
                        </a:rPr>
                        <a:t>0.89</a:t>
                      </a:r>
                      <a:endParaRPr lang="en-US" sz="700">
                        <a:effectLst/>
                        <a:latin typeface="Times New Roman" panose="02020603050405020304" pitchFamily="18" charset="0"/>
                        <a:ea typeface="Times New Roman" panose="02020603050405020304" pitchFamily="18" charset="0"/>
                      </a:endParaRPr>
                    </a:p>
                  </a:txBody>
                  <a:tcPr marL="40870" marR="40870" marT="0" marB="0" anchor="ctr">
                    <a:lnL>
                      <a:noFill/>
                    </a:lnL>
                    <a:lnR>
                      <a:noFill/>
                    </a:lnR>
                    <a:lnT>
                      <a:noFill/>
                    </a:lnT>
                    <a:lnB>
                      <a:noFill/>
                    </a:lnB>
                  </a:tcPr>
                </a:tc>
                <a:tc>
                  <a:txBody>
                    <a:bodyPr/>
                    <a:lstStyle/>
                    <a:p>
                      <a:pPr marL="0" marR="0" algn="ctr">
                        <a:spcBef>
                          <a:spcPts val="0"/>
                        </a:spcBef>
                        <a:spcAft>
                          <a:spcPts val="0"/>
                        </a:spcAft>
                      </a:pPr>
                      <a:r>
                        <a:rPr lang="en-US" sz="500">
                          <a:solidFill>
                            <a:srgbClr val="000000"/>
                          </a:solidFill>
                          <a:effectLst/>
                          <a:latin typeface="Arial" panose="020B0604020202020204" pitchFamily="34" charset="0"/>
                          <a:ea typeface="Times New Roman" panose="02020603050405020304" pitchFamily="18" charset="0"/>
                        </a:rPr>
                        <a:t>0.71</a:t>
                      </a:r>
                      <a:endParaRPr lang="en-US" sz="700">
                        <a:effectLst/>
                        <a:latin typeface="Times New Roman" panose="02020603050405020304" pitchFamily="18" charset="0"/>
                        <a:ea typeface="Times New Roman" panose="02020603050405020304" pitchFamily="18" charset="0"/>
                      </a:endParaRPr>
                    </a:p>
                  </a:txBody>
                  <a:tcPr marL="40870" marR="40870" marT="0" marB="0" anchor="ctr">
                    <a:lnL>
                      <a:noFill/>
                    </a:lnL>
                    <a:lnR>
                      <a:noFill/>
                    </a:lnR>
                    <a:lnT>
                      <a:noFill/>
                    </a:lnT>
                    <a:lnB>
                      <a:noFill/>
                    </a:lnB>
                  </a:tcPr>
                </a:tc>
              </a:tr>
              <a:tr h="129973">
                <a:tc>
                  <a:txBody>
                    <a:bodyPr/>
                    <a:lstStyle/>
                    <a:p>
                      <a:pPr marL="0" marR="0" algn="ctr">
                        <a:spcBef>
                          <a:spcPts val="0"/>
                        </a:spcBef>
                        <a:spcAft>
                          <a:spcPts val="0"/>
                        </a:spcAft>
                      </a:pPr>
                      <a:r>
                        <a:rPr lang="en-US" sz="500">
                          <a:solidFill>
                            <a:srgbClr val="000000"/>
                          </a:solidFill>
                          <a:effectLst/>
                          <a:latin typeface="Arial" panose="020B0604020202020204" pitchFamily="34" charset="0"/>
                          <a:ea typeface="Times New Roman" panose="02020603050405020304" pitchFamily="18" charset="0"/>
                        </a:rPr>
                        <a:t>42</a:t>
                      </a:r>
                      <a:endParaRPr lang="en-US" sz="700">
                        <a:effectLst/>
                        <a:latin typeface="Times New Roman" panose="02020603050405020304" pitchFamily="18" charset="0"/>
                        <a:ea typeface="Times New Roman" panose="02020603050405020304" pitchFamily="18" charset="0"/>
                      </a:endParaRPr>
                    </a:p>
                  </a:txBody>
                  <a:tcPr marL="40870" marR="40870" marT="0" marB="0" anchor="ctr">
                    <a:lnL>
                      <a:noFill/>
                    </a:lnL>
                    <a:lnR>
                      <a:noFill/>
                    </a:lnR>
                    <a:lnT>
                      <a:noFill/>
                    </a:lnT>
                    <a:lnB>
                      <a:noFill/>
                    </a:lnB>
                  </a:tcPr>
                </a:tc>
                <a:tc>
                  <a:txBody>
                    <a:bodyPr/>
                    <a:lstStyle/>
                    <a:p>
                      <a:pPr marL="0" marR="0" algn="ctr">
                        <a:spcBef>
                          <a:spcPts val="0"/>
                        </a:spcBef>
                        <a:spcAft>
                          <a:spcPts val="0"/>
                        </a:spcAft>
                      </a:pPr>
                      <a:r>
                        <a:rPr lang="en-US" sz="500">
                          <a:solidFill>
                            <a:srgbClr val="000000"/>
                          </a:solidFill>
                          <a:effectLst/>
                          <a:latin typeface="Arial" panose="020B0604020202020204" pitchFamily="34" charset="0"/>
                          <a:ea typeface="Times New Roman" panose="02020603050405020304" pitchFamily="18" charset="0"/>
                        </a:rPr>
                        <a:t>10</a:t>
                      </a:r>
                      <a:endParaRPr lang="en-US" sz="700">
                        <a:effectLst/>
                        <a:latin typeface="Times New Roman" panose="02020603050405020304" pitchFamily="18" charset="0"/>
                        <a:ea typeface="Times New Roman" panose="02020603050405020304" pitchFamily="18" charset="0"/>
                      </a:endParaRPr>
                    </a:p>
                  </a:txBody>
                  <a:tcPr marL="40870" marR="40870" marT="0" marB="0" anchor="ctr">
                    <a:lnL>
                      <a:noFill/>
                    </a:lnL>
                    <a:lnR>
                      <a:noFill/>
                    </a:lnR>
                    <a:lnT>
                      <a:noFill/>
                    </a:lnT>
                    <a:lnB>
                      <a:noFill/>
                    </a:lnB>
                  </a:tcPr>
                </a:tc>
                <a:tc>
                  <a:txBody>
                    <a:bodyPr/>
                    <a:lstStyle/>
                    <a:p>
                      <a:pPr marL="0" marR="0" algn="ctr">
                        <a:spcBef>
                          <a:spcPts val="0"/>
                        </a:spcBef>
                        <a:spcAft>
                          <a:spcPts val="0"/>
                        </a:spcAft>
                      </a:pPr>
                      <a:r>
                        <a:rPr lang="en-US" sz="500">
                          <a:solidFill>
                            <a:srgbClr val="000000"/>
                          </a:solidFill>
                          <a:effectLst/>
                          <a:latin typeface="Arial" panose="020B0604020202020204" pitchFamily="34" charset="0"/>
                          <a:ea typeface="Times New Roman" panose="02020603050405020304" pitchFamily="18" charset="0"/>
                        </a:rPr>
                        <a:t>198</a:t>
                      </a:r>
                      <a:endParaRPr lang="en-US" sz="700">
                        <a:effectLst/>
                        <a:latin typeface="Times New Roman" panose="02020603050405020304" pitchFamily="18" charset="0"/>
                        <a:ea typeface="Times New Roman" panose="02020603050405020304" pitchFamily="18" charset="0"/>
                      </a:endParaRPr>
                    </a:p>
                  </a:txBody>
                  <a:tcPr marL="40870" marR="40870" marT="0" marB="0" anchor="ctr">
                    <a:lnL>
                      <a:noFill/>
                    </a:lnL>
                    <a:lnR>
                      <a:noFill/>
                    </a:lnR>
                    <a:lnT>
                      <a:noFill/>
                    </a:lnT>
                    <a:lnB>
                      <a:noFill/>
                    </a:lnB>
                  </a:tcPr>
                </a:tc>
                <a:tc>
                  <a:txBody>
                    <a:bodyPr/>
                    <a:lstStyle/>
                    <a:p>
                      <a:pPr marL="0" marR="0" algn="ctr">
                        <a:spcBef>
                          <a:spcPts val="0"/>
                        </a:spcBef>
                        <a:spcAft>
                          <a:spcPts val="0"/>
                        </a:spcAft>
                      </a:pPr>
                      <a:r>
                        <a:rPr lang="en-US" sz="500">
                          <a:solidFill>
                            <a:srgbClr val="000000"/>
                          </a:solidFill>
                          <a:effectLst/>
                          <a:latin typeface="Arial" panose="020B0604020202020204" pitchFamily="34" charset="0"/>
                          <a:ea typeface="Times New Roman" panose="02020603050405020304" pitchFamily="18" charset="0"/>
                        </a:rPr>
                        <a:t>84</a:t>
                      </a:r>
                      <a:endParaRPr lang="en-US" sz="700">
                        <a:effectLst/>
                        <a:latin typeface="Times New Roman" panose="02020603050405020304" pitchFamily="18" charset="0"/>
                        <a:ea typeface="Times New Roman" panose="02020603050405020304" pitchFamily="18" charset="0"/>
                      </a:endParaRPr>
                    </a:p>
                  </a:txBody>
                  <a:tcPr marL="40870" marR="40870" marT="0" marB="0" anchor="ctr">
                    <a:lnL>
                      <a:noFill/>
                    </a:lnL>
                    <a:lnR>
                      <a:noFill/>
                    </a:lnR>
                    <a:lnT>
                      <a:noFill/>
                    </a:lnT>
                    <a:lnB>
                      <a:noFill/>
                    </a:lnB>
                  </a:tcPr>
                </a:tc>
                <a:tc>
                  <a:txBody>
                    <a:bodyPr/>
                    <a:lstStyle/>
                    <a:p>
                      <a:pPr marL="0" marR="0" algn="ctr">
                        <a:spcBef>
                          <a:spcPts val="0"/>
                        </a:spcBef>
                        <a:spcAft>
                          <a:spcPts val="0"/>
                        </a:spcAft>
                      </a:pPr>
                      <a:r>
                        <a:rPr lang="en-US" sz="500">
                          <a:solidFill>
                            <a:srgbClr val="000000"/>
                          </a:solidFill>
                          <a:effectLst/>
                          <a:latin typeface="Arial" panose="020B0604020202020204" pitchFamily="34" charset="0"/>
                          <a:ea typeface="Times New Roman" panose="02020603050405020304" pitchFamily="18" charset="0"/>
                        </a:rPr>
                        <a:t>1.00</a:t>
                      </a:r>
                      <a:endParaRPr lang="en-US" sz="700">
                        <a:effectLst/>
                        <a:latin typeface="Times New Roman" panose="02020603050405020304" pitchFamily="18" charset="0"/>
                        <a:ea typeface="Times New Roman" panose="02020603050405020304" pitchFamily="18" charset="0"/>
                      </a:endParaRPr>
                    </a:p>
                  </a:txBody>
                  <a:tcPr marL="40870" marR="40870" marT="0" marB="0" anchor="ctr">
                    <a:lnL>
                      <a:noFill/>
                    </a:lnL>
                    <a:lnR>
                      <a:noFill/>
                    </a:lnR>
                    <a:lnT>
                      <a:noFill/>
                    </a:lnT>
                    <a:lnB>
                      <a:noFill/>
                    </a:lnB>
                  </a:tcPr>
                </a:tc>
                <a:tc>
                  <a:txBody>
                    <a:bodyPr/>
                    <a:lstStyle/>
                    <a:p>
                      <a:pPr marL="0" marR="0" algn="ctr">
                        <a:spcBef>
                          <a:spcPts val="0"/>
                        </a:spcBef>
                        <a:spcAft>
                          <a:spcPts val="0"/>
                        </a:spcAft>
                      </a:pPr>
                      <a:r>
                        <a:rPr lang="en-US" sz="500">
                          <a:solidFill>
                            <a:srgbClr val="000000"/>
                          </a:solidFill>
                          <a:effectLst/>
                          <a:latin typeface="Arial" panose="020B0604020202020204" pitchFamily="34" charset="0"/>
                          <a:ea typeface="Times New Roman" panose="02020603050405020304" pitchFamily="18" charset="0"/>
                        </a:rPr>
                        <a:t>0.88</a:t>
                      </a:r>
                      <a:endParaRPr lang="en-US" sz="700">
                        <a:effectLst/>
                        <a:latin typeface="Times New Roman" panose="02020603050405020304" pitchFamily="18" charset="0"/>
                        <a:ea typeface="Times New Roman" panose="02020603050405020304" pitchFamily="18" charset="0"/>
                      </a:endParaRPr>
                    </a:p>
                  </a:txBody>
                  <a:tcPr marL="40870" marR="40870" marT="0" marB="0" anchor="ctr">
                    <a:lnL>
                      <a:noFill/>
                    </a:lnL>
                    <a:lnR>
                      <a:noFill/>
                    </a:lnR>
                    <a:lnT>
                      <a:noFill/>
                    </a:lnT>
                    <a:lnB>
                      <a:noFill/>
                    </a:lnB>
                  </a:tcPr>
                </a:tc>
              </a:tr>
              <a:tr h="129973">
                <a:tc>
                  <a:txBody>
                    <a:bodyPr/>
                    <a:lstStyle/>
                    <a:p>
                      <a:pPr marL="0" marR="0" algn="ctr">
                        <a:spcBef>
                          <a:spcPts val="0"/>
                        </a:spcBef>
                        <a:spcAft>
                          <a:spcPts val="0"/>
                        </a:spcAft>
                      </a:pPr>
                      <a:r>
                        <a:rPr lang="en-US" sz="500">
                          <a:solidFill>
                            <a:srgbClr val="000000"/>
                          </a:solidFill>
                          <a:effectLst/>
                          <a:latin typeface="Arial" panose="020B0604020202020204" pitchFamily="34" charset="0"/>
                          <a:ea typeface="Times New Roman" panose="02020603050405020304" pitchFamily="18" charset="0"/>
                        </a:rPr>
                        <a:t>43</a:t>
                      </a:r>
                      <a:endParaRPr lang="en-US" sz="700">
                        <a:effectLst/>
                        <a:latin typeface="Times New Roman" panose="02020603050405020304" pitchFamily="18" charset="0"/>
                        <a:ea typeface="Times New Roman" panose="02020603050405020304" pitchFamily="18" charset="0"/>
                      </a:endParaRPr>
                    </a:p>
                  </a:txBody>
                  <a:tcPr marL="40870" marR="40870" marT="0" marB="0" anchor="ctr">
                    <a:lnL>
                      <a:noFill/>
                    </a:lnL>
                    <a:lnR>
                      <a:noFill/>
                    </a:lnR>
                    <a:lnT>
                      <a:noFill/>
                    </a:lnT>
                    <a:lnB>
                      <a:noFill/>
                    </a:lnB>
                  </a:tcPr>
                </a:tc>
                <a:tc>
                  <a:txBody>
                    <a:bodyPr/>
                    <a:lstStyle/>
                    <a:p>
                      <a:pPr marL="0" marR="0" algn="ctr">
                        <a:spcBef>
                          <a:spcPts val="0"/>
                        </a:spcBef>
                        <a:spcAft>
                          <a:spcPts val="0"/>
                        </a:spcAft>
                      </a:pPr>
                      <a:r>
                        <a:rPr lang="en-US" sz="500">
                          <a:solidFill>
                            <a:srgbClr val="000000"/>
                          </a:solidFill>
                          <a:effectLst/>
                          <a:latin typeface="Arial" panose="020B0604020202020204" pitchFamily="34" charset="0"/>
                          <a:ea typeface="Times New Roman" panose="02020603050405020304" pitchFamily="18" charset="0"/>
                        </a:rPr>
                        <a:t>7</a:t>
                      </a:r>
                      <a:endParaRPr lang="en-US" sz="700">
                        <a:effectLst/>
                        <a:latin typeface="Times New Roman" panose="02020603050405020304" pitchFamily="18" charset="0"/>
                        <a:ea typeface="Times New Roman" panose="02020603050405020304" pitchFamily="18" charset="0"/>
                      </a:endParaRPr>
                    </a:p>
                  </a:txBody>
                  <a:tcPr marL="40870" marR="40870" marT="0" marB="0" anchor="ctr">
                    <a:lnL>
                      <a:noFill/>
                    </a:lnL>
                    <a:lnR>
                      <a:noFill/>
                    </a:lnR>
                    <a:lnT>
                      <a:noFill/>
                    </a:lnT>
                    <a:lnB>
                      <a:noFill/>
                    </a:lnB>
                  </a:tcPr>
                </a:tc>
                <a:tc>
                  <a:txBody>
                    <a:bodyPr/>
                    <a:lstStyle/>
                    <a:p>
                      <a:pPr marL="0" marR="0" algn="ctr">
                        <a:spcBef>
                          <a:spcPts val="0"/>
                        </a:spcBef>
                        <a:spcAft>
                          <a:spcPts val="0"/>
                        </a:spcAft>
                      </a:pPr>
                      <a:r>
                        <a:rPr lang="en-US" sz="500">
                          <a:solidFill>
                            <a:srgbClr val="000000"/>
                          </a:solidFill>
                          <a:effectLst/>
                          <a:latin typeface="Arial" panose="020B0604020202020204" pitchFamily="34" charset="0"/>
                          <a:ea typeface="Times New Roman" panose="02020603050405020304" pitchFamily="18" charset="0"/>
                        </a:rPr>
                        <a:t>205</a:t>
                      </a:r>
                      <a:endParaRPr lang="en-US" sz="700">
                        <a:effectLst/>
                        <a:latin typeface="Times New Roman" panose="02020603050405020304" pitchFamily="18" charset="0"/>
                        <a:ea typeface="Times New Roman" panose="02020603050405020304" pitchFamily="18" charset="0"/>
                      </a:endParaRPr>
                    </a:p>
                  </a:txBody>
                  <a:tcPr marL="40870" marR="40870" marT="0" marB="0" anchor="ctr">
                    <a:lnL>
                      <a:noFill/>
                    </a:lnL>
                    <a:lnR>
                      <a:noFill/>
                    </a:lnR>
                    <a:lnT>
                      <a:noFill/>
                    </a:lnT>
                    <a:lnB>
                      <a:noFill/>
                    </a:lnB>
                  </a:tcPr>
                </a:tc>
                <a:tc>
                  <a:txBody>
                    <a:bodyPr/>
                    <a:lstStyle/>
                    <a:p>
                      <a:pPr marL="0" marR="0" algn="ctr">
                        <a:spcBef>
                          <a:spcPts val="0"/>
                        </a:spcBef>
                        <a:spcAft>
                          <a:spcPts val="0"/>
                        </a:spcAft>
                      </a:pPr>
                      <a:r>
                        <a:rPr lang="en-US" sz="500">
                          <a:solidFill>
                            <a:srgbClr val="000000"/>
                          </a:solidFill>
                          <a:effectLst/>
                          <a:latin typeface="Arial" panose="020B0604020202020204" pitchFamily="34" charset="0"/>
                          <a:ea typeface="Times New Roman" panose="02020603050405020304" pitchFamily="18" charset="0"/>
                        </a:rPr>
                        <a:t>87</a:t>
                      </a:r>
                      <a:endParaRPr lang="en-US" sz="700">
                        <a:effectLst/>
                        <a:latin typeface="Times New Roman" panose="02020603050405020304" pitchFamily="18" charset="0"/>
                        <a:ea typeface="Times New Roman" panose="02020603050405020304" pitchFamily="18" charset="0"/>
                      </a:endParaRPr>
                    </a:p>
                  </a:txBody>
                  <a:tcPr marL="40870" marR="40870" marT="0" marB="0" anchor="ctr">
                    <a:lnL>
                      <a:noFill/>
                    </a:lnL>
                    <a:lnR>
                      <a:noFill/>
                    </a:lnR>
                    <a:lnT>
                      <a:noFill/>
                    </a:lnT>
                    <a:lnB>
                      <a:noFill/>
                    </a:lnB>
                  </a:tcPr>
                </a:tc>
                <a:tc>
                  <a:txBody>
                    <a:bodyPr/>
                    <a:lstStyle/>
                    <a:p>
                      <a:pPr marL="0" marR="0" algn="ctr">
                        <a:spcBef>
                          <a:spcPts val="0"/>
                        </a:spcBef>
                        <a:spcAft>
                          <a:spcPts val="0"/>
                        </a:spcAft>
                      </a:pPr>
                      <a:r>
                        <a:rPr lang="en-US" sz="500">
                          <a:solidFill>
                            <a:srgbClr val="000000"/>
                          </a:solidFill>
                          <a:effectLst/>
                          <a:latin typeface="Arial" panose="020B0604020202020204" pitchFamily="34" charset="0"/>
                          <a:ea typeface="Times New Roman" panose="02020603050405020304" pitchFamily="18" charset="0"/>
                        </a:rPr>
                        <a:t>1.10</a:t>
                      </a:r>
                      <a:endParaRPr lang="en-US" sz="700">
                        <a:effectLst/>
                        <a:latin typeface="Times New Roman" panose="02020603050405020304" pitchFamily="18" charset="0"/>
                        <a:ea typeface="Times New Roman" panose="02020603050405020304" pitchFamily="18" charset="0"/>
                      </a:endParaRPr>
                    </a:p>
                  </a:txBody>
                  <a:tcPr marL="40870" marR="40870" marT="0" marB="0" anchor="ctr">
                    <a:lnL>
                      <a:noFill/>
                    </a:lnL>
                    <a:lnR>
                      <a:noFill/>
                    </a:lnR>
                    <a:lnT>
                      <a:noFill/>
                    </a:lnT>
                    <a:lnB>
                      <a:noFill/>
                    </a:lnB>
                  </a:tcPr>
                </a:tc>
                <a:tc>
                  <a:txBody>
                    <a:bodyPr/>
                    <a:lstStyle/>
                    <a:p>
                      <a:pPr marL="0" marR="0" algn="ctr">
                        <a:spcBef>
                          <a:spcPts val="0"/>
                        </a:spcBef>
                        <a:spcAft>
                          <a:spcPts val="0"/>
                        </a:spcAft>
                      </a:pPr>
                      <a:r>
                        <a:rPr lang="en-US" sz="500">
                          <a:solidFill>
                            <a:srgbClr val="000000"/>
                          </a:solidFill>
                          <a:effectLst/>
                          <a:latin typeface="Arial" panose="020B0604020202020204" pitchFamily="34" charset="0"/>
                          <a:ea typeface="Times New Roman" panose="02020603050405020304" pitchFamily="18" charset="0"/>
                        </a:rPr>
                        <a:t>1.00</a:t>
                      </a:r>
                      <a:endParaRPr lang="en-US" sz="700">
                        <a:effectLst/>
                        <a:latin typeface="Times New Roman" panose="02020603050405020304" pitchFamily="18" charset="0"/>
                        <a:ea typeface="Times New Roman" panose="02020603050405020304" pitchFamily="18" charset="0"/>
                      </a:endParaRPr>
                    </a:p>
                  </a:txBody>
                  <a:tcPr marL="40870" marR="40870" marT="0" marB="0" anchor="ctr">
                    <a:lnL>
                      <a:noFill/>
                    </a:lnL>
                    <a:lnR>
                      <a:noFill/>
                    </a:lnR>
                    <a:lnT>
                      <a:noFill/>
                    </a:lnT>
                    <a:lnB>
                      <a:noFill/>
                    </a:lnB>
                  </a:tcPr>
                </a:tc>
              </a:tr>
              <a:tr h="129973">
                <a:tc>
                  <a:txBody>
                    <a:bodyPr/>
                    <a:lstStyle/>
                    <a:p>
                      <a:pPr marL="0" marR="0" algn="ctr">
                        <a:spcBef>
                          <a:spcPts val="0"/>
                        </a:spcBef>
                        <a:spcAft>
                          <a:spcPts val="0"/>
                        </a:spcAft>
                      </a:pPr>
                      <a:r>
                        <a:rPr lang="en-US" sz="500">
                          <a:solidFill>
                            <a:srgbClr val="000000"/>
                          </a:solidFill>
                          <a:effectLst/>
                          <a:latin typeface="Arial" panose="020B0604020202020204" pitchFamily="34" charset="0"/>
                          <a:ea typeface="Times New Roman" panose="02020603050405020304" pitchFamily="18" charset="0"/>
                        </a:rPr>
                        <a:t>44</a:t>
                      </a:r>
                      <a:endParaRPr lang="en-US" sz="700">
                        <a:effectLst/>
                        <a:latin typeface="Times New Roman" panose="02020603050405020304" pitchFamily="18" charset="0"/>
                        <a:ea typeface="Times New Roman" panose="02020603050405020304" pitchFamily="18" charset="0"/>
                      </a:endParaRPr>
                    </a:p>
                  </a:txBody>
                  <a:tcPr marL="40870" marR="40870" marT="0" marB="0" anchor="ctr">
                    <a:lnL>
                      <a:noFill/>
                    </a:lnL>
                    <a:lnR>
                      <a:noFill/>
                    </a:lnR>
                    <a:lnT>
                      <a:noFill/>
                    </a:lnT>
                    <a:lnB>
                      <a:noFill/>
                    </a:lnB>
                  </a:tcPr>
                </a:tc>
                <a:tc>
                  <a:txBody>
                    <a:bodyPr/>
                    <a:lstStyle/>
                    <a:p>
                      <a:pPr marL="0" marR="0" algn="ctr">
                        <a:spcBef>
                          <a:spcPts val="0"/>
                        </a:spcBef>
                        <a:spcAft>
                          <a:spcPts val="0"/>
                        </a:spcAft>
                      </a:pPr>
                      <a:r>
                        <a:rPr lang="en-US" sz="500">
                          <a:solidFill>
                            <a:srgbClr val="000000"/>
                          </a:solidFill>
                          <a:effectLst/>
                          <a:latin typeface="Arial" panose="020B0604020202020204" pitchFamily="34" charset="0"/>
                          <a:ea typeface="Times New Roman" panose="02020603050405020304" pitchFamily="18" charset="0"/>
                        </a:rPr>
                        <a:t>4</a:t>
                      </a:r>
                      <a:endParaRPr lang="en-US" sz="700">
                        <a:effectLst/>
                        <a:latin typeface="Times New Roman" panose="02020603050405020304" pitchFamily="18" charset="0"/>
                        <a:ea typeface="Times New Roman" panose="02020603050405020304" pitchFamily="18" charset="0"/>
                      </a:endParaRPr>
                    </a:p>
                  </a:txBody>
                  <a:tcPr marL="40870" marR="40870" marT="0" marB="0" anchor="ctr">
                    <a:lnL>
                      <a:noFill/>
                    </a:lnL>
                    <a:lnR>
                      <a:noFill/>
                    </a:lnR>
                    <a:lnT>
                      <a:noFill/>
                    </a:lnT>
                    <a:lnB>
                      <a:noFill/>
                    </a:lnB>
                  </a:tcPr>
                </a:tc>
                <a:tc>
                  <a:txBody>
                    <a:bodyPr/>
                    <a:lstStyle/>
                    <a:p>
                      <a:pPr marL="0" marR="0" algn="ctr">
                        <a:spcBef>
                          <a:spcPts val="0"/>
                        </a:spcBef>
                        <a:spcAft>
                          <a:spcPts val="0"/>
                        </a:spcAft>
                      </a:pPr>
                      <a:r>
                        <a:rPr lang="en-US" sz="500">
                          <a:solidFill>
                            <a:srgbClr val="000000"/>
                          </a:solidFill>
                          <a:effectLst/>
                          <a:latin typeface="Arial" panose="020B0604020202020204" pitchFamily="34" charset="0"/>
                          <a:ea typeface="Times New Roman" panose="02020603050405020304" pitchFamily="18" charset="0"/>
                        </a:rPr>
                        <a:t>209</a:t>
                      </a:r>
                      <a:endParaRPr lang="en-US" sz="700">
                        <a:effectLst/>
                        <a:latin typeface="Times New Roman" panose="02020603050405020304" pitchFamily="18" charset="0"/>
                        <a:ea typeface="Times New Roman" panose="02020603050405020304" pitchFamily="18" charset="0"/>
                      </a:endParaRPr>
                    </a:p>
                  </a:txBody>
                  <a:tcPr marL="40870" marR="40870" marT="0" marB="0" anchor="ctr">
                    <a:lnL>
                      <a:noFill/>
                    </a:lnL>
                    <a:lnR>
                      <a:noFill/>
                    </a:lnR>
                    <a:lnT>
                      <a:noFill/>
                    </a:lnT>
                    <a:lnB>
                      <a:noFill/>
                    </a:lnB>
                  </a:tcPr>
                </a:tc>
                <a:tc>
                  <a:txBody>
                    <a:bodyPr/>
                    <a:lstStyle/>
                    <a:p>
                      <a:pPr marL="0" marR="0" algn="ctr">
                        <a:spcBef>
                          <a:spcPts val="0"/>
                        </a:spcBef>
                        <a:spcAft>
                          <a:spcPts val="0"/>
                        </a:spcAft>
                      </a:pPr>
                      <a:r>
                        <a:rPr lang="en-US" sz="500">
                          <a:solidFill>
                            <a:srgbClr val="000000"/>
                          </a:solidFill>
                          <a:effectLst/>
                          <a:latin typeface="Arial" panose="020B0604020202020204" pitchFamily="34" charset="0"/>
                          <a:ea typeface="Times New Roman" panose="02020603050405020304" pitchFamily="18" charset="0"/>
                        </a:rPr>
                        <a:t>90</a:t>
                      </a:r>
                      <a:endParaRPr lang="en-US" sz="700">
                        <a:effectLst/>
                        <a:latin typeface="Times New Roman" panose="02020603050405020304" pitchFamily="18" charset="0"/>
                        <a:ea typeface="Times New Roman" panose="02020603050405020304" pitchFamily="18" charset="0"/>
                      </a:endParaRPr>
                    </a:p>
                  </a:txBody>
                  <a:tcPr marL="40870" marR="40870" marT="0" marB="0" anchor="ctr">
                    <a:lnL>
                      <a:noFill/>
                    </a:lnL>
                    <a:lnR>
                      <a:noFill/>
                    </a:lnR>
                    <a:lnT>
                      <a:noFill/>
                    </a:lnT>
                    <a:lnB>
                      <a:noFill/>
                    </a:lnB>
                  </a:tcPr>
                </a:tc>
                <a:tc>
                  <a:txBody>
                    <a:bodyPr/>
                    <a:lstStyle/>
                    <a:p>
                      <a:pPr marL="0" marR="0" algn="ctr">
                        <a:spcBef>
                          <a:spcPts val="0"/>
                        </a:spcBef>
                        <a:spcAft>
                          <a:spcPts val="0"/>
                        </a:spcAft>
                      </a:pPr>
                      <a:r>
                        <a:rPr lang="en-US" sz="500">
                          <a:solidFill>
                            <a:srgbClr val="000000"/>
                          </a:solidFill>
                          <a:effectLst/>
                          <a:latin typeface="Arial" panose="020B0604020202020204" pitchFamily="34" charset="0"/>
                          <a:ea typeface="Times New Roman" panose="02020603050405020304" pitchFamily="18" charset="0"/>
                        </a:rPr>
                        <a:t>1.12</a:t>
                      </a:r>
                      <a:endParaRPr lang="en-US" sz="700">
                        <a:effectLst/>
                        <a:latin typeface="Times New Roman" panose="02020603050405020304" pitchFamily="18" charset="0"/>
                        <a:ea typeface="Times New Roman" panose="02020603050405020304" pitchFamily="18" charset="0"/>
                      </a:endParaRPr>
                    </a:p>
                  </a:txBody>
                  <a:tcPr marL="40870" marR="40870" marT="0" marB="0" anchor="ctr">
                    <a:lnL>
                      <a:noFill/>
                    </a:lnL>
                    <a:lnR>
                      <a:noFill/>
                    </a:lnR>
                    <a:lnT>
                      <a:noFill/>
                    </a:lnT>
                    <a:lnB>
                      <a:noFill/>
                    </a:lnB>
                  </a:tcPr>
                </a:tc>
                <a:tc>
                  <a:txBody>
                    <a:bodyPr/>
                    <a:lstStyle/>
                    <a:p>
                      <a:pPr marL="0" marR="0" algn="ctr">
                        <a:spcBef>
                          <a:spcPts val="0"/>
                        </a:spcBef>
                        <a:spcAft>
                          <a:spcPts val="0"/>
                        </a:spcAft>
                      </a:pPr>
                      <a:r>
                        <a:rPr lang="en-US" sz="500">
                          <a:solidFill>
                            <a:srgbClr val="000000"/>
                          </a:solidFill>
                          <a:effectLst/>
                          <a:latin typeface="Arial" panose="020B0604020202020204" pitchFamily="34" charset="0"/>
                          <a:ea typeface="Times New Roman" panose="02020603050405020304" pitchFamily="18" charset="0"/>
                        </a:rPr>
                        <a:t>1.13</a:t>
                      </a:r>
                      <a:endParaRPr lang="en-US" sz="700">
                        <a:effectLst/>
                        <a:latin typeface="Times New Roman" panose="02020603050405020304" pitchFamily="18" charset="0"/>
                        <a:ea typeface="Times New Roman" panose="02020603050405020304" pitchFamily="18" charset="0"/>
                      </a:endParaRPr>
                    </a:p>
                  </a:txBody>
                  <a:tcPr marL="40870" marR="40870" marT="0" marB="0" anchor="ctr">
                    <a:lnL>
                      <a:noFill/>
                    </a:lnL>
                    <a:lnR>
                      <a:noFill/>
                    </a:lnR>
                    <a:lnT>
                      <a:noFill/>
                    </a:lnT>
                    <a:lnB>
                      <a:noFill/>
                    </a:lnB>
                  </a:tcPr>
                </a:tc>
              </a:tr>
              <a:tr h="129973">
                <a:tc>
                  <a:txBody>
                    <a:bodyPr/>
                    <a:lstStyle/>
                    <a:p>
                      <a:pPr marL="0" marR="0" algn="ctr">
                        <a:spcBef>
                          <a:spcPts val="0"/>
                        </a:spcBef>
                        <a:spcAft>
                          <a:spcPts val="0"/>
                        </a:spcAft>
                      </a:pPr>
                      <a:r>
                        <a:rPr lang="en-US" sz="500">
                          <a:solidFill>
                            <a:srgbClr val="000000"/>
                          </a:solidFill>
                          <a:effectLst/>
                          <a:latin typeface="Arial" panose="020B0604020202020204" pitchFamily="34" charset="0"/>
                          <a:ea typeface="Times New Roman" panose="02020603050405020304" pitchFamily="18" charset="0"/>
                        </a:rPr>
                        <a:t>45</a:t>
                      </a:r>
                      <a:endParaRPr lang="en-US" sz="700">
                        <a:effectLst/>
                        <a:latin typeface="Times New Roman" panose="02020603050405020304" pitchFamily="18" charset="0"/>
                        <a:ea typeface="Times New Roman" panose="02020603050405020304" pitchFamily="18" charset="0"/>
                      </a:endParaRPr>
                    </a:p>
                  </a:txBody>
                  <a:tcPr marL="40870" marR="40870" marT="0" marB="0" anchor="ctr">
                    <a:lnL>
                      <a:noFill/>
                    </a:lnL>
                    <a:lnR>
                      <a:noFill/>
                    </a:lnR>
                    <a:lnT>
                      <a:noFill/>
                    </a:lnT>
                    <a:lnB>
                      <a:noFill/>
                    </a:lnB>
                  </a:tcPr>
                </a:tc>
                <a:tc>
                  <a:txBody>
                    <a:bodyPr/>
                    <a:lstStyle/>
                    <a:p>
                      <a:pPr marL="0" marR="0" algn="ctr">
                        <a:spcBef>
                          <a:spcPts val="0"/>
                        </a:spcBef>
                        <a:spcAft>
                          <a:spcPts val="0"/>
                        </a:spcAft>
                      </a:pPr>
                      <a:r>
                        <a:rPr lang="en-US" sz="500">
                          <a:solidFill>
                            <a:srgbClr val="000000"/>
                          </a:solidFill>
                          <a:effectLst/>
                          <a:latin typeface="Arial" panose="020B0604020202020204" pitchFamily="34" charset="0"/>
                          <a:ea typeface="Times New Roman" panose="02020603050405020304" pitchFamily="18" charset="0"/>
                        </a:rPr>
                        <a:t>8</a:t>
                      </a:r>
                      <a:endParaRPr lang="en-US" sz="700">
                        <a:effectLst/>
                        <a:latin typeface="Times New Roman" panose="02020603050405020304" pitchFamily="18" charset="0"/>
                        <a:ea typeface="Times New Roman" panose="02020603050405020304" pitchFamily="18" charset="0"/>
                      </a:endParaRPr>
                    </a:p>
                  </a:txBody>
                  <a:tcPr marL="40870" marR="40870" marT="0" marB="0" anchor="ctr">
                    <a:lnL>
                      <a:noFill/>
                    </a:lnL>
                    <a:lnR>
                      <a:noFill/>
                    </a:lnR>
                    <a:lnT>
                      <a:noFill/>
                    </a:lnT>
                    <a:lnB>
                      <a:noFill/>
                    </a:lnB>
                  </a:tcPr>
                </a:tc>
                <a:tc>
                  <a:txBody>
                    <a:bodyPr/>
                    <a:lstStyle/>
                    <a:p>
                      <a:pPr marL="0" marR="0" algn="ctr">
                        <a:spcBef>
                          <a:spcPts val="0"/>
                        </a:spcBef>
                        <a:spcAft>
                          <a:spcPts val="0"/>
                        </a:spcAft>
                      </a:pPr>
                      <a:r>
                        <a:rPr lang="en-US" sz="500">
                          <a:solidFill>
                            <a:srgbClr val="000000"/>
                          </a:solidFill>
                          <a:effectLst/>
                          <a:latin typeface="Arial" panose="020B0604020202020204" pitchFamily="34" charset="0"/>
                          <a:ea typeface="Times New Roman" panose="02020603050405020304" pitchFamily="18" charset="0"/>
                        </a:rPr>
                        <a:t>217</a:t>
                      </a:r>
                      <a:endParaRPr lang="en-US" sz="700">
                        <a:effectLst/>
                        <a:latin typeface="Times New Roman" panose="02020603050405020304" pitchFamily="18" charset="0"/>
                        <a:ea typeface="Times New Roman" panose="02020603050405020304" pitchFamily="18" charset="0"/>
                      </a:endParaRPr>
                    </a:p>
                  </a:txBody>
                  <a:tcPr marL="40870" marR="40870" marT="0" marB="0" anchor="ctr">
                    <a:lnL>
                      <a:noFill/>
                    </a:lnL>
                    <a:lnR>
                      <a:noFill/>
                    </a:lnR>
                    <a:lnT>
                      <a:noFill/>
                    </a:lnT>
                    <a:lnB>
                      <a:noFill/>
                    </a:lnB>
                  </a:tcPr>
                </a:tc>
                <a:tc>
                  <a:txBody>
                    <a:bodyPr/>
                    <a:lstStyle/>
                    <a:p>
                      <a:pPr marL="0" marR="0" algn="ctr">
                        <a:spcBef>
                          <a:spcPts val="0"/>
                        </a:spcBef>
                        <a:spcAft>
                          <a:spcPts val="0"/>
                        </a:spcAft>
                      </a:pPr>
                      <a:r>
                        <a:rPr lang="en-US" sz="500">
                          <a:solidFill>
                            <a:srgbClr val="000000"/>
                          </a:solidFill>
                          <a:effectLst/>
                          <a:latin typeface="Arial" panose="020B0604020202020204" pitchFamily="34" charset="0"/>
                          <a:ea typeface="Times New Roman" panose="02020603050405020304" pitchFamily="18" charset="0"/>
                        </a:rPr>
                        <a:t>92</a:t>
                      </a:r>
                      <a:endParaRPr lang="en-US" sz="700">
                        <a:effectLst/>
                        <a:latin typeface="Times New Roman" panose="02020603050405020304" pitchFamily="18" charset="0"/>
                        <a:ea typeface="Times New Roman" panose="02020603050405020304" pitchFamily="18" charset="0"/>
                      </a:endParaRPr>
                    </a:p>
                  </a:txBody>
                  <a:tcPr marL="40870" marR="40870" marT="0" marB="0" anchor="ctr">
                    <a:lnL>
                      <a:noFill/>
                    </a:lnL>
                    <a:lnR>
                      <a:noFill/>
                    </a:lnR>
                    <a:lnT>
                      <a:noFill/>
                    </a:lnT>
                    <a:lnB>
                      <a:noFill/>
                    </a:lnB>
                  </a:tcPr>
                </a:tc>
                <a:tc>
                  <a:txBody>
                    <a:bodyPr/>
                    <a:lstStyle/>
                    <a:p>
                      <a:pPr marL="0" marR="0" algn="ctr">
                        <a:spcBef>
                          <a:spcPts val="0"/>
                        </a:spcBef>
                        <a:spcAft>
                          <a:spcPts val="0"/>
                        </a:spcAft>
                      </a:pPr>
                      <a:r>
                        <a:rPr lang="en-US" sz="500">
                          <a:solidFill>
                            <a:srgbClr val="000000"/>
                          </a:solidFill>
                          <a:effectLst/>
                          <a:latin typeface="Arial" panose="020B0604020202020204" pitchFamily="34" charset="0"/>
                          <a:ea typeface="Times New Roman" panose="02020603050405020304" pitchFamily="18" charset="0"/>
                        </a:rPr>
                        <a:t>1.40</a:t>
                      </a:r>
                      <a:endParaRPr lang="en-US" sz="700">
                        <a:effectLst/>
                        <a:latin typeface="Times New Roman" panose="02020603050405020304" pitchFamily="18" charset="0"/>
                        <a:ea typeface="Times New Roman" panose="02020603050405020304" pitchFamily="18" charset="0"/>
                      </a:endParaRPr>
                    </a:p>
                  </a:txBody>
                  <a:tcPr marL="40870" marR="40870" marT="0" marB="0" anchor="ctr">
                    <a:lnL>
                      <a:noFill/>
                    </a:lnL>
                    <a:lnR>
                      <a:noFill/>
                    </a:lnR>
                    <a:lnT>
                      <a:noFill/>
                    </a:lnT>
                    <a:lnB>
                      <a:noFill/>
                    </a:lnB>
                  </a:tcPr>
                </a:tc>
                <a:tc>
                  <a:txBody>
                    <a:bodyPr/>
                    <a:lstStyle/>
                    <a:p>
                      <a:pPr marL="0" marR="0" algn="ctr">
                        <a:spcBef>
                          <a:spcPts val="0"/>
                        </a:spcBef>
                        <a:spcAft>
                          <a:spcPts val="0"/>
                        </a:spcAft>
                      </a:pPr>
                      <a:r>
                        <a:rPr lang="en-US" sz="500">
                          <a:solidFill>
                            <a:srgbClr val="000000"/>
                          </a:solidFill>
                          <a:effectLst/>
                          <a:latin typeface="Arial" panose="020B0604020202020204" pitchFamily="34" charset="0"/>
                          <a:ea typeface="Times New Roman" panose="02020603050405020304" pitchFamily="18" charset="0"/>
                        </a:rPr>
                        <a:t>1.23</a:t>
                      </a:r>
                      <a:endParaRPr lang="en-US" sz="700">
                        <a:effectLst/>
                        <a:latin typeface="Times New Roman" panose="02020603050405020304" pitchFamily="18" charset="0"/>
                        <a:ea typeface="Times New Roman" panose="02020603050405020304" pitchFamily="18" charset="0"/>
                      </a:endParaRPr>
                    </a:p>
                  </a:txBody>
                  <a:tcPr marL="40870" marR="40870" marT="0" marB="0" anchor="ctr">
                    <a:lnL>
                      <a:noFill/>
                    </a:lnL>
                    <a:lnR>
                      <a:noFill/>
                    </a:lnR>
                    <a:lnT>
                      <a:noFill/>
                    </a:lnT>
                    <a:lnB>
                      <a:noFill/>
                    </a:lnB>
                  </a:tcPr>
                </a:tc>
              </a:tr>
              <a:tr h="129973">
                <a:tc>
                  <a:txBody>
                    <a:bodyPr/>
                    <a:lstStyle/>
                    <a:p>
                      <a:pPr marL="0" marR="0" algn="ctr">
                        <a:spcBef>
                          <a:spcPts val="0"/>
                        </a:spcBef>
                        <a:spcAft>
                          <a:spcPts val="0"/>
                        </a:spcAft>
                      </a:pPr>
                      <a:r>
                        <a:rPr lang="en-US" sz="500">
                          <a:solidFill>
                            <a:srgbClr val="000000"/>
                          </a:solidFill>
                          <a:effectLst/>
                          <a:latin typeface="Arial" panose="020B0604020202020204" pitchFamily="34" charset="0"/>
                          <a:ea typeface="Times New Roman" panose="02020603050405020304" pitchFamily="18" charset="0"/>
                        </a:rPr>
                        <a:t>46</a:t>
                      </a:r>
                      <a:endParaRPr lang="en-US" sz="700">
                        <a:effectLst/>
                        <a:latin typeface="Times New Roman" panose="02020603050405020304" pitchFamily="18" charset="0"/>
                        <a:ea typeface="Times New Roman" panose="02020603050405020304" pitchFamily="18" charset="0"/>
                      </a:endParaRPr>
                    </a:p>
                  </a:txBody>
                  <a:tcPr marL="40870" marR="40870" marT="0" marB="0" anchor="ctr">
                    <a:lnL>
                      <a:noFill/>
                    </a:lnL>
                    <a:lnR>
                      <a:noFill/>
                    </a:lnR>
                    <a:lnT>
                      <a:noFill/>
                    </a:lnT>
                    <a:lnB>
                      <a:noFill/>
                    </a:lnB>
                  </a:tcPr>
                </a:tc>
                <a:tc>
                  <a:txBody>
                    <a:bodyPr/>
                    <a:lstStyle/>
                    <a:p>
                      <a:pPr marL="0" marR="0" algn="ctr">
                        <a:spcBef>
                          <a:spcPts val="0"/>
                        </a:spcBef>
                        <a:spcAft>
                          <a:spcPts val="0"/>
                        </a:spcAft>
                      </a:pPr>
                      <a:r>
                        <a:rPr lang="en-US" sz="500">
                          <a:solidFill>
                            <a:srgbClr val="000000"/>
                          </a:solidFill>
                          <a:effectLst/>
                          <a:latin typeface="Arial" panose="020B0604020202020204" pitchFamily="34" charset="0"/>
                          <a:ea typeface="Times New Roman" panose="02020603050405020304" pitchFamily="18" charset="0"/>
                        </a:rPr>
                        <a:t>7</a:t>
                      </a:r>
                      <a:endParaRPr lang="en-US" sz="700">
                        <a:effectLst/>
                        <a:latin typeface="Times New Roman" panose="02020603050405020304" pitchFamily="18" charset="0"/>
                        <a:ea typeface="Times New Roman" panose="02020603050405020304" pitchFamily="18" charset="0"/>
                      </a:endParaRPr>
                    </a:p>
                  </a:txBody>
                  <a:tcPr marL="40870" marR="40870" marT="0" marB="0" anchor="ctr">
                    <a:lnL>
                      <a:noFill/>
                    </a:lnL>
                    <a:lnR>
                      <a:noFill/>
                    </a:lnR>
                    <a:lnT>
                      <a:noFill/>
                    </a:lnT>
                    <a:lnB>
                      <a:noFill/>
                    </a:lnB>
                  </a:tcPr>
                </a:tc>
                <a:tc>
                  <a:txBody>
                    <a:bodyPr/>
                    <a:lstStyle/>
                    <a:p>
                      <a:pPr marL="0" marR="0" algn="ctr">
                        <a:spcBef>
                          <a:spcPts val="0"/>
                        </a:spcBef>
                        <a:spcAft>
                          <a:spcPts val="0"/>
                        </a:spcAft>
                      </a:pPr>
                      <a:r>
                        <a:rPr lang="en-US" sz="500">
                          <a:solidFill>
                            <a:srgbClr val="000000"/>
                          </a:solidFill>
                          <a:effectLst/>
                          <a:latin typeface="Arial" panose="020B0604020202020204" pitchFamily="34" charset="0"/>
                          <a:ea typeface="Times New Roman" panose="02020603050405020304" pitchFamily="18" charset="0"/>
                        </a:rPr>
                        <a:t>224</a:t>
                      </a:r>
                      <a:endParaRPr lang="en-US" sz="700">
                        <a:effectLst/>
                        <a:latin typeface="Times New Roman" panose="02020603050405020304" pitchFamily="18" charset="0"/>
                        <a:ea typeface="Times New Roman" panose="02020603050405020304" pitchFamily="18" charset="0"/>
                      </a:endParaRPr>
                    </a:p>
                  </a:txBody>
                  <a:tcPr marL="40870" marR="40870" marT="0" marB="0" anchor="ctr">
                    <a:lnL>
                      <a:noFill/>
                    </a:lnL>
                    <a:lnR>
                      <a:noFill/>
                    </a:lnR>
                    <a:lnT>
                      <a:noFill/>
                    </a:lnT>
                    <a:lnB>
                      <a:noFill/>
                    </a:lnB>
                  </a:tcPr>
                </a:tc>
                <a:tc>
                  <a:txBody>
                    <a:bodyPr/>
                    <a:lstStyle/>
                    <a:p>
                      <a:pPr marL="0" marR="0" algn="ctr">
                        <a:spcBef>
                          <a:spcPts val="0"/>
                        </a:spcBef>
                        <a:spcAft>
                          <a:spcPts val="0"/>
                        </a:spcAft>
                      </a:pPr>
                      <a:r>
                        <a:rPr lang="en-US" sz="500">
                          <a:solidFill>
                            <a:srgbClr val="000000"/>
                          </a:solidFill>
                          <a:effectLst/>
                          <a:latin typeface="Arial" panose="020B0604020202020204" pitchFamily="34" charset="0"/>
                          <a:ea typeface="Times New Roman" panose="02020603050405020304" pitchFamily="18" charset="0"/>
                        </a:rPr>
                        <a:t>95</a:t>
                      </a:r>
                      <a:endParaRPr lang="en-US" sz="700">
                        <a:effectLst/>
                        <a:latin typeface="Times New Roman" panose="02020603050405020304" pitchFamily="18" charset="0"/>
                        <a:ea typeface="Times New Roman" panose="02020603050405020304" pitchFamily="18" charset="0"/>
                      </a:endParaRPr>
                    </a:p>
                  </a:txBody>
                  <a:tcPr marL="40870" marR="40870" marT="0" marB="0" anchor="ctr">
                    <a:lnL>
                      <a:noFill/>
                    </a:lnL>
                    <a:lnR>
                      <a:noFill/>
                    </a:lnR>
                    <a:lnT>
                      <a:noFill/>
                    </a:lnT>
                    <a:lnB>
                      <a:noFill/>
                    </a:lnB>
                  </a:tcPr>
                </a:tc>
                <a:tc>
                  <a:txBody>
                    <a:bodyPr/>
                    <a:lstStyle/>
                    <a:p>
                      <a:pPr marL="0" marR="0" algn="ctr">
                        <a:spcBef>
                          <a:spcPts val="0"/>
                        </a:spcBef>
                        <a:spcAft>
                          <a:spcPts val="0"/>
                        </a:spcAft>
                      </a:pPr>
                      <a:r>
                        <a:rPr lang="en-US" sz="500">
                          <a:solidFill>
                            <a:srgbClr val="000000"/>
                          </a:solidFill>
                          <a:effectLst/>
                          <a:latin typeface="Arial" panose="020B0604020202020204" pitchFamily="34" charset="0"/>
                          <a:ea typeface="Times New Roman" panose="02020603050405020304" pitchFamily="18" charset="0"/>
                        </a:rPr>
                        <a:t>1.50</a:t>
                      </a:r>
                      <a:endParaRPr lang="en-US" sz="700">
                        <a:effectLst/>
                        <a:latin typeface="Times New Roman" panose="02020603050405020304" pitchFamily="18" charset="0"/>
                        <a:ea typeface="Times New Roman" panose="02020603050405020304" pitchFamily="18" charset="0"/>
                      </a:endParaRPr>
                    </a:p>
                  </a:txBody>
                  <a:tcPr marL="40870" marR="40870" marT="0" marB="0" anchor="ctr">
                    <a:lnL>
                      <a:noFill/>
                    </a:lnL>
                    <a:lnR>
                      <a:noFill/>
                    </a:lnR>
                    <a:lnT>
                      <a:noFill/>
                    </a:lnT>
                    <a:lnB>
                      <a:noFill/>
                    </a:lnB>
                  </a:tcPr>
                </a:tc>
                <a:tc>
                  <a:txBody>
                    <a:bodyPr/>
                    <a:lstStyle/>
                    <a:p>
                      <a:pPr marL="0" marR="0" algn="ctr">
                        <a:spcBef>
                          <a:spcPts val="0"/>
                        </a:spcBef>
                        <a:spcAft>
                          <a:spcPts val="0"/>
                        </a:spcAft>
                      </a:pPr>
                      <a:r>
                        <a:rPr lang="en-US" sz="500">
                          <a:solidFill>
                            <a:srgbClr val="000000"/>
                          </a:solidFill>
                          <a:effectLst/>
                          <a:latin typeface="Arial" panose="020B0604020202020204" pitchFamily="34" charset="0"/>
                          <a:ea typeface="Times New Roman" panose="02020603050405020304" pitchFamily="18" charset="0"/>
                        </a:rPr>
                        <a:t>1.41</a:t>
                      </a:r>
                      <a:endParaRPr lang="en-US" sz="700">
                        <a:effectLst/>
                        <a:latin typeface="Times New Roman" panose="02020603050405020304" pitchFamily="18" charset="0"/>
                        <a:ea typeface="Times New Roman" panose="02020603050405020304" pitchFamily="18" charset="0"/>
                      </a:endParaRPr>
                    </a:p>
                  </a:txBody>
                  <a:tcPr marL="40870" marR="40870" marT="0" marB="0" anchor="ctr">
                    <a:lnL>
                      <a:noFill/>
                    </a:lnL>
                    <a:lnR>
                      <a:noFill/>
                    </a:lnR>
                    <a:lnT>
                      <a:noFill/>
                    </a:lnT>
                    <a:lnB>
                      <a:noFill/>
                    </a:lnB>
                  </a:tcPr>
                </a:tc>
              </a:tr>
              <a:tr h="129973">
                <a:tc>
                  <a:txBody>
                    <a:bodyPr/>
                    <a:lstStyle/>
                    <a:p>
                      <a:pPr marL="0" marR="0" algn="ctr">
                        <a:spcBef>
                          <a:spcPts val="0"/>
                        </a:spcBef>
                        <a:spcAft>
                          <a:spcPts val="0"/>
                        </a:spcAft>
                      </a:pPr>
                      <a:r>
                        <a:rPr lang="en-US" sz="500">
                          <a:solidFill>
                            <a:srgbClr val="000000"/>
                          </a:solidFill>
                          <a:effectLst/>
                          <a:latin typeface="Arial" panose="020B0604020202020204" pitchFamily="34" charset="0"/>
                          <a:ea typeface="Times New Roman" panose="02020603050405020304" pitchFamily="18" charset="0"/>
                        </a:rPr>
                        <a:t>47</a:t>
                      </a:r>
                      <a:endParaRPr lang="en-US" sz="700">
                        <a:effectLst/>
                        <a:latin typeface="Times New Roman" panose="02020603050405020304" pitchFamily="18" charset="0"/>
                        <a:ea typeface="Times New Roman" panose="02020603050405020304" pitchFamily="18" charset="0"/>
                      </a:endParaRPr>
                    </a:p>
                  </a:txBody>
                  <a:tcPr marL="40870" marR="40870" marT="0" marB="0" anchor="ctr">
                    <a:lnL>
                      <a:noFill/>
                    </a:lnL>
                    <a:lnR>
                      <a:noFill/>
                    </a:lnR>
                    <a:lnT>
                      <a:noFill/>
                    </a:lnT>
                    <a:lnB>
                      <a:noFill/>
                    </a:lnB>
                  </a:tcPr>
                </a:tc>
                <a:tc>
                  <a:txBody>
                    <a:bodyPr/>
                    <a:lstStyle/>
                    <a:p>
                      <a:pPr marL="0" marR="0" algn="ctr">
                        <a:spcBef>
                          <a:spcPts val="0"/>
                        </a:spcBef>
                        <a:spcAft>
                          <a:spcPts val="0"/>
                        </a:spcAft>
                      </a:pPr>
                      <a:r>
                        <a:rPr lang="en-US" sz="500">
                          <a:solidFill>
                            <a:srgbClr val="000000"/>
                          </a:solidFill>
                          <a:effectLst/>
                          <a:latin typeface="Arial" panose="020B0604020202020204" pitchFamily="34" charset="0"/>
                          <a:ea typeface="Times New Roman" panose="02020603050405020304" pitchFamily="18" charset="0"/>
                        </a:rPr>
                        <a:t>3</a:t>
                      </a:r>
                      <a:endParaRPr lang="en-US" sz="700">
                        <a:effectLst/>
                        <a:latin typeface="Times New Roman" panose="02020603050405020304" pitchFamily="18" charset="0"/>
                        <a:ea typeface="Times New Roman" panose="02020603050405020304" pitchFamily="18" charset="0"/>
                      </a:endParaRPr>
                    </a:p>
                  </a:txBody>
                  <a:tcPr marL="40870" marR="40870" marT="0" marB="0" anchor="ctr">
                    <a:lnL>
                      <a:noFill/>
                    </a:lnL>
                    <a:lnR>
                      <a:noFill/>
                    </a:lnR>
                    <a:lnT>
                      <a:noFill/>
                    </a:lnT>
                    <a:lnB>
                      <a:noFill/>
                    </a:lnB>
                  </a:tcPr>
                </a:tc>
                <a:tc>
                  <a:txBody>
                    <a:bodyPr/>
                    <a:lstStyle/>
                    <a:p>
                      <a:pPr marL="0" marR="0" algn="ctr">
                        <a:spcBef>
                          <a:spcPts val="0"/>
                        </a:spcBef>
                        <a:spcAft>
                          <a:spcPts val="0"/>
                        </a:spcAft>
                      </a:pPr>
                      <a:r>
                        <a:rPr lang="en-US" sz="500">
                          <a:solidFill>
                            <a:srgbClr val="000000"/>
                          </a:solidFill>
                          <a:effectLst/>
                          <a:latin typeface="Arial" panose="020B0604020202020204" pitchFamily="34" charset="0"/>
                          <a:ea typeface="Times New Roman" panose="02020603050405020304" pitchFamily="18" charset="0"/>
                        </a:rPr>
                        <a:t>227</a:t>
                      </a:r>
                      <a:endParaRPr lang="en-US" sz="700">
                        <a:effectLst/>
                        <a:latin typeface="Times New Roman" panose="02020603050405020304" pitchFamily="18" charset="0"/>
                        <a:ea typeface="Times New Roman" panose="02020603050405020304" pitchFamily="18" charset="0"/>
                      </a:endParaRPr>
                    </a:p>
                  </a:txBody>
                  <a:tcPr marL="40870" marR="40870" marT="0" marB="0" anchor="ctr">
                    <a:lnL>
                      <a:noFill/>
                    </a:lnL>
                    <a:lnR>
                      <a:noFill/>
                    </a:lnR>
                    <a:lnT>
                      <a:noFill/>
                    </a:lnT>
                    <a:lnB>
                      <a:noFill/>
                    </a:lnB>
                  </a:tcPr>
                </a:tc>
                <a:tc>
                  <a:txBody>
                    <a:bodyPr/>
                    <a:lstStyle/>
                    <a:p>
                      <a:pPr marL="0" marR="0" algn="ctr">
                        <a:spcBef>
                          <a:spcPts val="0"/>
                        </a:spcBef>
                        <a:spcAft>
                          <a:spcPts val="0"/>
                        </a:spcAft>
                      </a:pPr>
                      <a:r>
                        <a:rPr lang="en-US" sz="500">
                          <a:solidFill>
                            <a:srgbClr val="000000"/>
                          </a:solidFill>
                          <a:effectLst/>
                          <a:latin typeface="Arial" panose="020B0604020202020204" pitchFamily="34" charset="0"/>
                          <a:ea typeface="Times New Roman" panose="02020603050405020304" pitchFamily="18" charset="0"/>
                        </a:rPr>
                        <a:t>98</a:t>
                      </a:r>
                      <a:endParaRPr lang="en-US" sz="700">
                        <a:effectLst/>
                        <a:latin typeface="Times New Roman" panose="02020603050405020304" pitchFamily="18" charset="0"/>
                        <a:ea typeface="Times New Roman" panose="02020603050405020304" pitchFamily="18" charset="0"/>
                      </a:endParaRPr>
                    </a:p>
                  </a:txBody>
                  <a:tcPr marL="40870" marR="40870" marT="0" marB="0" anchor="ctr">
                    <a:lnL>
                      <a:noFill/>
                    </a:lnL>
                    <a:lnR>
                      <a:noFill/>
                    </a:lnR>
                    <a:lnT>
                      <a:noFill/>
                    </a:lnT>
                    <a:lnB>
                      <a:noFill/>
                    </a:lnB>
                  </a:tcPr>
                </a:tc>
                <a:tc>
                  <a:txBody>
                    <a:bodyPr/>
                    <a:lstStyle/>
                    <a:p>
                      <a:pPr marL="0" marR="0" algn="ctr">
                        <a:spcBef>
                          <a:spcPts val="0"/>
                        </a:spcBef>
                        <a:spcAft>
                          <a:spcPts val="0"/>
                        </a:spcAft>
                      </a:pPr>
                      <a:r>
                        <a:rPr lang="en-US" sz="500">
                          <a:solidFill>
                            <a:srgbClr val="000000"/>
                          </a:solidFill>
                          <a:effectLst/>
                          <a:latin typeface="Arial" panose="020B0604020202020204" pitchFamily="34" charset="0"/>
                          <a:ea typeface="Times New Roman" panose="02020603050405020304" pitchFamily="18" charset="0"/>
                        </a:rPr>
                        <a:t>1.60</a:t>
                      </a:r>
                      <a:endParaRPr lang="en-US" sz="700">
                        <a:effectLst/>
                        <a:latin typeface="Times New Roman" panose="02020603050405020304" pitchFamily="18" charset="0"/>
                        <a:ea typeface="Times New Roman" panose="02020603050405020304" pitchFamily="18" charset="0"/>
                      </a:endParaRPr>
                    </a:p>
                  </a:txBody>
                  <a:tcPr marL="40870" marR="40870" marT="0" marB="0" anchor="ctr">
                    <a:lnL>
                      <a:noFill/>
                    </a:lnL>
                    <a:lnR>
                      <a:noFill/>
                    </a:lnR>
                    <a:lnT>
                      <a:noFill/>
                    </a:lnT>
                    <a:lnB>
                      <a:noFill/>
                    </a:lnB>
                  </a:tcPr>
                </a:tc>
                <a:tc>
                  <a:txBody>
                    <a:bodyPr/>
                    <a:lstStyle/>
                    <a:p>
                      <a:pPr marL="0" marR="0" algn="ctr">
                        <a:spcBef>
                          <a:spcPts val="0"/>
                        </a:spcBef>
                        <a:spcAft>
                          <a:spcPts val="0"/>
                        </a:spcAft>
                      </a:pPr>
                      <a:r>
                        <a:rPr lang="en-US" sz="500">
                          <a:solidFill>
                            <a:srgbClr val="000000"/>
                          </a:solidFill>
                          <a:effectLst/>
                          <a:latin typeface="Arial" panose="020B0604020202020204" pitchFamily="34" charset="0"/>
                          <a:ea typeface="Times New Roman" panose="02020603050405020304" pitchFamily="18" charset="0"/>
                        </a:rPr>
                        <a:t>1.65</a:t>
                      </a:r>
                      <a:endParaRPr lang="en-US" sz="700">
                        <a:effectLst/>
                        <a:latin typeface="Times New Roman" panose="02020603050405020304" pitchFamily="18" charset="0"/>
                        <a:ea typeface="Times New Roman" panose="02020603050405020304" pitchFamily="18" charset="0"/>
                      </a:endParaRPr>
                    </a:p>
                  </a:txBody>
                  <a:tcPr marL="40870" marR="40870" marT="0" marB="0" anchor="ctr">
                    <a:lnL>
                      <a:noFill/>
                    </a:lnL>
                    <a:lnR>
                      <a:noFill/>
                    </a:lnR>
                    <a:lnT>
                      <a:noFill/>
                    </a:lnT>
                    <a:lnB>
                      <a:noFill/>
                    </a:lnB>
                  </a:tcPr>
                </a:tc>
              </a:tr>
              <a:tr h="129973">
                <a:tc>
                  <a:txBody>
                    <a:bodyPr/>
                    <a:lstStyle/>
                    <a:p>
                      <a:pPr marL="0" marR="0" algn="ctr">
                        <a:spcBef>
                          <a:spcPts val="0"/>
                        </a:spcBef>
                        <a:spcAft>
                          <a:spcPts val="0"/>
                        </a:spcAft>
                      </a:pPr>
                      <a:r>
                        <a:rPr lang="en-US" sz="500">
                          <a:solidFill>
                            <a:srgbClr val="000000"/>
                          </a:solidFill>
                          <a:effectLst/>
                          <a:latin typeface="Arial" panose="020B0604020202020204" pitchFamily="34" charset="0"/>
                          <a:ea typeface="Times New Roman" panose="02020603050405020304" pitchFamily="18" charset="0"/>
                        </a:rPr>
                        <a:t>48</a:t>
                      </a:r>
                      <a:endParaRPr lang="en-US" sz="700">
                        <a:effectLst/>
                        <a:latin typeface="Times New Roman" panose="02020603050405020304" pitchFamily="18" charset="0"/>
                        <a:ea typeface="Times New Roman" panose="02020603050405020304" pitchFamily="18" charset="0"/>
                      </a:endParaRPr>
                    </a:p>
                  </a:txBody>
                  <a:tcPr marL="40870" marR="40870" marT="0" marB="0" anchor="ctr">
                    <a:lnL>
                      <a:noFill/>
                    </a:lnL>
                    <a:lnR>
                      <a:noFill/>
                    </a:lnR>
                    <a:lnT>
                      <a:noFill/>
                    </a:lnT>
                    <a:lnB>
                      <a:noFill/>
                    </a:lnB>
                  </a:tcPr>
                </a:tc>
                <a:tc>
                  <a:txBody>
                    <a:bodyPr/>
                    <a:lstStyle/>
                    <a:p>
                      <a:pPr marL="0" marR="0" algn="ctr">
                        <a:spcBef>
                          <a:spcPts val="0"/>
                        </a:spcBef>
                        <a:spcAft>
                          <a:spcPts val="0"/>
                        </a:spcAft>
                      </a:pPr>
                      <a:r>
                        <a:rPr lang="en-US" sz="500">
                          <a:solidFill>
                            <a:srgbClr val="000000"/>
                          </a:solidFill>
                          <a:effectLst/>
                          <a:latin typeface="Arial" panose="020B0604020202020204" pitchFamily="34" charset="0"/>
                          <a:ea typeface="Times New Roman" panose="02020603050405020304" pitchFamily="18" charset="0"/>
                        </a:rPr>
                        <a:t>2</a:t>
                      </a:r>
                      <a:endParaRPr lang="en-US" sz="700">
                        <a:effectLst/>
                        <a:latin typeface="Times New Roman" panose="02020603050405020304" pitchFamily="18" charset="0"/>
                        <a:ea typeface="Times New Roman" panose="02020603050405020304" pitchFamily="18" charset="0"/>
                      </a:endParaRPr>
                    </a:p>
                  </a:txBody>
                  <a:tcPr marL="40870" marR="40870" marT="0" marB="0" anchor="ctr">
                    <a:lnL>
                      <a:noFill/>
                    </a:lnL>
                    <a:lnR>
                      <a:noFill/>
                    </a:lnR>
                    <a:lnT>
                      <a:noFill/>
                    </a:lnT>
                    <a:lnB>
                      <a:noFill/>
                    </a:lnB>
                  </a:tcPr>
                </a:tc>
                <a:tc>
                  <a:txBody>
                    <a:bodyPr/>
                    <a:lstStyle/>
                    <a:p>
                      <a:pPr marL="0" marR="0" algn="ctr">
                        <a:spcBef>
                          <a:spcPts val="0"/>
                        </a:spcBef>
                        <a:spcAft>
                          <a:spcPts val="0"/>
                        </a:spcAft>
                      </a:pPr>
                      <a:r>
                        <a:rPr lang="en-US" sz="500">
                          <a:solidFill>
                            <a:srgbClr val="000000"/>
                          </a:solidFill>
                          <a:effectLst/>
                          <a:latin typeface="Arial" panose="020B0604020202020204" pitchFamily="34" charset="0"/>
                          <a:ea typeface="Times New Roman" panose="02020603050405020304" pitchFamily="18" charset="0"/>
                        </a:rPr>
                        <a:t>229</a:t>
                      </a:r>
                      <a:endParaRPr lang="en-US" sz="700">
                        <a:effectLst/>
                        <a:latin typeface="Times New Roman" panose="02020603050405020304" pitchFamily="18" charset="0"/>
                        <a:ea typeface="Times New Roman" panose="02020603050405020304" pitchFamily="18" charset="0"/>
                      </a:endParaRPr>
                    </a:p>
                  </a:txBody>
                  <a:tcPr marL="40870" marR="40870" marT="0" marB="0" anchor="ctr">
                    <a:lnL>
                      <a:noFill/>
                    </a:lnL>
                    <a:lnR>
                      <a:noFill/>
                    </a:lnR>
                    <a:lnT>
                      <a:noFill/>
                    </a:lnT>
                    <a:lnB>
                      <a:noFill/>
                    </a:lnB>
                  </a:tcPr>
                </a:tc>
                <a:tc>
                  <a:txBody>
                    <a:bodyPr/>
                    <a:lstStyle/>
                    <a:p>
                      <a:pPr marL="0" marR="0" algn="ctr">
                        <a:spcBef>
                          <a:spcPts val="0"/>
                        </a:spcBef>
                        <a:spcAft>
                          <a:spcPts val="0"/>
                        </a:spcAft>
                      </a:pPr>
                      <a:r>
                        <a:rPr lang="en-US" sz="500">
                          <a:solidFill>
                            <a:srgbClr val="000000"/>
                          </a:solidFill>
                          <a:effectLst/>
                          <a:latin typeface="Arial" panose="020B0604020202020204" pitchFamily="34" charset="0"/>
                          <a:ea typeface="Times New Roman" panose="02020603050405020304" pitchFamily="18" charset="0"/>
                        </a:rPr>
                        <a:t>99</a:t>
                      </a:r>
                      <a:endParaRPr lang="en-US" sz="700">
                        <a:effectLst/>
                        <a:latin typeface="Times New Roman" panose="02020603050405020304" pitchFamily="18" charset="0"/>
                        <a:ea typeface="Times New Roman" panose="02020603050405020304" pitchFamily="18" charset="0"/>
                      </a:endParaRPr>
                    </a:p>
                  </a:txBody>
                  <a:tcPr marL="40870" marR="40870" marT="0" marB="0" anchor="ctr">
                    <a:lnL>
                      <a:noFill/>
                    </a:lnL>
                    <a:lnR>
                      <a:noFill/>
                    </a:lnR>
                    <a:lnT>
                      <a:noFill/>
                    </a:lnT>
                    <a:lnB>
                      <a:noFill/>
                    </a:lnB>
                  </a:tcPr>
                </a:tc>
                <a:tc>
                  <a:txBody>
                    <a:bodyPr/>
                    <a:lstStyle/>
                    <a:p>
                      <a:pPr marL="0" marR="0" algn="ctr">
                        <a:spcBef>
                          <a:spcPts val="0"/>
                        </a:spcBef>
                        <a:spcAft>
                          <a:spcPts val="0"/>
                        </a:spcAft>
                      </a:pPr>
                      <a:r>
                        <a:rPr lang="en-US" sz="500">
                          <a:solidFill>
                            <a:srgbClr val="000000"/>
                          </a:solidFill>
                          <a:effectLst/>
                          <a:latin typeface="Arial" panose="020B0604020202020204" pitchFamily="34" charset="0"/>
                          <a:ea typeface="Times New Roman" panose="02020603050405020304" pitchFamily="18" charset="0"/>
                        </a:rPr>
                        <a:t>1.70</a:t>
                      </a:r>
                      <a:endParaRPr lang="en-US" sz="700">
                        <a:effectLst/>
                        <a:latin typeface="Times New Roman" panose="02020603050405020304" pitchFamily="18" charset="0"/>
                        <a:ea typeface="Times New Roman" panose="02020603050405020304" pitchFamily="18" charset="0"/>
                      </a:endParaRPr>
                    </a:p>
                  </a:txBody>
                  <a:tcPr marL="40870" marR="40870" marT="0" marB="0" anchor="ctr">
                    <a:lnL>
                      <a:noFill/>
                    </a:lnL>
                    <a:lnR>
                      <a:noFill/>
                    </a:lnR>
                    <a:lnT>
                      <a:noFill/>
                    </a:lnT>
                    <a:lnB>
                      <a:noFill/>
                    </a:lnB>
                  </a:tcPr>
                </a:tc>
                <a:tc>
                  <a:txBody>
                    <a:bodyPr/>
                    <a:lstStyle/>
                    <a:p>
                      <a:pPr marL="0" marR="0" algn="ctr">
                        <a:spcBef>
                          <a:spcPts val="0"/>
                        </a:spcBef>
                        <a:spcAft>
                          <a:spcPts val="0"/>
                        </a:spcAft>
                      </a:pPr>
                      <a:r>
                        <a:rPr lang="en-US" sz="500">
                          <a:solidFill>
                            <a:srgbClr val="000000"/>
                          </a:solidFill>
                          <a:effectLst/>
                          <a:latin typeface="Arial" panose="020B0604020202020204" pitchFamily="34" charset="0"/>
                          <a:ea typeface="Times New Roman" panose="02020603050405020304" pitchFamily="18" charset="0"/>
                        </a:rPr>
                        <a:t>1.89</a:t>
                      </a:r>
                      <a:endParaRPr lang="en-US" sz="700">
                        <a:effectLst/>
                        <a:latin typeface="Times New Roman" panose="02020603050405020304" pitchFamily="18" charset="0"/>
                        <a:ea typeface="Times New Roman" panose="02020603050405020304" pitchFamily="18" charset="0"/>
                      </a:endParaRPr>
                    </a:p>
                  </a:txBody>
                  <a:tcPr marL="40870" marR="40870" marT="0" marB="0" anchor="ctr">
                    <a:lnL>
                      <a:noFill/>
                    </a:lnL>
                    <a:lnR>
                      <a:noFill/>
                    </a:lnR>
                    <a:lnT>
                      <a:noFill/>
                    </a:lnT>
                    <a:lnB>
                      <a:noFill/>
                    </a:lnB>
                  </a:tcPr>
                </a:tc>
              </a:tr>
              <a:tr h="129973">
                <a:tc>
                  <a:txBody>
                    <a:bodyPr/>
                    <a:lstStyle/>
                    <a:p>
                      <a:pPr marL="0" marR="0" algn="ctr">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rPr>
                        <a:t>49</a:t>
                      </a:r>
                      <a:endParaRPr lang="en-US" sz="700" dirty="0">
                        <a:effectLst/>
                        <a:latin typeface="Times New Roman" panose="02020603050405020304" pitchFamily="18" charset="0"/>
                        <a:ea typeface="Times New Roman" panose="02020603050405020304" pitchFamily="18" charset="0"/>
                      </a:endParaRPr>
                    </a:p>
                  </a:txBody>
                  <a:tcPr marL="40870" marR="4087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500">
                          <a:solidFill>
                            <a:srgbClr val="000000"/>
                          </a:solidFill>
                          <a:effectLst/>
                          <a:latin typeface="Arial" panose="020B0604020202020204" pitchFamily="34" charset="0"/>
                          <a:ea typeface="Times New Roman" panose="02020603050405020304" pitchFamily="18" charset="0"/>
                        </a:rPr>
                        <a:t>2</a:t>
                      </a:r>
                      <a:endParaRPr lang="en-US" sz="700">
                        <a:effectLst/>
                        <a:latin typeface="Times New Roman" panose="02020603050405020304" pitchFamily="18" charset="0"/>
                        <a:ea typeface="Times New Roman" panose="02020603050405020304" pitchFamily="18" charset="0"/>
                      </a:endParaRPr>
                    </a:p>
                  </a:txBody>
                  <a:tcPr marL="40870" marR="4087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500">
                          <a:solidFill>
                            <a:srgbClr val="000000"/>
                          </a:solidFill>
                          <a:effectLst/>
                          <a:latin typeface="Arial" panose="020B0604020202020204" pitchFamily="34" charset="0"/>
                          <a:ea typeface="Times New Roman" panose="02020603050405020304" pitchFamily="18" charset="0"/>
                        </a:rPr>
                        <a:t>231</a:t>
                      </a:r>
                      <a:endParaRPr lang="en-US" sz="700">
                        <a:effectLst/>
                        <a:latin typeface="Times New Roman" panose="02020603050405020304" pitchFamily="18" charset="0"/>
                        <a:ea typeface="Times New Roman" panose="02020603050405020304" pitchFamily="18" charset="0"/>
                      </a:endParaRPr>
                    </a:p>
                  </a:txBody>
                  <a:tcPr marL="40870" marR="4087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500">
                          <a:solidFill>
                            <a:srgbClr val="000000"/>
                          </a:solidFill>
                          <a:effectLst/>
                          <a:latin typeface="Arial" panose="020B0604020202020204" pitchFamily="34" charset="0"/>
                          <a:ea typeface="Times New Roman" panose="02020603050405020304" pitchFamily="18" charset="0"/>
                        </a:rPr>
                        <a:t>100</a:t>
                      </a:r>
                      <a:endParaRPr lang="en-US" sz="700">
                        <a:effectLst/>
                        <a:latin typeface="Times New Roman" panose="02020603050405020304" pitchFamily="18" charset="0"/>
                        <a:ea typeface="Times New Roman" panose="02020603050405020304" pitchFamily="18" charset="0"/>
                      </a:endParaRPr>
                    </a:p>
                  </a:txBody>
                  <a:tcPr marL="40870" marR="4087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500">
                          <a:solidFill>
                            <a:srgbClr val="000000"/>
                          </a:solidFill>
                          <a:effectLst/>
                          <a:latin typeface="Arial" panose="020B0604020202020204" pitchFamily="34" charset="0"/>
                          <a:ea typeface="Times New Roman" panose="02020603050405020304" pitchFamily="18" charset="0"/>
                        </a:rPr>
                        <a:t>1.80</a:t>
                      </a:r>
                      <a:endParaRPr lang="en-US" sz="700">
                        <a:effectLst/>
                        <a:latin typeface="Times New Roman" panose="02020603050405020304" pitchFamily="18" charset="0"/>
                        <a:ea typeface="Times New Roman" panose="02020603050405020304" pitchFamily="18" charset="0"/>
                      </a:endParaRPr>
                    </a:p>
                  </a:txBody>
                  <a:tcPr marL="40870" marR="4087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rPr>
                        <a:t>2.06</a:t>
                      </a:r>
                      <a:endParaRPr lang="en-US" sz="700" dirty="0">
                        <a:effectLst/>
                        <a:latin typeface="Times New Roman" panose="02020603050405020304" pitchFamily="18" charset="0"/>
                        <a:ea typeface="Times New Roman" panose="02020603050405020304" pitchFamily="18" charset="0"/>
                      </a:endParaRPr>
                    </a:p>
                  </a:txBody>
                  <a:tcPr marL="40870" marR="40870" marT="0" marB="0" anchor="ctr">
                    <a:lnL>
                      <a:noFill/>
                    </a:lnL>
                    <a:lnR>
                      <a:noFill/>
                    </a:lnR>
                    <a:lnT>
                      <a:noFill/>
                    </a:lnT>
                    <a:lnB w="1270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5225212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228600" y="274638"/>
            <a:ext cx="8686800" cy="1143000"/>
          </a:xfrm>
        </p:spPr>
        <p:txBody>
          <a:bodyPr>
            <a:noAutofit/>
          </a:bodyPr>
          <a:lstStyle/>
          <a:p>
            <a:r>
              <a:rPr lang="en-US" sz="4000" dirty="0" smtClean="0">
                <a:solidFill>
                  <a:schemeClr val="bg2">
                    <a:lumMod val="10000"/>
                  </a:schemeClr>
                </a:solidFill>
              </a:rPr>
              <a:t>Percentile Rank Scale Scores</a:t>
            </a:r>
            <a:endParaRPr lang="en-US" sz="4000" dirty="0">
              <a:solidFill>
                <a:schemeClr val="bg2">
                  <a:lumMod val="10000"/>
                </a:schemeClr>
              </a:solidFill>
            </a:endParaRPr>
          </a:p>
        </p:txBody>
      </p:sp>
      <p:sp>
        <p:nvSpPr>
          <p:cNvPr id="5" name="Content Placeholder 4"/>
          <p:cNvSpPr>
            <a:spLocks noGrp="1"/>
          </p:cNvSpPr>
          <p:nvPr>
            <p:ph idx="1"/>
          </p:nvPr>
        </p:nvSpPr>
        <p:spPr>
          <a:xfrm>
            <a:off x="457200" y="1416017"/>
            <a:ext cx="8229600" cy="4525963"/>
          </a:xfrm>
        </p:spPr>
        <p:txBody>
          <a:bodyPr>
            <a:normAutofit/>
          </a:bodyPr>
          <a:lstStyle/>
          <a:p>
            <a:r>
              <a:rPr lang="en-US" sz="2800" dirty="0">
                <a:solidFill>
                  <a:srgbClr val="000000"/>
                </a:solidFill>
              </a:rPr>
              <a:t>Percentile ranks are easy to compute </a:t>
            </a:r>
            <a:r>
              <a:rPr lang="en-US" sz="2800" dirty="0" smtClean="0">
                <a:solidFill>
                  <a:srgbClr val="000000"/>
                </a:solidFill>
              </a:rPr>
              <a:t>and interpret and are appealing </a:t>
            </a:r>
            <a:r>
              <a:rPr lang="en-US" sz="2800" dirty="0">
                <a:solidFill>
                  <a:srgbClr val="000000"/>
                </a:solidFill>
              </a:rPr>
              <a:t>to laypersons and professionals. </a:t>
            </a:r>
            <a:endParaRPr lang="en-US" sz="2800" dirty="0" smtClean="0">
              <a:solidFill>
                <a:srgbClr val="000000"/>
              </a:solidFill>
            </a:endParaRPr>
          </a:p>
          <a:p>
            <a:r>
              <a:rPr lang="en-US" sz="2800" dirty="0" smtClean="0">
                <a:solidFill>
                  <a:srgbClr val="000000"/>
                </a:solidFill>
              </a:rPr>
              <a:t>Percentile </a:t>
            </a:r>
            <a:r>
              <a:rPr lang="en-US" sz="2800" dirty="0">
                <a:solidFill>
                  <a:srgbClr val="000000"/>
                </a:solidFill>
              </a:rPr>
              <a:t>ranks have one </a:t>
            </a:r>
            <a:r>
              <a:rPr lang="en-US" sz="2800" i="1" dirty="0"/>
              <a:t>primary shortcoming</a:t>
            </a:r>
            <a:r>
              <a:rPr lang="en-US" sz="2800" dirty="0"/>
              <a:t>: </a:t>
            </a:r>
            <a:r>
              <a:rPr lang="en-US" sz="2800" dirty="0">
                <a:solidFill>
                  <a:srgbClr val="000000"/>
                </a:solidFill>
              </a:rPr>
              <a:t>they </a:t>
            </a:r>
            <a:r>
              <a:rPr lang="en-US" sz="2800" i="1" dirty="0"/>
              <a:t>distort</a:t>
            </a:r>
            <a:r>
              <a:rPr lang="en-US" sz="2800" dirty="0">
                <a:solidFill>
                  <a:srgbClr val="000000"/>
                </a:solidFill>
              </a:rPr>
              <a:t> the measurement scale and this is particularly true at the </a:t>
            </a:r>
            <a:r>
              <a:rPr lang="en-US" sz="2800" i="1" dirty="0"/>
              <a:t>extreme regions of the </a:t>
            </a:r>
            <a:r>
              <a:rPr lang="en-US" sz="2800" i="1" dirty="0" smtClean="0"/>
              <a:t>scale</a:t>
            </a:r>
            <a:r>
              <a:rPr lang="en-US" sz="2800" dirty="0" smtClean="0">
                <a:solidFill>
                  <a:srgbClr val="000000"/>
                </a:solidFill>
              </a:rPr>
              <a:t>. </a:t>
            </a:r>
          </a:p>
          <a:p>
            <a:r>
              <a:rPr lang="en-US" sz="2800" dirty="0">
                <a:solidFill>
                  <a:srgbClr val="000000"/>
                </a:solidFill>
              </a:rPr>
              <a:t>Consider the case where four persons take an exam and </a:t>
            </a:r>
            <a:r>
              <a:rPr lang="en-US" sz="2800" dirty="0"/>
              <a:t>person 1</a:t>
            </a:r>
            <a:r>
              <a:rPr lang="en-US" sz="2800" dirty="0">
                <a:solidFill>
                  <a:srgbClr val="000000"/>
                </a:solidFill>
              </a:rPr>
              <a:t> scores at the </a:t>
            </a:r>
            <a:r>
              <a:rPr lang="en-US" sz="2800" dirty="0"/>
              <a:t>50</a:t>
            </a:r>
            <a:r>
              <a:rPr lang="en-US" sz="2800" baseline="30000" dirty="0"/>
              <a:t>th</a:t>
            </a:r>
            <a:r>
              <a:rPr lang="en-US" sz="2800" dirty="0">
                <a:solidFill>
                  <a:srgbClr val="000000"/>
                </a:solidFill>
              </a:rPr>
              <a:t> percentile, </a:t>
            </a:r>
            <a:r>
              <a:rPr lang="en-US" sz="2800" dirty="0"/>
              <a:t>person 2</a:t>
            </a:r>
            <a:r>
              <a:rPr lang="en-US" sz="2800" dirty="0">
                <a:solidFill>
                  <a:srgbClr val="000000"/>
                </a:solidFill>
              </a:rPr>
              <a:t> at the </a:t>
            </a:r>
            <a:r>
              <a:rPr lang="en-US" sz="2800" dirty="0"/>
              <a:t>60</a:t>
            </a:r>
            <a:r>
              <a:rPr lang="en-US" sz="2800" baseline="30000" dirty="0"/>
              <a:t>th</a:t>
            </a:r>
            <a:r>
              <a:rPr lang="en-US" sz="2800" dirty="0">
                <a:solidFill>
                  <a:srgbClr val="000000"/>
                </a:solidFill>
              </a:rPr>
              <a:t> percentile, </a:t>
            </a:r>
            <a:r>
              <a:rPr lang="en-US" sz="2800" dirty="0"/>
              <a:t>person 3 </a:t>
            </a:r>
            <a:r>
              <a:rPr lang="en-US" sz="2800" dirty="0">
                <a:solidFill>
                  <a:srgbClr val="000000"/>
                </a:solidFill>
              </a:rPr>
              <a:t>at the </a:t>
            </a:r>
            <a:r>
              <a:rPr lang="en-US" sz="2800" dirty="0"/>
              <a:t>90</a:t>
            </a:r>
            <a:r>
              <a:rPr lang="en-US" sz="2800" baseline="30000" dirty="0"/>
              <a:t>th</a:t>
            </a:r>
            <a:r>
              <a:rPr lang="en-US" sz="2800" dirty="0">
                <a:solidFill>
                  <a:srgbClr val="000000"/>
                </a:solidFill>
              </a:rPr>
              <a:t> percentile and person 4 at the </a:t>
            </a:r>
            <a:r>
              <a:rPr lang="en-US" sz="2800" dirty="0" smtClean="0"/>
              <a:t>99</a:t>
            </a:r>
            <a:r>
              <a:rPr lang="en-US" sz="2800" baseline="30000" dirty="0" smtClean="0"/>
              <a:t>th</a:t>
            </a:r>
            <a:r>
              <a:rPr lang="en-US" sz="2800" dirty="0" smtClean="0"/>
              <a:t> </a:t>
            </a:r>
            <a:r>
              <a:rPr lang="en-US" sz="2800" dirty="0">
                <a:solidFill>
                  <a:srgbClr val="000000"/>
                </a:solidFill>
              </a:rPr>
              <a:t>percentile. </a:t>
            </a:r>
            <a:endParaRPr lang="en-US" sz="2800" dirty="0" smtClean="0">
              <a:solidFill>
                <a:srgbClr val="000000"/>
              </a:solidFill>
            </a:endParaRPr>
          </a:p>
          <a:p>
            <a:endParaRPr lang="en-US" sz="2800" dirty="0">
              <a:solidFill>
                <a:srgbClr val="000000"/>
              </a:solidFill>
            </a:endParaRPr>
          </a:p>
          <a:p>
            <a:endParaRPr lang="en-US" sz="2400" dirty="0">
              <a:solidFill>
                <a:srgbClr val="000000"/>
              </a:solidFill>
            </a:endParaRPr>
          </a:p>
          <a:p>
            <a:endParaRPr lang="en-US" sz="2400" dirty="0" smtClean="0">
              <a:solidFill>
                <a:srgbClr val="000000"/>
              </a:solidFill>
            </a:endParaRPr>
          </a:p>
          <a:p>
            <a:endParaRPr lang="en-US" sz="2400" dirty="0">
              <a:solidFill>
                <a:srgbClr val="000000"/>
              </a:solidFill>
            </a:endParaRPr>
          </a:p>
          <a:p>
            <a:endParaRPr lang="en-US" sz="2400" dirty="0" smtClean="0">
              <a:solidFill>
                <a:srgbClr val="000000"/>
              </a:solidFill>
            </a:endParaRPr>
          </a:p>
          <a:p>
            <a:endParaRPr lang="en-US" sz="2400" dirty="0">
              <a:solidFill>
                <a:srgbClr val="000000"/>
              </a:solidFill>
            </a:endParaRPr>
          </a:p>
          <a:p>
            <a:endParaRPr lang="en-US" sz="2400" dirty="0" smtClean="0">
              <a:solidFill>
                <a:srgbClr val="000000"/>
              </a:solidFill>
            </a:endParaRPr>
          </a:p>
          <a:p>
            <a:endParaRPr lang="en-US" sz="2400" dirty="0">
              <a:solidFill>
                <a:srgbClr val="000000"/>
              </a:solidFill>
            </a:endParaRPr>
          </a:p>
          <a:p>
            <a:endParaRPr lang="en-US" sz="2400" dirty="0" smtClean="0">
              <a:solidFill>
                <a:srgbClr val="000000"/>
              </a:solidFill>
            </a:endParaRPr>
          </a:p>
          <a:p>
            <a:endParaRPr lang="en-US" sz="2400" dirty="0" smtClean="0">
              <a:solidFill>
                <a:srgbClr val="000000"/>
              </a:solidFill>
            </a:endParaRPr>
          </a:p>
          <a:p>
            <a:endParaRPr lang="en-US" sz="2400" dirty="0" smtClean="0">
              <a:solidFill>
                <a:srgbClr val="000000"/>
              </a:solidFill>
            </a:endParaRPr>
          </a:p>
          <a:p>
            <a:pPr marL="0" indent="0">
              <a:buNone/>
            </a:pPr>
            <a:endParaRPr lang="en-US" sz="2400" dirty="0" smtClean="0">
              <a:solidFill>
                <a:srgbClr val="000000"/>
              </a:solidFill>
            </a:endParaRPr>
          </a:p>
          <a:p>
            <a:pPr marL="0" indent="0">
              <a:buNone/>
            </a:pPr>
            <a:endParaRPr lang="en-US" sz="2400" dirty="0">
              <a:solidFill>
                <a:srgbClr val="000000"/>
              </a:solidFill>
            </a:endParaRPr>
          </a:p>
          <a:p>
            <a:pPr marL="0" indent="0">
              <a:buNone/>
            </a:pPr>
            <a:endParaRPr lang="en-US" sz="2400" dirty="0">
              <a:solidFill>
                <a:srgbClr val="000000"/>
              </a:solidFill>
            </a:endParaRPr>
          </a:p>
        </p:txBody>
      </p:sp>
      <p:sp>
        <p:nvSpPr>
          <p:cNvPr id="2" name="Rectangle 2"/>
          <p:cNvSpPr>
            <a:spLocks noChangeArrowheads="1"/>
          </p:cNvSpPr>
          <p:nvPr/>
        </p:nvSpPr>
        <p:spPr bwMode="auto">
          <a:xfrm flipV="1">
            <a:off x="1295400" y="4162179"/>
            <a:ext cx="10106526"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US"/>
          </a:p>
        </p:txBody>
      </p:sp>
      <p:sp>
        <p:nvSpPr>
          <p:cNvPr id="8" name="Rectangle 2"/>
          <p:cNvSpPr>
            <a:spLocks noChangeArrowheads="1"/>
          </p:cNvSpPr>
          <p:nvPr/>
        </p:nvSpPr>
        <p:spPr bwMode="auto">
          <a:xfrm>
            <a:off x="838200" y="3834970"/>
            <a:ext cx="12869333" cy="8644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US"/>
          </a:p>
        </p:txBody>
      </p:sp>
      <p:sp>
        <p:nvSpPr>
          <p:cNvPr id="6" name="Rectangle 2"/>
          <p:cNvSpPr>
            <a:spLocks noChangeArrowheads="1"/>
          </p:cNvSpPr>
          <p:nvPr/>
        </p:nvSpPr>
        <p:spPr bwMode="auto">
          <a:xfrm>
            <a:off x="1066800" y="480060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3" name="Rectangle 2"/>
          <p:cNvSpPr>
            <a:spLocks noChangeArrowheads="1"/>
          </p:cNvSpPr>
          <p:nvPr/>
        </p:nvSpPr>
        <p:spPr bwMode="auto">
          <a:xfrm>
            <a:off x="5715000" y="1513316"/>
            <a:ext cx="11144250"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US"/>
          </a:p>
        </p:txBody>
      </p:sp>
    </p:spTree>
    <p:extLst>
      <p:ext uri="{BB962C8B-B14F-4D97-AF65-F5344CB8AC3E}">
        <p14:creationId xmlns:p14="http://schemas.microsoft.com/office/powerpoint/2010/main" val="3398537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228600" y="274638"/>
            <a:ext cx="8686800" cy="1143000"/>
          </a:xfrm>
        </p:spPr>
        <p:txBody>
          <a:bodyPr>
            <a:noAutofit/>
          </a:bodyPr>
          <a:lstStyle/>
          <a:p>
            <a:r>
              <a:rPr lang="en-US" sz="4000" dirty="0" smtClean="0">
                <a:solidFill>
                  <a:schemeClr val="bg2">
                    <a:lumMod val="10000"/>
                  </a:schemeClr>
                </a:solidFill>
              </a:rPr>
              <a:t>Percentile Rank Scale Scores</a:t>
            </a:r>
            <a:endParaRPr lang="en-US" sz="4000" dirty="0">
              <a:solidFill>
                <a:schemeClr val="bg2">
                  <a:lumMod val="10000"/>
                </a:schemeClr>
              </a:solidFill>
            </a:endParaRPr>
          </a:p>
        </p:txBody>
      </p:sp>
      <p:sp>
        <p:nvSpPr>
          <p:cNvPr id="5" name="Content Placeholder 4"/>
          <p:cNvSpPr>
            <a:spLocks noGrp="1"/>
          </p:cNvSpPr>
          <p:nvPr>
            <p:ph idx="1"/>
          </p:nvPr>
        </p:nvSpPr>
        <p:spPr>
          <a:xfrm>
            <a:off x="457200" y="1416017"/>
            <a:ext cx="8229600" cy="4525963"/>
          </a:xfrm>
        </p:spPr>
        <p:txBody>
          <a:bodyPr>
            <a:normAutofit lnSpcReduction="10000"/>
          </a:bodyPr>
          <a:lstStyle/>
          <a:p>
            <a:r>
              <a:rPr lang="en-US" sz="2800" dirty="0" smtClean="0">
                <a:solidFill>
                  <a:srgbClr val="000000"/>
                </a:solidFill>
              </a:rPr>
              <a:t>Is </a:t>
            </a:r>
            <a:r>
              <a:rPr lang="en-US" sz="2800" dirty="0">
                <a:solidFill>
                  <a:srgbClr val="000000"/>
                </a:solidFill>
              </a:rPr>
              <a:t>the difference in raw score points between person 1 and 2 the same as the difference in raw score points for persons 3 and 4? </a:t>
            </a:r>
            <a:endParaRPr lang="en-US" sz="2800" dirty="0" smtClean="0">
              <a:solidFill>
                <a:srgbClr val="000000"/>
              </a:solidFill>
            </a:endParaRPr>
          </a:p>
          <a:p>
            <a:r>
              <a:rPr lang="en-US" sz="2800" dirty="0">
                <a:solidFill>
                  <a:srgbClr val="000000"/>
                </a:solidFill>
              </a:rPr>
              <a:t>It seems like the difference </a:t>
            </a:r>
            <a:r>
              <a:rPr lang="en-US" sz="2800" dirty="0" smtClean="0">
                <a:solidFill>
                  <a:srgbClr val="000000"/>
                </a:solidFill>
              </a:rPr>
              <a:t>in </a:t>
            </a:r>
            <a:r>
              <a:rPr lang="en-US" sz="2800" i="1" dirty="0" smtClean="0"/>
              <a:t>raw score points </a:t>
            </a:r>
            <a:r>
              <a:rPr lang="en-US" sz="2800" dirty="0" smtClean="0">
                <a:solidFill>
                  <a:srgbClr val="000000"/>
                </a:solidFill>
              </a:rPr>
              <a:t>may </a:t>
            </a:r>
            <a:r>
              <a:rPr lang="en-US" sz="2800" dirty="0">
                <a:solidFill>
                  <a:srgbClr val="000000"/>
                </a:solidFill>
              </a:rPr>
              <a:t>be the same. </a:t>
            </a:r>
            <a:endParaRPr lang="en-US" sz="2800" dirty="0" smtClean="0">
              <a:solidFill>
                <a:srgbClr val="000000"/>
              </a:solidFill>
            </a:endParaRPr>
          </a:p>
          <a:p>
            <a:r>
              <a:rPr lang="en-US" sz="2800" dirty="0" smtClean="0">
                <a:solidFill>
                  <a:srgbClr val="000000"/>
                </a:solidFill>
              </a:rPr>
              <a:t>Inspection </a:t>
            </a:r>
            <a:r>
              <a:rPr lang="en-US" sz="2800" dirty="0">
                <a:solidFill>
                  <a:srgbClr val="000000"/>
                </a:solidFill>
              </a:rPr>
              <a:t>of </a:t>
            </a:r>
            <a:r>
              <a:rPr lang="en-US" sz="2800" dirty="0" smtClean="0">
                <a:solidFill>
                  <a:srgbClr val="000000"/>
                </a:solidFill>
              </a:rPr>
              <a:t>the figure reveals </a:t>
            </a:r>
            <a:r>
              <a:rPr lang="en-US" sz="2800" dirty="0">
                <a:solidFill>
                  <a:srgbClr val="000000"/>
                </a:solidFill>
              </a:rPr>
              <a:t>that the distance between the 50</a:t>
            </a:r>
            <a:r>
              <a:rPr lang="en-US" sz="2800" baseline="30000" dirty="0">
                <a:solidFill>
                  <a:srgbClr val="000000"/>
                </a:solidFill>
              </a:rPr>
              <a:t>th</a:t>
            </a:r>
            <a:r>
              <a:rPr lang="en-US" sz="2800" dirty="0">
                <a:solidFill>
                  <a:srgbClr val="000000"/>
                </a:solidFill>
              </a:rPr>
              <a:t> and 60</a:t>
            </a:r>
            <a:r>
              <a:rPr lang="en-US" sz="2800" baseline="30000" dirty="0">
                <a:solidFill>
                  <a:srgbClr val="000000"/>
                </a:solidFill>
              </a:rPr>
              <a:t>th</a:t>
            </a:r>
            <a:r>
              <a:rPr lang="en-US" sz="2800" dirty="0">
                <a:solidFill>
                  <a:srgbClr val="000000"/>
                </a:solidFill>
              </a:rPr>
              <a:t> percentile ranks (e.g. 10 percentile points – </a:t>
            </a:r>
            <a:r>
              <a:rPr lang="en-US" sz="2800" i="1" dirty="0"/>
              <a:t>not raw score points</a:t>
            </a:r>
            <a:r>
              <a:rPr lang="en-US" sz="2800" dirty="0">
                <a:solidFill>
                  <a:srgbClr val="000000"/>
                </a:solidFill>
              </a:rPr>
              <a:t>) is the same as the distance between the 90</a:t>
            </a:r>
            <a:r>
              <a:rPr lang="en-US" sz="2800" baseline="30000" dirty="0">
                <a:solidFill>
                  <a:srgbClr val="000000"/>
                </a:solidFill>
              </a:rPr>
              <a:t>th</a:t>
            </a:r>
            <a:r>
              <a:rPr lang="en-US" sz="2800" dirty="0">
                <a:solidFill>
                  <a:srgbClr val="000000"/>
                </a:solidFill>
              </a:rPr>
              <a:t> and 99</a:t>
            </a:r>
            <a:r>
              <a:rPr lang="en-US" sz="2800" baseline="30000" dirty="0">
                <a:solidFill>
                  <a:srgbClr val="000000"/>
                </a:solidFill>
              </a:rPr>
              <a:t>th</a:t>
            </a:r>
            <a:r>
              <a:rPr lang="en-US" sz="2800" dirty="0">
                <a:solidFill>
                  <a:srgbClr val="000000"/>
                </a:solidFill>
              </a:rPr>
              <a:t> percentile ranks (i.e. 10 percentile points).</a:t>
            </a:r>
          </a:p>
          <a:p>
            <a:endParaRPr lang="en-US" sz="2400" dirty="0">
              <a:solidFill>
                <a:srgbClr val="000000"/>
              </a:solidFill>
            </a:endParaRPr>
          </a:p>
          <a:p>
            <a:endParaRPr lang="en-US" sz="2400" dirty="0" smtClean="0">
              <a:solidFill>
                <a:srgbClr val="000000"/>
              </a:solidFill>
            </a:endParaRPr>
          </a:p>
          <a:p>
            <a:endParaRPr lang="en-US" sz="2400" dirty="0">
              <a:solidFill>
                <a:srgbClr val="000000"/>
              </a:solidFill>
            </a:endParaRPr>
          </a:p>
          <a:p>
            <a:endParaRPr lang="en-US" sz="2400" dirty="0" smtClean="0">
              <a:solidFill>
                <a:srgbClr val="000000"/>
              </a:solidFill>
            </a:endParaRPr>
          </a:p>
          <a:p>
            <a:endParaRPr lang="en-US" sz="2400" dirty="0">
              <a:solidFill>
                <a:srgbClr val="000000"/>
              </a:solidFill>
            </a:endParaRPr>
          </a:p>
          <a:p>
            <a:endParaRPr lang="en-US" sz="2400" dirty="0" smtClean="0">
              <a:solidFill>
                <a:srgbClr val="000000"/>
              </a:solidFill>
            </a:endParaRPr>
          </a:p>
          <a:p>
            <a:endParaRPr lang="en-US" sz="2400" dirty="0">
              <a:solidFill>
                <a:srgbClr val="000000"/>
              </a:solidFill>
            </a:endParaRPr>
          </a:p>
          <a:p>
            <a:endParaRPr lang="en-US" sz="2400" dirty="0" smtClean="0">
              <a:solidFill>
                <a:srgbClr val="000000"/>
              </a:solidFill>
            </a:endParaRPr>
          </a:p>
          <a:p>
            <a:endParaRPr lang="en-US" sz="2400" dirty="0" smtClean="0">
              <a:solidFill>
                <a:srgbClr val="000000"/>
              </a:solidFill>
            </a:endParaRPr>
          </a:p>
          <a:p>
            <a:endParaRPr lang="en-US" sz="2400" dirty="0" smtClean="0">
              <a:solidFill>
                <a:srgbClr val="000000"/>
              </a:solidFill>
            </a:endParaRPr>
          </a:p>
          <a:p>
            <a:pPr marL="0" indent="0">
              <a:buNone/>
            </a:pPr>
            <a:endParaRPr lang="en-US" sz="2400" dirty="0" smtClean="0">
              <a:solidFill>
                <a:srgbClr val="000000"/>
              </a:solidFill>
            </a:endParaRPr>
          </a:p>
          <a:p>
            <a:pPr marL="0" indent="0">
              <a:buNone/>
            </a:pPr>
            <a:endParaRPr lang="en-US" sz="2400" dirty="0">
              <a:solidFill>
                <a:srgbClr val="000000"/>
              </a:solidFill>
            </a:endParaRPr>
          </a:p>
          <a:p>
            <a:pPr marL="0" indent="0">
              <a:buNone/>
            </a:pPr>
            <a:endParaRPr lang="en-US" sz="2400" dirty="0">
              <a:solidFill>
                <a:srgbClr val="000000"/>
              </a:solidFill>
            </a:endParaRPr>
          </a:p>
        </p:txBody>
      </p:sp>
      <p:sp>
        <p:nvSpPr>
          <p:cNvPr id="2" name="Rectangle 2"/>
          <p:cNvSpPr>
            <a:spLocks noChangeArrowheads="1"/>
          </p:cNvSpPr>
          <p:nvPr/>
        </p:nvSpPr>
        <p:spPr bwMode="auto">
          <a:xfrm flipV="1">
            <a:off x="1295400" y="4162179"/>
            <a:ext cx="10106526"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US"/>
          </a:p>
        </p:txBody>
      </p:sp>
      <p:sp>
        <p:nvSpPr>
          <p:cNvPr id="8" name="Rectangle 2"/>
          <p:cNvSpPr>
            <a:spLocks noChangeArrowheads="1"/>
          </p:cNvSpPr>
          <p:nvPr/>
        </p:nvSpPr>
        <p:spPr bwMode="auto">
          <a:xfrm>
            <a:off x="838200" y="3834970"/>
            <a:ext cx="12869333" cy="8644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US"/>
          </a:p>
        </p:txBody>
      </p:sp>
      <p:sp>
        <p:nvSpPr>
          <p:cNvPr id="6" name="Rectangle 2"/>
          <p:cNvSpPr>
            <a:spLocks noChangeArrowheads="1"/>
          </p:cNvSpPr>
          <p:nvPr/>
        </p:nvSpPr>
        <p:spPr bwMode="auto">
          <a:xfrm>
            <a:off x="1066800" y="480060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3" name="Rectangle 2"/>
          <p:cNvSpPr>
            <a:spLocks noChangeArrowheads="1"/>
          </p:cNvSpPr>
          <p:nvPr/>
        </p:nvSpPr>
        <p:spPr bwMode="auto">
          <a:xfrm>
            <a:off x="5715000" y="1513316"/>
            <a:ext cx="11144250"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US"/>
          </a:p>
        </p:txBody>
      </p:sp>
    </p:spTree>
    <p:extLst>
      <p:ext uri="{BB962C8B-B14F-4D97-AF65-F5344CB8AC3E}">
        <p14:creationId xmlns:p14="http://schemas.microsoft.com/office/powerpoint/2010/main" val="36481934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228600" y="274638"/>
            <a:ext cx="8686800" cy="1143000"/>
          </a:xfrm>
        </p:spPr>
        <p:txBody>
          <a:bodyPr>
            <a:noAutofit/>
          </a:bodyPr>
          <a:lstStyle/>
          <a:p>
            <a:r>
              <a:rPr lang="en-US" sz="4000" dirty="0" smtClean="0">
                <a:solidFill>
                  <a:schemeClr val="bg2">
                    <a:lumMod val="10000"/>
                  </a:schemeClr>
                </a:solidFill>
              </a:rPr>
              <a:t>Percentile Rank Scale Scores</a:t>
            </a:r>
            <a:endParaRPr lang="en-US" sz="4000" dirty="0">
              <a:solidFill>
                <a:schemeClr val="bg2">
                  <a:lumMod val="10000"/>
                </a:schemeClr>
              </a:solidFill>
            </a:endParaRPr>
          </a:p>
        </p:txBody>
      </p:sp>
      <p:sp>
        <p:nvSpPr>
          <p:cNvPr id="5" name="Content Placeholder 4"/>
          <p:cNvSpPr>
            <a:spLocks noGrp="1"/>
          </p:cNvSpPr>
          <p:nvPr>
            <p:ph idx="1"/>
          </p:nvPr>
        </p:nvSpPr>
        <p:spPr>
          <a:xfrm>
            <a:off x="457200" y="1416017"/>
            <a:ext cx="8229600" cy="4525963"/>
          </a:xfrm>
        </p:spPr>
        <p:txBody>
          <a:bodyPr>
            <a:normAutofit/>
          </a:bodyPr>
          <a:lstStyle/>
          <a:p>
            <a:pPr marL="0" indent="0">
              <a:buNone/>
            </a:pPr>
            <a:endParaRPr lang="en-US" sz="2400" dirty="0">
              <a:solidFill>
                <a:srgbClr val="000000"/>
              </a:solidFill>
            </a:endParaRPr>
          </a:p>
          <a:p>
            <a:endParaRPr lang="en-US" sz="2400" dirty="0" smtClean="0">
              <a:solidFill>
                <a:srgbClr val="000000"/>
              </a:solidFill>
            </a:endParaRPr>
          </a:p>
          <a:p>
            <a:endParaRPr lang="en-US" sz="2400" dirty="0">
              <a:solidFill>
                <a:srgbClr val="000000"/>
              </a:solidFill>
            </a:endParaRPr>
          </a:p>
          <a:p>
            <a:endParaRPr lang="en-US" sz="2400" dirty="0" smtClean="0">
              <a:solidFill>
                <a:srgbClr val="000000"/>
              </a:solidFill>
            </a:endParaRPr>
          </a:p>
          <a:p>
            <a:endParaRPr lang="en-US" sz="2400" dirty="0">
              <a:solidFill>
                <a:srgbClr val="000000"/>
              </a:solidFill>
            </a:endParaRPr>
          </a:p>
          <a:p>
            <a:endParaRPr lang="en-US" sz="2400" dirty="0" smtClean="0">
              <a:solidFill>
                <a:srgbClr val="000000"/>
              </a:solidFill>
            </a:endParaRPr>
          </a:p>
          <a:p>
            <a:endParaRPr lang="en-US" sz="2400" dirty="0">
              <a:solidFill>
                <a:srgbClr val="000000"/>
              </a:solidFill>
            </a:endParaRPr>
          </a:p>
          <a:p>
            <a:endParaRPr lang="en-US" sz="2400" dirty="0" smtClean="0">
              <a:solidFill>
                <a:srgbClr val="000000"/>
              </a:solidFill>
            </a:endParaRPr>
          </a:p>
          <a:p>
            <a:endParaRPr lang="en-US" sz="2400" dirty="0" smtClean="0">
              <a:solidFill>
                <a:srgbClr val="000000"/>
              </a:solidFill>
            </a:endParaRPr>
          </a:p>
          <a:p>
            <a:endParaRPr lang="en-US" sz="2400" dirty="0" smtClean="0">
              <a:solidFill>
                <a:srgbClr val="000000"/>
              </a:solidFill>
            </a:endParaRPr>
          </a:p>
          <a:p>
            <a:pPr marL="0" indent="0">
              <a:buNone/>
            </a:pPr>
            <a:endParaRPr lang="en-US" sz="2400" dirty="0" smtClean="0">
              <a:solidFill>
                <a:srgbClr val="000000"/>
              </a:solidFill>
            </a:endParaRPr>
          </a:p>
          <a:p>
            <a:pPr marL="0" indent="0">
              <a:buNone/>
            </a:pPr>
            <a:endParaRPr lang="en-US" sz="2400" dirty="0">
              <a:solidFill>
                <a:srgbClr val="000000"/>
              </a:solidFill>
            </a:endParaRPr>
          </a:p>
          <a:p>
            <a:pPr marL="0" indent="0">
              <a:buNone/>
            </a:pPr>
            <a:endParaRPr lang="en-US" sz="2400" dirty="0">
              <a:solidFill>
                <a:srgbClr val="000000"/>
              </a:solidFill>
            </a:endParaRPr>
          </a:p>
        </p:txBody>
      </p:sp>
      <p:sp>
        <p:nvSpPr>
          <p:cNvPr id="2" name="Rectangle 2"/>
          <p:cNvSpPr>
            <a:spLocks noChangeArrowheads="1"/>
          </p:cNvSpPr>
          <p:nvPr/>
        </p:nvSpPr>
        <p:spPr bwMode="auto">
          <a:xfrm flipV="1">
            <a:off x="1295400" y="4162179"/>
            <a:ext cx="10106526"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US"/>
          </a:p>
        </p:txBody>
      </p:sp>
      <p:sp>
        <p:nvSpPr>
          <p:cNvPr id="8" name="Rectangle 2"/>
          <p:cNvSpPr>
            <a:spLocks noChangeArrowheads="1"/>
          </p:cNvSpPr>
          <p:nvPr/>
        </p:nvSpPr>
        <p:spPr bwMode="auto">
          <a:xfrm>
            <a:off x="838200" y="3834970"/>
            <a:ext cx="12869333" cy="8644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US"/>
          </a:p>
        </p:txBody>
      </p:sp>
      <p:sp>
        <p:nvSpPr>
          <p:cNvPr id="6" name="Rectangle 2"/>
          <p:cNvSpPr>
            <a:spLocks noChangeArrowheads="1"/>
          </p:cNvSpPr>
          <p:nvPr/>
        </p:nvSpPr>
        <p:spPr bwMode="auto">
          <a:xfrm>
            <a:off x="1066800" y="480060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3" name="Rectangle 2"/>
          <p:cNvSpPr>
            <a:spLocks noChangeArrowheads="1"/>
          </p:cNvSpPr>
          <p:nvPr/>
        </p:nvSpPr>
        <p:spPr bwMode="auto">
          <a:xfrm>
            <a:off x="5715000" y="1513316"/>
            <a:ext cx="11144250"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US"/>
          </a:p>
        </p:txBody>
      </p:sp>
      <p:sp>
        <p:nvSpPr>
          <p:cNvPr id="7" name="Rectangle 2"/>
          <p:cNvSpPr>
            <a:spLocks noChangeArrowheads="1"/>
          </p:cNvSpPr>
          <p:nvPr/>
        </p:nvSpPr>
        <p:spPr bwMode="auto">
          <a:xfrm flipV="1">
            <a:off x="1655860" y="2128293"/>
            <a:ext cx="9532189"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US"/>
          </a:p>
        </p:txBody>
      </p:sp>
      <p:graphicFrame>
        <p:nvGraphicFramePr>
          <p:cNvPr id="9" name="Object 8"/>
          <p:cNvGraphicFramePr>
            <a:graphicFrameLocks noChangeAspect="1"/>
          </p:cNvGraphicFramePr>
          <p:nvPr>
            <p:extLst>
              <p:ext uri="{D42A27DB-BD31-4B8C-83A1-F6EECF244321}">
                <p14:modId xmlns:p14="http://schemas.microsoft.com/office/powerpoint/2010/main" val="451185562"/>
              </p:ext>
            </p:extLst>
          </p:nvPr>
        </p:nvGraphicFramePr>
        <p:xfrm>
          <a:off x="1141658" y="1637101"/>
          <a:ext cx="6131208" cy="4381500"/>
        </p:xfrm>
        <a:graphic>
          <a:graphicData uri="http://schemas.openxmlformats.org/presentationml/2006/ole">
            <mc:AlternateContent xmlns:mc="http://schemas.openxmlformats.org/markup-compatibility/2006">
              <mc:Choice xmlns:v="urn:schemas-microsoft-com:vml" Requires="v">
                <p:oleObj spid="_x0000_s40995" name="Visio" r:id="rId4" imgW="6796905" imgH="5255818" progId="Visio.Drawing.11">
                  <p:embed/>
                </p:oleObj>
              </mc:Choice>
              <mc:Fallback>
                <p:oleObj name="Visio" r:id="rId4" imgW="6796905" imgH="5255818" progId="Visio.Drawing.11">
                  <p:embed/>
                  <p:pic>
                    <p:nvPicPr>
                      <p:cNvPr id="0" name="Object 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141658" y="1637101"/>
                        <a:ext cx="6131208" cy="4381500"/>
                      </a:xfrm>
                      <a:prstGeom prst="rect">
                        <a:avLst/>
                      </a:prstGeom>
                      <a:noFill/>
                    </p:spPr>
                  </p:pic>
                </p:oleObj>
              </mc:Fallback>
            </mc:AlternateContent>
          </a:graphicData>
        </a:graphic>
      </p:graphicFrame>
    </p:spTree>
    <p:extLst>
      <p:ext uri="{BB962C8B-B14F-4D97-AF65-F5344CB8AC3E}">
        <p14:creationId xmlns:p14="http://schemas.microsoft.com/office/powerpoint/2010/main" val="4826948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228600" y="274638"/>
            <a:ext cx="8686800" cy="1143000"/>
          </a:xfrm>
        </p:spPr>
        <p:txBody>
          <a:bodyPr>
            <a:noAutofit/>
          </a:bodyPr>
          <a:lstStyle/>
          <a:p>
            <a:r>
              <a:rPr lang="en-US" sz="4000" dirty="0" smtClean="0">
                <a:solidFill>
                  <a:schemeClr val="bg2">
                    <a:lumMod val="10000"/>
                  </a:schemeClr>
                </a:solidFill>
              </a:rPr>
              <a:t>Percentile Rank Scale Scores</a:t>
            </a:r>
            <a:endParaRPr lang="en-US" sz="4000" dirty="0">
              <a:solidFill>
                <a:schemeClr val="bg2">
                  <a:lumMod val="10000"/>
                </a:schemeClr>
              </a:solidFill>
            </a:endParaRPr>
          </a:p>
        </p:txBody>
      </p:sp>
      <p:sp>
        <p:nvSpPr>
          <p:cNvPr id="5" name="Content Placeholder 4"/>
          <p:cNvSpPr>
            <a:spLocks noGrp="1"/>
          </p:cNvSpPr>
          <p:nvPr>
            <p:ph idx="1"/>
          </p:nvPr>
        </p:nvSpPr>
        <p:spPr>
          <a:xfrm>
            <a:off x="457200" y="1416017"/>
            <a:ext cx="8229600" cy="4525963"/>
          </a:xfrm>
        </p:spPr>
        <p:txBody>
          <a:bodyPr>
            <a:normAutofit/>
          </a:bodyPr>
          <a:lstStyle/>
          <a:p>
            <a:r>
              <a:rPr lang="en-US" sz="2800" dirty="0">
                <a:solidFill>
                  <a:srgbClr val="000000"/>
                </a:solidFill>
              </a:rPr>
              <a:t>However, the difference in raw score points between the 50</a:t>
            </a:r>
            <a:r>
              <a:rPr lang="en-US" sz="2800" baseline="30000" dirty="0">
                <a:solidFill>
                  <a:srgbClr val="000000"/>
                </a:solidFill>
              </a:rPr>
              <a:t>th</a:t>
            </a:r>
            <a:r>
              <a:rPr lang="en-US" sz="2800" dirty="0">
                <a:solidFill>
                  <a:srgbClr val="000000"/>
                </a:solidFill>
              </a:rPr>
              <a:t> and 60</a:t>
            </a:r>
            <a:r>
              <a:rPr lang="en-US" sz="2800" baseline="30000" dirty="0">
                <a:solidFill>
                  <a:srgbClr val="000000"/>
                </a:solidFill>
              </a:rPr>
              <a:t>th</a:t>
            </a:r>
            <a:r>
              <a:rPr lang="en-US" sz="2800" dirty="0">
                <a:solidFill>
                  <a:srgbClr val="000000"/>
                </a:solidFill>
              </a:rPr>
              <a:t> percentiles is </a:t>
            </a:r>
            <a:r>
              <a:rPr lang="en-US" sz="2800" i="1" dirty="0"/>
              <a:t>much less </a:t>
            </a:r>
            <a:r>
              <a:rPr lang="en-US" sz="2800" dirty="0">
                <a:solidFill>
                  <a:srgbClr val="000000"/>
                </a:solidFill>
              </a:rPr>
              <a:t>than the difference in raw score points between the 90</a:t>
            </a:r>
            <a:r>
              <a:rPr lang="en-US" sz="2800" baseline="30000" dirty="0">
                <a:solidFill>
                  <a:srgbClr val="000000"/>
                </a:solidFill>
              </a:rPr>
              <a:t>th</a:t>
            </a:r>
            <a:r>
              <a:rPr lang="en-US" sz="2800" dirty="0">
                <a:solidFill>
                  <a:srgbClr val="000000"/>
                </a:solidFill>
              </a:rPr>
              <a:t> and 99</a:t>
            </a:r>
            <a:r>
              <a:rPr lang="en-US" sz="2800" baseline="30000" dirty="0">
                <a:solidFill>
                  <a:srgbClr val="000000"/>
                </a:solidFill>
              </a:rPr>
              <a:t>th</a:t>
            </a:r>
            <a:r>
              <a:rPr lang="en-US" sz="2800" dirty="0">
                <a:solidFill>
                  <a:srgbClr val="000000"/>
                </a:solidFill>
              </a:rPr>
              <a:t> percentile point. </a:t>
            </a:r>
            <a:endParaRPr lang="en-US" sz="2800" dirty="0" smtClean="0">
              <a:solidFill>
                <a:srgbClr val="000000"/>
              </a:solidFill>
            </a:endParaRPr>
          </a:p>
          <a:p>
            <a:r>
              <a:rPr lang="en-US" sz="2800" dirty="0" smtClean="0">
                <a:solidFill>
                  <a:srgbClr val="000000"/>
                </a:solidFill>
              </a:rPr>
              <a:t>To </a:t>
            </a:r>
            <a:r>
              <a:rPr lang="en-US" sz="2800" dirty="0">
                <a:solidFill>
                  <a:srgbClr val="000000"/>
                </a:solidFill>
              </a:rPr>
              <a:t>summarize, there is not a </a:t>
            </a:r>
            <a:r>
              <a:rPr lang="en-US" sz="2800" i="1" dirty="0"/>
              <a:t>one-to-one</a:t>
            </a:r>
            <a:r>
              <a:rPr lang="en-US" sz="2800" dirty="0">
                <a:solidFill>
                  <a:srgbClr val="000000"/>
                </a:solidFill>
              </a:rPr>
              <a:t> correspondence between </a:t>
            </a:r>
            <a:r>
              <a:rPr lang="en-US" sz="2800" i="1" dirty="0"/>
              <a:t>percentile ranks </a:t>
            </a:r>
            <a:r>
              <a:rPr lang="en-US" sz="2800" dirty="0">
                <a:solidFill>
                  <a:srgbClr val="000000"/>
                </a:solidFill>
              </a:rPr>
              <a:t>and </a:t>
            </a:r>
            <a:r>
              <a:rPr lang="en-US" sz="2800" i="1" dirty="0"/>
              <a:t>raw scores throughout the score continuum</a:t>
            </a:r>
            <a:r>
              <a:rPr lang="en-US" sz="2800" dirty="0">
                <a:solidFill>
                  <a:srgbClr val="000000"/>
                </a:solidFill>
              </a:rPr>
              <a:t>. </a:t>
            </a:r>
            <a:endParaRPr lang="en-US" sz="2800" dirty="0" smtClean="0">
              <a:solidFill>
                <a:srgbClr val="000000"/>
              </a:solidFill>
            </a:endParaRPr>
          </a:p>
          <a:p>
            <a:r>
              <a:rPr lang="en-US" sz="2800" dirty="0" smtClean="0">
                <a:solidFill>
                  <a:srgbClr val="000000"/>
                </a:solidFill>
              </a:rPr>
              <a:t>This </a:t>
            </a:r>
            <a:r>
              <a:rPr lang="en-US" sz="2800" dirty="0">
                <a:solidFill>
                  <a:srgbClr val="000000"/>
                </a:solidFill>
              </a:rPr>
              <a:t>is because the conversion of raw scores to percentile ranks is </a:t>
            </a:r>
            <a:r>
              <a:rPr lang="en-US" sz="2800" i="1" dirty="0"/>
              <a:t>nonlinear </a:t>
            </a:r>
            <a:r>
              <a:rPr lang="en-US" sz="2800" dirty="0">
                <a:solidFill>
                  <a:srgbClr val="000000"/>
                </a:solidFill>
              </a:rPr>
              <a:t>rather than </a:t>
            </a:r>
            <a:r>
              <a:rPr lang="en-US" sz="2800" i="1" dirty="0"/>
              <a:t>linear.</a:t>
            </a:r>
            <a:endParaRPr lang="en-US" sz="2800" dirty="0"/>
          </a:p>
          <a:p>
            <a:pPr marL="0" indent="0">
              <a:buNone/>
            </a:pPr>
            <a:endParaRPr lang="en-US" sz="2400" dirty="0">
              <a:solidFill>
                <a:srgbClr val="000000"/>
              </a:solidFill>
            </a:endParaRPr>
          </a:p>
          <a:p>
            <a:endParaRPr lang="en-US" sz="2400" dirty="0" smtClean="0">
              <a:solidFill>
                <a:srgbClr val="000000"/>
              </a:solidFill>
            </a:endParaRPr>
          </a:p>
          <a:p>
            <a:endParaRPr lang="en-US" sz="2400" dirty="0">
              <a:solidFill>
                <a:srgbClr val="000000"/>
              </a:solidFill>
            </a:endParaRPr>
          </a:p>
          <a:p>
            <a:endParaRPr lang="en-US" sz="2400" dirty="0" smtClean="0">
              <a:solidFill>
                <a:srgbClr val="000000"/>
              </a:solidFill>
            </a:endParaRPr>
          </a:p>
          <a:p>
            <a:endParaRPr lang="en-US" sz="2400" dirty="0">
              <a:solidFill>
                <a:srgbClr val="000000"/>
              </a:solidFill>
            </a:endParaRPr>
          </a:p>
          <a:p>
            <a:endParaRPr lang="en-US" sz="2400" dirty="0" smtClean="0">
              <a:solidFill>
                <a:srgbClr val="000000"/>
              </a:solidFill>
            </a:endParaRPr>
          </a:p>
          <a:p>
            <a:endParaRPr lang="en-US" sz="2400" dirty="0">
              <a:solidFill>
                <a:srgbClr val="000000"/>
              </a:solidFill>
            </a:endParaRPr>
          </a:p>
          <a:p>
            <a:endParaRPr lang="en-US" sz="2400" dirty="0" smtClean="0">
              <a:solidFill>
                <a:srgbClr val="000000"/>
              </a:solidFill>
            </a:endParaRPr>
          </a:p>
          <a:p>
            <a:endParaRPr lang="en-US" sz="2400" dirty="0" smtClean="0">
              <a:solidFill>
                <a:srgbClr val="000000"/>
              </a:solidFill>
            </a:endParaRPr>
          </a:p>
          <a:p>
            <a:endParaRPr lang="en-US" sz="2400" dirty="0" smtClean="0">
              <a:solidFill>
                <a:srgbClr val="000000"/>
              </a:solidFill>
            </a:endParaRPr>
          </a:p>
          <a:p>
            <a:pPr marL="0" indent="0">
              <a:buNone/>
            </a:pPr>
            <a:endParaRPr lang="en-US" sz="2400" dirty="0" smtClean="0">
              <a:solidFill>
                <a:srgbClr val="000000"/>
              </a:solidFill>
            </a:endParaRPr>
          </a:p>
          <a:p>
            <a:pPr marL="0" indent="0">
              <a:buNone/>
            </a:pPr>
            <a:endParaRPr lang="en-US" sz="2400" dirty="0">
              <a:solidFill>
                <a:srgbClr val="000000"/>
              </a:solidFill>
            </a:endParaRPr>
          </a:p>
          <a:p>
            <a:pPr marL="0" indent="0">
              <a:buNone/>
            </a:pPr>
            <a:endParaRPr lang="en-US" sz="2400" dirty="0">
              <a:solidFill>
                <a:srgbClr val="000000"/>
              </a:solidFill>
            </a:endParaRPr>
          </a:p>
        </p:txBody>
      </p:sp>
      <p:sp>
        <p:nvSpPr>
          <p:cNvPr id="2" name="Rectangle 2"/>
          <p:cNvSpPr>
            <a:spLocks noChangeArrowheads="1"/>
          </p:cNvSpPr>
          <p:nvPr/>
        </p:nvSpPr>
        <p:spPr bwMode="auto">
          <a:xfrm flipV="1">
            <a:off x="1295400" y="4162179"/>
            <a:ext cx="10106526"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US"/>
          </a:p>
        </p:txBody>
      </p:sp>
      <p:sp>
        <p:nvSpPr>
          <p:cNvPr id="8" name="Rectangle 2"/>
          <p:cNvSpPr>
            <a:spLocks noChangeArrowheads="1"/>
          </p:cNvSpPr>
          <p:nvPr/>
        </p:nvSpPr>
        <p:spPr bwMode="auto">
          <a:xfrm>
            <a:off x="838200" y="3834970"/>
            <a:ext cx="12869333" cy="8644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US"/>
          </a:p>
        </p:txBody>
      </p:sp>
      <p:sp>
        <p:nvSpPr>
          <p:cNvPr id="6" name="Rectangle 2"/>
          <p:cNvSpPr>
            <a:spLocks noChangeArrowheads="1"/>
          </p:cNvSpPr>
          <p:nvPr/>
        </p:nvSpPr>
        <p:spPr bwMode="auto">
          <a:xfrm>
            <a:off x="1066800" y="480060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3" name="Rectangle 2"/>
          <p:cNvSpPr>
            <a:spLocks noChangeArrowheads="1"/>
          </p:cNvSpPr>
          <p:nvPr/>
        </p:nvSpPr>
        <p:spPr bwMode="auto">
          <a:xfrm>
            <a:off x="5715000" y="1513316"/>
            <a:ext cx="11144250"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US"/>
          </a:p>
        </p:txBody>
      </p:sp>
    </p:spTree>
    <p:extLst>
      <p:ext uri="{BB962C8B-B14F-4D97-AF65-F5344CB8AC3E}">
        <p14:creationId xmlns:p14="http://schemas.microsoft.com/office/powerpoint/2010/main" val="154278547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228600" y="274638"/>
            <a:ext cx="8686800" cy="1143000"/>
          </a:xfrm>
        </p:spPr>
        <p:txBody>
          <a:bodyPr>
            <a:noAutofit/>
          </a:bodyPr>
          <a:lstStyle/>
          <a:p>
            <a:r>
              <a:rPr lang="en-US" sz="4000" dirty="0" smtClean="0">
                <a:solidFill>
                  <a:schemeClr val="bg2">
                    <a:lumMod val="10000"/>
                  </a:schemeClr>
                </a:solidFill>
              </a:rPr>
              <a:t>Normalized-Z or Scale Scores</a:t>
            </a:r>
            <a:endParaRPr lang="en-US" sz="4000" dirty="0">
              <a:solidFill>
                <a:schemeClr val="bg2">
                  <a:lumMod val="10000"/>
                </a:schemeClr>
              </a:solidFill>
            </a:endParaRPr>
          </a:p>
        </p:txBody>
      </p:sp>
      <p:sp>
        <p:nvSpPr>
          <p:cNvPr id="5" name="Content Placeholder 4"/>
          <p:cNvSpPr>
            <a:spLocks noGrp="1"/>
          </p:cNvSpPr>
          <p:nvPr>
            <p:ph idx="1"/>
          </p:nvPr>
        </p:nvSpPr>
        <p:spPr>
          <a:xfrm>
            <a:off x="457200" y="1416017"/>
            <a:ext cx="8229600" cy="4525963"/>
          </a:xfrm>
        </p:spPr>
        <p:txBody>
          <a:bodyPr>
            <a:normAutofit fontScale="92500" lnSpcReduction="20000"/>
          </a:bodyPr>
          <a:lstStyle/>
          <a:p>
            <a:r>
              <a:rPr lang="en-US" sz="2800" dirty="0">
                <a:solidFill>
                  <a:srgbClr val="000000"/>
                </a:solidFill>
              </a:rPr>
              <a:t>The decision to create </a:t>
            </a:r>
            <a:r>
              <a:rPr lang="en-US" sz="2800" i="1" dirty="0"/>
              <a:t>normalized standard </a:t>
            </a:r>
            <a:r>
              <a:rPr lang="en-US" sz="2800" dirty="0"/>
              <a:t>or</a:t>
            </a:r>
            <a:r>
              <a:rPr lang="en-US" sz="2800" b="1" dirty="0"/>
              <a:t> </a:t>
            </a:r>
            <a:r>
              <a:rPr lang="en-US" sz="2800" i="1" dirty="0"/>
              <a:t>scale scores</a:t>
            </a:r>
            <a:r>
              <a:rPr lang="en-US" sz="2800" dirty="0"/>
              <a:t> </a:t>
            </a:r>
            <a:r>
              <a:rPr lang="en-US" sz="2800" dirty="0">
                <a:solidFill>
                  <a:srgbClr val="000000"/>
                </a:solidFill>
              </a:rPr>
              <a:t>during the process of creating norms varies according to the goal(s) of how scores on the test will be used. </a:t>
            </a:r>
            <a:endParaRPr lang="en-US" sz="2800" dirty="0" smtClean="0">
              <a:solidFill>
                <a:srgbClr val="000000"/>
              </a:solidFill>
            </a:endParaRPr>
          </a:p>
          <a:p>
            <a:r>
              <a:rPr lang="en-US" sz="2800" dirty="0">
                <a:solidFill>
                  <a:srgbClr val="000000"/>
                </a:solidFill>
              </a:rPr>
              <a:t>F</a:t>
            </a:r>
            <a:r>
              <a:rPr lang="en-US" sz="2800" dirty="0" smtClean="0">
                <a:solidFill>
                  <a:srgbClr val="000000"/>
                </a:solidFill>
              </a:rPr>
              <a:t>or </a:t>
            </a:r>
            <a:r>
              <a:rPr lang="en-US" sz="2800" dirty="0">
                <a:solidFill>
                  <a:srgbClr val="000000"/>
                </a:solidFill>
              </a:rPr>
              <a:t>tests of ability (i.e. intelligence) or achievement (i.e. education or scholastically based), the practice of using normalized scale scores is defensible for at least two </a:t>
            </a:r>
            <a:r>
              <a:rPr lang="en-US" sz="2800" dirty="0" smtClean="0">
                <a:solidFill>
                  <a:srgbClr val="000000"/>
                </a:solidFill>
              </a:rPr>
              <a:t>reasons: </a:t>
            </a:r>
          </a:p>
          <a:p>
            <a:pPr lvl="1"/>
            <a:r>
              <a:rPr lang="en-US" sz="2400" dirty="0" smtClean="0"/>
              <a:t>First, </a:t>
            </a:r>
            <a:r>
              <a:rPr lang="en-US" sz="2400" dirty="0"/>
              <a:t>the items on such tests are developed or written in such that the distribution of responses provided by an examine group will approximate the normal distribution. </a:t>
            </a:r>
            <a:endParaRPr lang="en-US" sz="2400" dirty="0" smtClean="0"/>
          </a:p>
          <a:p>
            <a:pPr lvl="1"/>
            <a:r>
              <a:rPr lang="en-US" sz="2400" dirty="0" smtClean="0"/>
              <a:t>Second</a:t>
            </a:r>
            <a:r>
              <a:rPr lang="en-US" sz="2400" dirty="0"/>
              <a:t>, the development of normalized scale scores usually involves large samples during the norms development process.</a:t>
            </a:r>
          </a:p>
          <a:p>
            <a:pPr marL="0" indent="0">
              <a:buNone/>
            </a:pPr>
            <a:endParaRPr lang="en-US" sz="2400" dirty="0">
              <a:solidFill>
                <a:srgbClr val="000000"/>
              </a:solidFill>
            </a:endParaRPr>
          </a:p>
          <a:p>
            <a:endParaRPr lang="en-US" sz="2400" dirty="0" smtClean="0">
              <a:solidFill>
                <a:srgbClr val="000000"/>
              </a:solidFill>
            </a:endParaRPr>
          </a:p>
          <a:p>
            <a:endParaRPr lang="en-US" sz="2400" dirty="0">
              <a:solidFill>
                <a:srgbClr val="000000"/>
              </a:solidFill>
            </a:endParaRPr>
          </a:p>
          <a:p>
            <a:endParaRPr lang="en-US" sz="2400" dirty="0" smtClean="0">
              <a:solidFill>
                <a:srgbClr val="000000"/>
              </a:solidFill>
            </a:endParaRPr>
          </a:p>
          <a:p>
            <a:endParaRPr lang="en-US" sz="2400" dirty="0">
              <a:solidFill>
                <a:srgbClr val="000000"/>
              </a:solidFill>
            </a:endParaRPr>
          </a:p>
          <a:p>
            <a:endParaRPr lang="en-US" sz="2400" dirty="0" smtClean="0">
              <a:solidFill>
                <a:srgbClr val="000000"/>
              </a:solidFill>
            </a:endParaRPr>
          </a:p>
          <a:p>
            <a:endParaRPr lang="en-US" sz="2400" dirty="0">
              <a:solidFill>
                <a:srgbClr val="000000"/>
              </a:solidFill>
            </a:endParaRPr>
          </a:p>
          <a:p>
            <a:endParaRPr lang="en-US" sz="2400" dirty="0" smtClean="0">
              <a:solidFill>
                <a:srgbClr val="000000"/>
              </a:solidFill>
            </a:endParaRPr>
          </a:p>
          <a:p>
            <a:endParaRPr lang="en-US" sz="2400" dirty="0" smtClean="0">
              <a:solidFill>
                <a:srgbClr val="000000"/>
              </a:solidFill>
            </a:endParaRPr>
          </a:p>
          <a:p>
            <a:endParaRPr lang="en-US" sz="2400" dirty="0" smtClean="0">
              <a:solidFill>
                <a:srgbClr val="000000"/>
              </a:solidFill>
            </a:endParaRPr>
          </a:p>
          <a:p>
            <a:pPr marL="0" indent="0">
              <a:buNone/>
            </a:pPr>
            <a:endParaRPr lang="en-US" sz="2400" dirty="0" smtClean="0">
              <a:solidFill>
                <a:srgbClr val="000000"/>
              </a:solidFill>
            </a:endParaRPr>
          </a:p>
          <a:p>
            <a:pPr marL="0" indent="0">
              <a:buNone/>
            </a:pPr>
            <a:endParaRPr lang="en-US" sz="2400" dirty="0">
              <a:solidFill>
                <a:srgbClr val="000000"/>
              </a:solidFill>
            </a:endParaRPr>
          </a:p>
          <a:p>
            <a:pPr marL="0" indent="0">
              <a:buNone/>
            </a:pPr>
            <a:endParaRPr lang="en-US" sz="2400" dirty="0">
              <a:solidFill>
                <a:srgbClr val="000000"/>
              </a:solidFill>
            </a:endParaRPr>
          </a:p>
        </p:txBody>
      </p:sp>
      <p:sp>
        <p:nvSpPr>
          <p:cNvPr id="2" name="Rectangle 2"/>
          <p:cNvSpPr>
            <a:spLocks noChangeArrowheads="1"/>
          </p:cNvSpPr>
          <p:nvPr/>
        </p:nvSpPr>
        <p:spPr bwMode="auto">
          <a:xfrm flipV="1">
            <a:off x="1295400" y="4162179"/>
            <a:ext cx="10106526"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US"/>
          </a:p>
        </p:txBody>
      </p:sp>
      <p:sp>
        <p:nvSpPr>
          <p:cNvPr id="8" name="Rectangle 2"/>
          <p:cNvSpPr>
            <a:spLocks noChangeArrowheads="1"/>
          </p:cNvSpPr>
          <p:nvPr/>
        </p:nvSpPr>
        <p:spPr bwMode="auto">
          <a:xfrm>
            <a:off x="838200" y="3834970"/>
            <a:ext cx="12869333" cy="8644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US"/>
          </a:p>
        </p:txBody>
      </p:sp>
      <p:sp>
        <p:nvSpPr>
          <p:cNvPr id="6" name="Rectangle 2"/>
          <p:cNvSpPr>
            <a:spLocks noChangeArrowheads="1"/>
          </p:cNvSpPr>
          <p:nvPr/>
        </p:nvSpPr>
        <p:spPr bwMode="auto">
          <a:xfrm>
            <a:off x="1066800" y="480060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3" name="Rectangle 2"/>
          <p:cNvSpPr>
            <a:spLocks noChangeArrowheads="1"/>
          </p:cNvSpPr>
          <p:nvPr/>
        </p:nvSpPr>
        <p:spPr bwMode="auto">
          <a:xfrm>
            <a:off x="5715000" y="1513316"/>
            <a:ext cx="11144250"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US"/>
          </a:p>
        </p:txBody>
      </p:sp>
    </p:spTree>
    <p:extLst>
      <p:ext uri="{BB962C8B-B14F-4D97-AF65-F5344CB8AC3E}">
        <p14:creationId xmlns:p14="http://schemas.microsoft.com/office/powerpoint/2010/main" val="18908179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228600" y="274638"/>
            <a:ext cx="8686800" cy="1143000"/>
          </a:xfrm>
        </p:spPr>
        <p:txBody>
          <a:bodyPr>
            <a:noAutofit/>
          </a:bodyPr>
          <a:lstStyle/>
          <a:p>
            <a:r>
              <a:rPr lang="en-US" sz="4000" dirty="0" smtClean="0">
                <a:solidFill>
                  <a:schemeClr val="bg2">
                    <a:lumMod val="10000"/>
                  </a:schemeClr>
                </a:solidFill>
              </a:rPr>
              <a:t>Normalized-Z or Scale Scores</a:t>
            </a:r>
            <a:endParaRPr lang="en-US" sz="4000" dirty="0">
              <a:solidFill>
                <a:schemeClr val="bg2">
                  <a:lumMod val="10000"/>
                </a:schemeClr>
              </a:solidFill>
            </a:endParaRPr>
          </a:p>
        </p:txBody>
      </p:sp>
      <p:sp>
        <p:nvSpPr>
          <p:cNvPr id="5" name="Content Placeholder 4"/>
          <p:cNvSpPr>
            <a:spLocks noGrp="1"/>
          </p:cNvSpPr>
          <p:nvPr>
            <p:ph idx="1"/>
          </p:nvPr>
        </p:nvSpPr>
        <p:spPr>
          <a:xfrm>
            <a:off x="457200" y="1416017"/>
            <a:ext cx="8229600" cy="4525963"/>
          </a:xfrm>
        </p:spPr>
        <p:txBody>
          <a:bodyPr>
            <a:normAutofit/>
          </a:bodyPr>
          <a:lstStyle/>
          <a:p>
            <a:r>
              <a:rPr lang="en-US" sz="2800" i="1" dirty="0"/>
              <a:t>Normalized scale scores </a:t>
            </a:r>
            <a:r>
              <a:rPr lang="en-US" sz="2800" dirty="0">
                <a:solidFill>
                  <a:srgbClr val="000000"/>
                </a:solidFill>
              </a:rPr>
              <a:t>are created by applying a nonlinear transformation of the original raw score distribution.</a:t>
            </a:r>
            <a:r>
              <a:rPr lang="en-US" sz="2800" dirty="0"/>
              <a:t> </a:t>
            </a:r>
            <a:endParaRPr lang="en-US" sz="2800" dirty="0" smtClean="0"/>
          </a:p>
          <a:p>
            <a:r>
              <a:rPr lang="en-US" sz="2800" dirty="0" smtClean="0">
                <a:solidFill>
                  <a:srgbClr val="000000"/>
                </a:solidFill>
              </a:rPr>
              <a:t>Specifically</a:t>
            </a:r>
            <a:r>
              <a:rPr lang="en-US" sz="2800" dirty="0">
                <a:solidFill>
                  <a:srgbClr val="000000"/>
                </a:solidFill>
              </a:rPr>
              <a:t>, the </a:t>
            </a:r>
            <a:r>
              <a:rPr lang="en-US" sz="2800" i="1" dirty="0"/>
              <a:t>inverse of the standard normal cumulative distribution</a:t>
            </a:r>
            <a:r>
              <a:rPr lang="en-US" sz="2800" dirty="0">
                <a:solidFill>
                  <a:srgbClr val="000000"/>
                </a:solidFill>
              </a:rPr>
              <a:t> relative to the proportion of each raw score estimate in a distribution of scores is applied to create the normalized scale scores</a:t>
            </a:r>
            <a:r>
              <a:rPr lang="en-US" sz="2800" dirty="0" smtClean="0">
                <a:solidFill>
                  <a:srgbClr val="000000"/>
                </a:solidFill>
              </a:rPr>
              <a:t>.</a:t>
            </a:r>
            <a:endParaRPr lang="en-US" sz="2400" dirty="0">
              <a:solidFill>
                <a:srgbClr val="000000"/>
              </a:solidFill>
            </a:endParaRPr>
          </a:p>
          <a:p>
            <a:pPr marL="0" indent="0">
              <a:buNone/>
            </a:pPr>
            <a:endParaRPr lang="en-US" sz="2400" dirty="0">
              <a:solidFill>
                <a:srgbClr val="000000"/>
              </a:solidFill>
            </a:endParaRPr>
          </a:p>
          <a:p>
            <a:endParaRPr lang="en-US" sz="2400" dirty="0" smtClean="0">
              <a:solidFill>
                <a:srgbClr val="000000"/>
              </a:solidFill>
            </a:endParaRPr>
          </a:p>
          <a:p>
            <a:endParaRPr lang="en-US" sz="2400" dirty="0">
              <a:solidFill>
                <a:srgbClr val="000000"/>
              </a:solidFill>
            </a:endParaRPr>
          </a:p>
          <a:p>
            <a:endParaRPr lang="en-US" sz="2400" dirty="0" smtClean="0">
              <a:solidFill>
                <a:srgbClr val="000000"/>
              </a:solidFill>
            </a:endParaRPr>
          </a:p>
          <a:p>
            <a:endParaRPr lang="en-US" sz="2400" dirty="0">
              <a:solidFill>
                <a:srgbClr val="000000"/>
              </a:solidFill>
            </a:endParaRPr>
          </a:p>
          <a:p>
            <a:endParaRPr lang="en-US" sz="2400" dirty="0" smtClean="0">
              <a:solidFill>
                <a:srgbClr val="000000"/>
              </a:solidFill>
            </a:endParaRPr>
          </a:p>
          <a:p>
            <a:endParaRPr lang="en-US" sz="2400" dirty="0">
              <a:solidFill>
                <a:srgbClr val="000000"/>
              </a:solidFill>
            </a:endParaRPr>
          </a:p>
          <a:p>
            <a:endParaRPr lang="en-US" sz="2400" dirty="0" smtClean="0">
              <a:solidFill>
                <a:srgbClr val="000000"/>
              </a:solidFill>
            </a:endParaRPr>
          </a:p>
          <a:p>
            <a:endParaRPr lang="en-US" sz="2400" dirty="0" smtClean="0">
              <a:solidFill>
                <a:srgbClr val="000000"/>
              </a:solidFill>
            </a:endParaRPr>
          </a:p>
          <a:p>
            <a:endParaRPr lang="en-US" sz="2400" dirty="0" smtClean="0">
              <a:solidFill>
                <a:srgbClr val="000000"/>
              </a:solidFill>
            </a:endParaRPr>
          </a:p>
          <a:p>
            <a:pPr marL="0" indent="0">
              <a:buNone/>
            </a:pPr>
            <a:endParaRPr lang="en-US" sz="2400" dirty="0" smtClean="0">
              <a:solidFill>
                <a:srgbClr val="000000"/>
              </a:solidFill>
            </a:endParaRPr>
          </a:p>
          <a:p>
            <a:pPr marL="0" indent="0">
              <a:buNone/>
            </a:pPr>
            <a:endParaRPr lang="en-US" sz="2400" dirty="0">
              <a:solidFill>
                <a:srgbClr val="000000"/>
              </a:solidFill>
            </a:endParaRPr>
          </a:p>
          <a:p>
            <a:pPr marL="0" indent="0">
              <a:buNone/>
            </a:pPr>
            <a:endParaRPr lang="en-US" sz="2400" dirty="0">
              <a:solidFill>
                <a:srgbClr val="000000"/>
              </a:solidFill>
            </a:endParaRPr>
          </a:p>
        </p:txBody>
      </p:sp>
      <p:sp>
        <p:nvSpPr>
          <p:cNvPr id="2" name="Rectangle 2"/>
          <p:cNvSpPr>
            <a:spLocks noChangeArrowheads="1"/>
          </p:cNvSpPr>
          <p:nvPr/>
        </p:nvSpPr>
        <p:spPr bwMode="auto">
          <a:xfrm flipV="1">
            <a:off x="1295400" y="4162179"/>
            <a:ext cx="10106526"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US"/>
          </a:p>
        </p:txBody>
      </p:sp>
      <p:sp>
        <p:nvSpPr>
          <p:cNvPr id="8" name="Rectangle 2"/>
          <p:cNvSpPr>
            <a:spLocks noChangeArrowheads="1"/>
          </p:cNvSpPr>
          <p:nvPr/>
        </p:nvSpPr>
        <p:spPr bwMode="auto">
          <a:xfrm>
            <a:off x="838200" y="3834970"/>
            <a:ext cx="12869333" cy="8644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US"/>
          </a:p>
        </p:txBody>
      </p:sp>
      <p:sp>
        <p:nvSpPr>
          <p:cNvPr id="6" name="Rectangle 2"/>
          <p:cNvSpPr>
            <a:spLocks noChangeArrowheads="1"/>
          </p:cNvSpPr>
          <p:nvPr/>
        </p:nvSpPr>
        <p:spPr bwMode="auto">
          <a:xfrm>
            <a:off x="1066800" y="480060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3" name="Rectangle 2"/>
          <p:cNvSpPr>
            <a:spLocks noChangeArrowheads="1"/>
          </p:cNvSpPr>
          <p:nvPr/>
        </p:nvSpPr>
        <p:spPr bwMode="auto">
          <a:xfrm>
            <a:off x="5715000" y="1513316"/>
            <a:ext cx="11144250"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US"/>
          </a:p>
        </p:txBody>
      </p:sp>
    </p:spTree>
    <p:extLst>
      <p:ext uri="{BB962C8B-B14F-4D97-AF65-F5344CB8AC3E}">
        <p14:creationId xmlns:p14="http://schemas.microsoft.com/office/powerpoint/2010/main" val="8045174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228600" y="274638"/>
            <a:ext cx="8686800" cy="1143000"/>
          </a:xfrm>
        </p:spPr>
        <p:txBody>
          <a:bodyPr>
            <a:noAutofit/>
          </a:bodyPr>
          <a:lstStyle/>
          <a:p>
            <a:r>
              <a:rPr lang="en-US" sz="4000" dirty="0" smtClean="0">
                <a:solidFill>
                  <a:schemeClr val="bg2">
                    <a:lumMod val="10000"/>
                  </a:schemeClr>
                </a:solidFill>
              </a:rPr>
              <a:t>Normalized-Z or Scale Scores</a:t>
            </a:r>
            <a:endParaRPr lang="en-US" sz="4000" dirty="0">
              <a:solidFill>
                <a:schemeClr val="bg2">
                  <a:lumMod val="10000"/>
                </a:schemeClr>
              </a:solidFill>
            </a:endParaRPr>
          </a:p>
        </p:txBody>
      </p:sp>
      <p:sp>
        <p:nvSpPr>
          <p:cNvPr id="5" name="Content Placeholder 4"/>
          <p:cNvSpPr>
            <a:spLocks noGrp="1"/>
          </p:cNvSpPr>
          <p:nvPr>
            <p:ph idx="1"/>
          </p:nvPr>
        </p:nvSpPr>
        <p:spPr>
          <a:xfrm>
            <a:off x="457200" y="1416017"/>
            <a:ext cx="8229600" cy="4525963"/>
          </a:xfrm>
        </p:spPr>
        <p:txBody>
          <a:bodyPr>
            <a:normAutofit/>
          </a:bodyPr>
          <a:lstStyle/>
          <a:p>
            <a:r>
              <a:rPr lang="en-US" sz="2800" dirty="0">
                <a:solidFill>
                  <a:srgbClr val="000000"/>
                </a:solidFill>
              </a:rPr>
              <a:t>When applying this approach, the raw score distribution is changed or transformed into a metric that meets the normal distribution criteria. </a:t>
            </a:r>
            <a:endParaRPr lang="en-US" sz="2800" dirty="0" smtClean="0">
              <a:solidFill>
                <a:srgbClr val="000000"/>
              </a:solidFill>
            </a:endParaRPr>
          </a:p>
          <a:p>
            <a:r>
              <a:rPr lang="en-US" sz="2800" dirty="0" smtClean="0">
                <a:solidFill>
                  <a:srgbClr val="000000"/>
                </a:solidFill>
              </a:rPr>
              <a:t>The </a:t>
            </a:r>
            <a:r>
              <a:rPr lang="en-US" sz="2800" dirty="0">
                <a:solidFill>
                  <a:srgbClr val="000000"/>
                </a:solidFill>
              </a:rPr>
              <a:t>advantage of using a normalized scale scores based on a z-score scale metric is that regardless of the sample respondents involved, for each score point on the scale, there is a </a:t>
            </a:r>
            <a:r>
              <a:rPr lang="en-US" sz="2800" i="1" dirty="0"/>
              <a:t>fixed percentage of cases</a:t>
            </a:r>
            <a:r>
              <a:rPr lang="en-US" sz="2800" dirty="0">
                <a:solidFill>
                  <a:srgbClr val="000000"/>
                </a:solidFill>
              </a:rPr>
              <a:t> (i.e. persons) </a:t>
            </a:r>
            <a:r>
              <a:rPr lang="en-US" sz="2800" i="1" dirty="0"/>
              <a:t>falling above and below that point</a:t>
            </a:r>
            <a:r>
              <a:rPr lang="en-US" sz="2800" dirty="0">
                <a:solidFill>
                  <a:srgbClr val="000000"/>
                </a:solidFill>
              </a:rPr>
              <a:t>.</a:t>
            </a:r>
            <a:endParaRPr lang="en-US" sz="2400" dirty="0">
              <a:solidFill>
                <a:srgbClr val="000000"/>
              </a:solidFill>
            </a:endParaRPr>
          </a:p>
          <a:p>
            <a:pPr marL="0" indent="0">
              <a:buNone/>
            </a:pPr>
            <a:endParaRPr lang="en-US" sz="2400" dirty="0" smtClean="0">
              <a:solidFill>
                <a:srgbClr val="000000"/>
              </a:solidFill>
            </a:endParaRPr>
          </a:p>
          <a:p>
            <a:endParaRPr lang="en-US" sz="2400" dirty="0">
              <a:solidFill>
                <a:srgbClr val="000000"/>
              </a:solidFill>
            </a:endParaRPr>
          </a:p>
          <a:p>
            <a:endParaRPr lang="en-US" sz="2400" dirty="0" smtClean="0">
              <a:solidFill>
                <a:srgbClr val="000000"/>
              </a:solidFill>
            </a:endParaRPr>
          </a:p>
          <a:p>
            <a:endParaRPr lang="en-US" sz="2400" dirty="0">
              <a:solidFill>
                <a:srgbClr val="000000"/>
              </a:solidFill>
            </a:endParaRPr>
          </a:p>
          <a:p>
            <a:endParaRPr lang="en-US" sz="2400" dirty="0" smtClean="0">
              <a:solidFill>
                <a:srgbClr val="000000"/>
              </a:solidFill>
            </a:endParaRPr>
          </a:p>
          <a:p>
            <a:endParaRPr lang="en-US" sz="2400" dirty="0">
              <a:solidFill>
                <a:srgbClr val="000000"/>
              </a:solidFill>
            </a:endParaRPr>
          </a:p>
          <a:p>
            <a:endParaRPr lang="en-US" sz="2400" dirty="0" smtClean="0">
              <a:solidFill>
                <a:srgbClr val="000000"/>
              </a:solidFill>
            </a:endParaRPr>
          </a:p>
          <a:p>
            <a:endParaRPr lang="en-US" sz="2400" dirty="0" smtClean="0">
              <a:solidFill>
                <a:srgbClr val="000000"/>
              </a:solidFill>
            </a:endParaRPr>
          </a:p>
          <a:p>
            <a:endParaRPr lang="en-US" sz="2400" dirty="0" smtClean="0">
              <a:solidFill>
                <a:srgbClr val="000000"/>
              </a:solidFill>
            </a:endParaRPr>
          </a:p>
          <a:p>
            <a:pPr marL="0" indent="0">
              <a:buNone/>
            </a:pPr>
            <a:endParaRPr lang="en-US" sz="2400" dirty="0" smtClean="0">
              <a:solidFill>
                <a:srgbClr val="000000"/>
              </a:solidFill>
            </a:endParaRPr>
          </a:p>
          <a:p>
            <a:pPr marL="0" indent="0">
              <a:buNone/>
            </a:pPr>
            <a:endParaRPr lang="en-US" sz="2400" dirty="0">
              <a:solidFill>
                <a:srgbClr val="000000"/>
              </a:solidFill>
            </a:endParaRPr>
          </a:p>
          <a:p>
            <a:pPr marL="0" indent="0">
              <a:buNone/>
            </a:pPr>
            <a:endParaRPr lang="en-US" sz="2400" dirty="0">
              <a:solidFill>
                <a:srgbClr val="000000"/>
              </a:solidFill>
            </a:endParaRPr>
          </a:p>
        </p:txBody>
      </p:sp>
      <p:sp>
        <p:nvSpPr>
          <p:cNvPr id="2" name="Rectangle 2"/>
          <p:cNvSpPr>
            <a:spLocks noChangeArrowheads="1"/>
          </p:cNvSpPr>
          <p:nvPr/>
        </p:nvSpPr>
        <p:spPr bwMode="auto">
          <a:xfrm flipV="1">
            <a:off x="1295400" y="4162179"/>
            <a:ext cx="10106526"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US"/>
          </a:p>
        </p:txBody>
      </p:sp>
      <p:sp>
        <p:nvSpPr>
          <p:cNvPr id="8" name="Rectangle 2"/>
          <p:cNvSpPr>
            <a:spLocks noChangeArrowheads="1"/>
          </p:cNvSpPr>
          <p:nvPr/>
        </p:nvSpPr>
        <p:spPr bwMode="auto">
          <a:xfrm>
            <a:off x="838200" y="3834970"/>
            <a:ext cx="12869333" cy="8644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US"/>
          </a:p>
        </p:txBody>
      </p:sp>
      <p:sp>
        <p:nvSpPr>
          <p:cNvPr id="6" name="Rectangle 2"/>
          <p:cNvSpPr>
            <a:spLocks noChangeArrowheads="1"/>
          </p:cNvSpPr>
          <p:nvPr/>
        </p:nvSpPr>
        <p:spPr bwMode="auto">
          <a:xfrm>
            <a:off x="1066800" y="480060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3" name="Rectangle 2"/>
          <p:cNvSpPr>
            <a:spLocks noChangeArrowheads="1"/>
          </p:cNvSpPr>
          <p:nvPr/>
        </p:nvSpPr>
        <p:spPr bwMode="auto">
          <a:xfrm>
            <a:off x="5715000" y="1513316"/>
            <a:ext cx="11144250"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US"/>
          </a:p>
        </p:txBody>
      </p:sp>
    </p:spTree>
    <p:extLst>
      <p:ext uri="{BB962C8B-B14F-4D97-AF65-F5344CB8AC3E}">
        <p14:creationId xmlns:p14="http://schemas.microsoft.com/office/powerpoint/2010/main" val="13795017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228600" y="274638"/>
            <a:ext cx="8686800" cy="1143000"/>
          </a:xfrm>
        </p:spPr>
        <p:txBody>
          <a:bodyPr>
            <a:noAutofit/>
          </a:bodyPr>
          <a:lstStyle/>
          <a:p>
            <a:r>
              <a:rPr lang="en-US" sz="4000" dirty="0" smtClean="0">
                <a:solidFill>
                  <a:schemeClr val="bg2">
                    <a:lumMod val="10000"/>
                  </a:schemeClr>
                </a:solidFill>
              </a:rPr>
              <a:t>Normalized-Z or Scale Scores</a:t>
            </a:r>
            <a:endParaRPr lang="en-US" sz="4000" dirty="0">
              <a:solidFill>
                <a:schemeClr val="bg2">
                  <a:lumMod val="10000"/>
                </a:schemeClr>
              </a:solidFill>
            </a:endParaRPr>
          </a:p>
        </p:txBody>
      </p:sp>
      <p:sp>
        <p:nvSpPr>
          <p:cNvPr id="5" name="Content Placeholder 4"/>
          <p:cNvSpPr>
            <a:spLocks noGrp="1"/>
          </p:cNvSpPr>
          <p:nvPr>
            <p:ph idx="1"/>
          </p:nvPr>
        </p:nvSpPr>
        <p:spPr>
          <a:xfrm>
            <a:off x="457200" y="1416017"/>
            <a:ext cx="8229600" cy="4525963"/>
          </a:xfrm>
        </p:spPr>
        <p:txBody>
          <a:bodyPr>
            <a:normAutofit/>
          </a:bodyPr>
          <a:lstStyle/>
          <a:p>
            <a:r>
              <a:rPr lang="en-US" sz="2800" dirty="0">
                <a:solidFill>
                  <a:srgbClr val="000000"/>
                </a:solidFill>
              </a:rPr>
              <a:t>Normalized scale scores differ from linear z-scores (transformed from raw scores) in that the former adhere to the properties of the normal distribution (e.g., the mean, standard deviation, </a:t>
            </a:r>
            <a:r>
              <a:rPr lang="en-US" sz="2800" dirty="0" err="1">
                <a:solidFill>
                  <a:srgbClr val="000000"/>
                </a:solidFill>
              </a:rPr>
              <a:t>skewness</a:t>
            </a:r>
            <a:r>
              <a:rPr lang="en-US" sz="2800" dirty="0">
                <a:solidFill>
                  <a:srgbClr val="000000"/>
                </a:solidFill>
              </a:rPr>
              <a:t> and kurtosis values adhere to the characteristics of the normal distribution).  </a:t>
            </a:r>
            <a:endParaRPr lang="en-US" sz="2800" dirty="0" smtClean="0">
              <a:solidFill>
                <a:srgbClr val="000000"/>
              </a:solidFill>
            </a:endParaRPr>
          </a:p>
          <a:p>
            <a:r>
              <a:rPr lang="en-US" sz="2800" dirty="0" smtClean="0">
                <a:solidFill>
                  <a:srgbClr val="000000"/>
                </a:solidFill>
              </a:rPr>
              <a:t>For </a:t>
            </a:r>
            <a:r>
              <a:rPr lang="en-US" sz="2800" dirty="0">
                <a:solidFill>
                  <a:srgbClr val="000000"/>
                </a:solidFill>
              </a:rPr>
              <a:t>this reason, linear z-scores and normalized scale (or z-scores) will differ depending on how the raw score distribution originally departed from the normal distribution.</a:t>
            </a:r>
            <a:r>
              <a:rPr lang="en-US" sz="2400" dirty="0">
                <a:solidFill>
                  <a:srgbClr val="000000"/>
                </a:solidFill>
              </a:rPr>
              <a:t> </a:t>
            </a:r>
          </a:p>
          <a:p>
            <a:pPr marL="0" indent="0">
              <a:buNone/>
            </a:pPr>
            <a:endParaRPr lang="en-US" sz="2400" dirty="0" smtClean="0">
              <a:solidFill>
                <a:srgbClr val="000000"/>
              </a:solidFill>
            </a:endParaRPr>
          </a:p>
          <a:p>
            <a:endParaRPr lang="en-US" sz="2400" dirty="0">
              <a:solidFill>
                <a:srgbClr val="000000"/>
              </a:solidFill>
            </a:endParaRPr>
          </a:p>
          <a:p>
            <a:endParaRPr lang="en-US" sz="2400" dirty="0" smtClean="0">
              <a:solidFill>
                <a:srgbClr val="000000"/>
              </a:solidFill>
            </a:endParaRPr>
          </a:p>
          <a:p>
            <a:endParaRPr lang="en-US" sz="2400" dirty="0">
              <a:solidFill>
                <a:srgbClr val="000000"/>
              </a:solidFill>
            </a:endParaRPr>
          </a:p>
          <a:p>
            <a:endParaRPr lang="en-US" sz="2400" dirty="0" smtClean="0">
              <a:solidFill>
                <a:srgbClr val="000000"/>
              </a:solidFill>
            </a:endParaRPr>
          </a:p>
          <a:p>
            <a:endParaRPr lang="en-US" sz="2400" dirty="0">
              <a:solidFill>
                <a:srgbClr val="000000"/>
              </a:solidFill>
            </a:endParaRPr>
          </a:p>
          <a:p>
            <a:endParaRPr lang="en-US" sz="2400" dirty="0" smtClean="0">
              <a:solidFill>
                <a:srgbClr val="000000"/>
              </a:solidFill>
            </a:endParaRPr>
          </a:p>
          <a:p>
            <a:endParaRPr lang="en-US" sz="2400" dirty="0" smtClean="0">
              <a:solidFill>
                <a:srgbClr val="000000"/>
              </a:solidFill>
            </a:endParaRPr>
          </a:p>
          <a:p>
            <a:endParaRPr lang="en-US" sz="2400" dirty="0" smtClean="0">
              <a:solidFill>
                <a:srgbClr val="000000"/>
              </a:solidFill>
            </a:endParaRPr>
          </a:p>
          <a:p>
            <a:pPr marL="0" indent="0">
              <a:buNone/>
            </a:pPr>
            <a:endParaRPr lang="en-US" sz="2400" dirty="0" smtClean="0">
              <a:solidFill>
                <a:srgbClr val="000000"/>
              </a:solidFill>
            </a:endParaRPr>
          </a:p>
          <a:p>
            <a:pPr marL="0" indent="0">
              <a:buNone/>
            </a:pPr>
            <a:endParaRPr lang="en-US" sz="2400" dirty="0">
              <a:solidFill>
                <a:srgbClr val="000000"/>
              </a:solidFill>
            </a:endParaRPr>
          </a:p>
          <a:p>
            <a:pPr marL="0" indent="0">
              <a:buNone/>
            </a:pPr>
            <a:endParaRPr lang="en-US" sz="2400" dirty="0">
              <a:solidFill>
                <a:srgbClr val="000000"/>
              </a:solidFill>
            </a:endParaRPr>
          </a:p>
        </p:txBody>
      </p:sp>
      <p:sp>
        <p:nvSpPr>
          <p:cNvPr id="2" name="Rectangle 2"/>
          <p:cNvSpPr>
            <a:spLocks noChangeArrowheads="1"/>
          </p:cNvSpPr>
          <p:nvPr/>
        </p:nvSpPr>
        <p:spPr bwMode="auto">
          <a:xfrm flipV="1">
            <a:off x="1295400" y="4162179"/>
            <a:ext cx="10106526"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US"/>
          </a:p>
        </p:txBody>
      </p:sp>
      <p:sp>
        <p:nvSpPr>
          <p:cNvPr id="8" name="Rectangle 2"/>
          <p:cNvSpPr>
            <a:spLocks noChangeArrowheads="1"/>
          </p:cNvSpPr>
          <p:nvPr/>
        </p:nvSpPr>
        <p:spPr bwMode="auto">
          <a:xfrm>
            <a:off x="838200" y="3834970"/>
            <a:ext cx="12869333" cy="8644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US"/>
          </a:p>
        </p:txBody>
      </p:sp>
      <p:sp>
        <p:nvSpPr>
          <p:cNvPr id="6" name="Rectangle 2"/>
          <p:cNvSpPr>
            <a:spLocks noChangeArrowheads="1"/>
          </p:cNvSpPr>
          <p:nvPr/>
        </p:nvSpPr>
        <p:spPr bwMode="auto">
          <a:xfrm>
            <a:off x="1066800" y="480060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3" name="Rectangle 2"/>
          <p:cNvSpPr>
            <a:spLocks noChangeArrowheads="1"/>
          </p:cNvSpPr>
          <p:nvPr/>
        </p:nvSpPr>
        <p:spPr bwMode="auto">
          <a:xfrm>
            <a:off x="5715000" y="1513316"/>
            <a:ext cx="11144250"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US"/>
          </a:p>
        </p:txBody>
      </p:sp>
    </p:spTree>
    <p:extLst>
      <p:ext uri="{BB962C8B-B14F-4D97-AF65-F5344CB8AC3E}">
        <p14:creationId xmlns:p14="http://schemas.microsoft.com/office/powerpoint/2010/main" val="34526463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228600" y="274638"/>
            <a:ext cx="8686800" cy="1143000"/>
          </a:xfrm>
        </p:spPr>
        <p:txBody>
          <a:bodyPr>
            <a:noAutofit/>
          </a:bodyPr>
          <a:lstStyle/>
          <a:p>
            <a:r>
              <a:rPr lang="en-US" sz="4000" dirty="0" smtClean="0">
                <a:solidFill>
                  <a:schemeClr val="bg2">
                    <a:lumMod val="10000"/>
                  </a:schemeClr>
                </a:solidFill>
              </a:rPr>
              <a:t>Normalized-Z or Scale Scores</a:t>
            </a:r>
            <a:endParaRPr lang="en-US" sz="4000" dirty="0">
              <a:solidFill>
                <a:schemeClr val="bg2">
                  <a:lumMod val="10000"/>
                </a:schemeClr>
              </a:solidFill>
            </a:endParaRPr>
          </a:p>
        </p:txBody>
      </p:sp>
      <p:sp>
        <p:nvSpPr>
          <p:cNvPr id="5" name="Content Placeholder 4"/>
          <p:cNvSpPr>
            <a:spLocks noGrp="1"/>
          </p:cNvSpPr>
          <p:nvPr>
            <p:ph idx="1"/>
          </p:nvPr>
        </p:nvSpPr>
        <p:spPr>
          <a:xfrm>
            <a:off x="457200" y="1416017"/>
            <a:ext cx="8229600" cy="4525963"/>
          </a:xfrm>
        </p:spPr>
        <p:txBody>
          <a:bodyPr>
            <a:normAutofit/>
          </a:bodyPr>
          <a:lstStyle/>
          <a:p>
            <a:r>
              <a:rPr lang="en-US" sz="2800" dirty="0">
                <a:solidFill>
                  <a:srgbClr val="000000"/>
                </a:solidFill>
              </a:rPr>
              <a:t>The following SPSS syntax produces the normalized scale score values in the last column of </a:t>
            </a:r>
            <a:r>
              <a:rPr lang="en-US" sz="2800" dirty="0" smtClean="0">
                <a:solidFill>
                  <a:srgbClr val="000000"/>
                </a:solidFill>
              </a:rPr>
              <a:t>the table (next slide). </a:t>
            </a:r>
          </a:p>
          <a:p>
            <a:r>
              <a:rPr lang="en-US" sz="2800" dirty="0" smtClean="0">
                <a:solidFill>
                  <a:srgbClr val="000000"/>
                </a:solidFill>
              </a:rPr>
              <a:t>Normalized </a:t>
            </a:r>
            <a:r>
              <a:rPr lang="en-US" sz="2800" dirty="0">
                <a:solidFill>
                  <a:srgbClr val="000000"/>
                </a:solidFill>
              </a:rPr>
              <a:t>scale-scores are obtained using the inverse of the standard normal cumulative distribution of the proportion estimate in the sample.</a:t>
            </a:r>
          </a:p>
          <a:p>
            <a:pPr marL="0" indent="0">
              <a:buNone/>
            </a:pPr>
            <a:endParaRPr lang="en-US" sz="2400" dirty="0" smtClean="0">
              <a:solidFill>
                <a:srgbClr val="000000"/>
              </a:solidFill>
            </a:endParaRPr>
          </a:p>
          <a:p>
            <a:endParaRPr lang="en-US" sz="2400" dirty="0">
              <a:solidFill>
                <a:srgbClr val="000000"/>
              </a:solidFill>
            </a:endParaRPr>
          </a:p>
          <a:p>
            <a:pPr marL="0" indent="0">
              <a:buNone/>
            </a:pPr>
            <a:endParaRPr lang="en-US" sz="2400" dirty="0" smtClean="0">
              <a:solidFill>
                <a:srgbClr val="000000"/>
              </a:solidFill>
            </a:endParaRPr>
          </a:p>
          <a:p>
            <a:endParaRPr lang="en-US" sz="2400" dirty="0">
              <a:solidFill>
                <a:srgbClr val="000000"/>
              </a:solidFill>
            </a:endParaRPr>
          </a:p>
          <a:p>
            <a:endParaRPr lang="en-US" sz="2400" dirty="0" smtClean="0">
              <a:solidFill>
                <a:srgbClr val="000000"/>
              </a:solidFill>
            </a:endParaRPr>
          </a:p>
          <a:p>
            <a:pPr marL="0" indent="0">
              <a:buNone/>
            </a:pPr>
            <a:endParaRPr lang="en-US" sz="2400" dirty="0">
              <a:solidFill>
                <a:srgbClr val="000000"/>
              </a:solidFill>
            </a:endParaRPr>
          </a:p>
          <a:p>
            <a:endParaRPr lang="en-US" sz="2400" dirty="0" smtClean="0">
              <a:solidFill>
                <a:srgbClr val="000000"/>
              </a:solidFill>
            </a:endParaRPr>
          </a:p>
          <a:p>
            <a:endParaRPr lang="en-US" sz="2400" dirty="0" smtClean="0">
              <a:solidFill>
                <a:srgbClr val="000000"/>
              </a:solidFill>
            </a:endParaRPr>
          </a:p>
          <a:p>
            <a:endParaRPr lang="en-US" sz="2400" dirty="0" smtClean="0">
              <a:solidFill>
                <a:srgbClr val="000000"/>
              </a:solidFill>
            </a:endParaRPr>
          </a:p>
          <a:p>
            <a:pPr marL="0" indent="0">
              <a:buNone/>
            </a:pPr>
            <a:endParaRPr lang="en-US" sz="2400" dirty="0" smtClean="0">
              <a:solidFill>
                <a:srgbClr val="000000"/>
              </a:solidFill>
            </a:endParaRPr>
          </a:p>
          <a:p>
            <a:pPr marL="0" indent="0">
              <a:buNone/>
            </a:pPr>
            <a:endParaRPr lang="en-US" sz="2400" dirty="0">
              <a:solidFill>
                <a:srgbClr val="000000"/>
              </a:solidFill>
            </a:endParaRPr>
          </a:p>
          <a:p>
            <a:pPr marL="0" indent="0">
              <a:buNone/>
            </a:pPr>
            <a:endParaRPr lang="en-US" sz="2400" dirty="0">
              <a:solidFill>
                <a:srgbClr val="000000"/>
              </a:solidFill>
            </a:endParaRPr>
          </a:p>
        </p:txBody>
      </p:sp>
      <p:sp>
        <p:nvSpPr>
          <p:cNvPr id="2" name="Rectangle 2"/>
          <p:cNvSpPr>
            <a:spLocks noChangeArrowheads="1"/>
          </p:cNvSpPr>
          <p:nvPr/>
        </p:nvSpPr>
        <p:spPr bwMode="auto">
          <a:xfrm flipV="1">
            <a:off x="1295400" y="4162179"/>
            <a:ext cx="10106526"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US"/>
          </a:p>
        </p:txBody>
      </p:sp>
      <p:sp>
        <p:nvSpPr>
          <p:cNvPr id="8" name="Rectangle 2"/>
          <p:cNvSpPr>
            <a:spLocks noChangeArrowheads="1"/>
          </p:cNvSpPr>
          <p:nvPr/>
        </p:nvSpPr>
        <p:spPr bwMode="auto">
          <a:xfrm>
            <a:off x="838200" y="3834970"/>
            <a:ext cx="12869333" cy="8644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US"/>
          </a:p>
        </p:txBody>
      </p:sp>
      <p:sp>
        <p:nvSpPr>
          <p:cNvPr id="6" name="Rectangle 2"/>
          <p:cNvSpPr>
            <a:spLocks noChangeArrowheads="1"/>
          </p:cNvSpPr>
          <p:nvPr/>
        </p:nvSpPr>
        <p:spPr bwMode="auto">
          <a:xfrm>
            <a:off x="1066800" y="480060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3" name="Rectangle 2"/>
          <p:cNvSpPr>
            <a:spLocks noChangeArrowheads="1"/>
          </p:cNvSpPr>
          <p:nvPr/>
        </p:nvSpPr>
        <p:spPr bwMode="auto">
          <a:xfrm>
            <a:off x="5715000" y="1513316"/>
            <a:ext cx="11144250"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US"/>
          </a:p>
        </p:txBody>
      </p:sp>
    </p:spTree>
    <p:extLst>
      <p:ext uri="{BB962C8B-B14F-4D97-AF65-F5344CB8AC3E}">
        <p14:creationId xmlns:p14="http://schemas.microsoft.com/office/powerpoint/2010/main" val="2822072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solidFill>
                  <a:schemeClr val="bg2">
                    <a:lumMod val="10000"/>
                  </a:schemeClr>
                </a:solidFill>
              </a:rPr>
              <a:t>Overview</a:t>
            </a:r>
            <a:endParaRPr lang="en-US" dirty="0">
              <a:solidFill>
                <a:schemeClr val="bg2">
                  <a:lumMod val="10000"/>
                </a:schemeClr>
              </a:solidFill>
            </a:endParaRPr>
          </a:p>
        </p:txBody>
      </p:sp>
      <p:sp>
        <p:nvSpPr>
          <p:cNvPr id="5" name="Content Placeholder 4"/>
          <p:cNvSpPr>
            <a:spLocks noGrp="1"/>
          </p:cNvSpPr>
          <p:nvPr>
            <p:ph idx="1"/>
          </p:nvPr>
        </p:nvSpPr>
        <p:spPr/>
        <p:txBody>
          <a:bodyPr>
            <a:normAutofit/>
          </a:bodyPr>
          <a:lstStyle/>
          <a:p>
            <a:r>
              <a:rPr lang="en-US" sz="2800" dirty="0">
                <a:solidFill>
                  <a:srgbClr val="000000"/>
                </a:solidFill>
              </a:rPr>
              <a:t>T</a:t>
            </a:r>
            <a:r>
              <a:rPr lang="en-US" sz="2800" dirty="0" smtClean="0">
                <a:solidFill>
                  <a:srgbClr val="000000"/>
                </a:solidFill>
              </a:rPr>
              <a:t>here </a:t>
            </a:r>
            <a:r>
              <a:rPr lang="en-US" sz="2800" dirty="0">
                <a:solidFill>
                  <a:srgbClr val="000000"/>
                </a:solidFill>
              </a:rPr>
              <a:t>is no need for </a:t>
            </a:r>
            <a:r>
              <a:rPr lang="en-US" sz="2800" i="1" dirty="0"/>
              <a:t>normative information</a:t>
            </a:r>
            <a:r>
              <a:rPr lang="en-US" sz="2800" dirty="0"/>
              <a:t> </a:t>
            </a:r>
            <a:r>
              <a:rPr lang="en-US" sz="2800" dirty="0">
                <a:solidFill>
                  <a:srgbClr val="000000"/>
                </a:solidFill>
              </a:rPr>
              <a:t>about the measurements acquired on standard measurement scales for temperature, weight and length in order ensure the correct use and interpretation of the scores or numerical values obtained since direct experience with their use provides standard guidance in the majority of situations where these standard measurement scales are used.</a:t>
            </a:r>
          </a:p>
        </p:txBody>
      </p:sp>
    </p:spTree>
    <p:extLst>
      <p:ext uri="{BB962C8B-B14F-4D97-AF65-F5344CB8AC3E}">
        <p14:creationId xmlns:p14="http://schemas.microsoft.com/office/powerpoint/2010/main" val="4160673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228600" y="274638"/>
            <a:ext cx="8686800" cy="1143000"/>
          </a:xfrm>
        </p:spPr>
        <p:txBody>
          <a:bodyPr>
            <a:noAutofit/>
          </a:bodyPr>
          <a:lstStyle/>
          <a:p>
            <a:r>
              <a:rPr lang="en-US" sz="4000" dirty="0" smtClean="0">
                <a:solidFill>
                  <a:schemeClr val="bg2">
                    <a:lumMod val="10000"/>
                  </a:schemeClr>
                </a:solidFill>
              </a:rPr>
              <a:t>Normalized-Z or Scale Scores</a:t>
            </a:r>
            <a:endParaRPr lang="en-US" sz="4000" dirty="0">
              <a:solidFill>
                <a:schemeClr val="bg2">
                  <a:lumMod val="10000"/>
                </a:schemeClr>
              </a:solidFill>
            </a:endParaRPr>
          </a:p>
        </p:txBody>
      </p:sp>
      <p:sp>
        <p:nvSpPr>
          <p:cNvPr id="5" name="Content Placeholder 4"/>
          <p:cNvSpPr>
            <a:spLocks noGrp="1"/>
          </p:cNvSpPr>
          <p:nvPr>
            <p:ph idx="1"/>
          </p:nvPr>
        </p:nvSpPr>
        <p:spPr>
          <a:xfrm>
            <a:off x="457200" y="1416017"/>
            <a:ext cx="8229600" cy="4525963"/>
          </a:xfrm>
        </p:spPr>
        <p:txBody>
          <a:bodyPr>
            <a:normAutofit/>
          </a:bodyPr>
          <a:lstStyle/>
          <a:p>
            <a:pPr marL="0" indent="0">
              <a:buNone/>
            </a:pPr>
            <a:endParaRPr lang="en-US" sz="2400" dirty="0" smtClean="0">
              <a:solidFill>
                <a:srgbClr val="000000"/>
              </a:solidFill>
            </a:endParaRPr>
          </a:p>
          <a:p>
            <a:endParaRPr lang="en-US" sz="2400" dirty="0">
              <a:solidFill>
                <a:srgbClr val="000000"/>
              </a:solidFill>
            </a:endParaRPr>
          </a:p>
          <a:p>
            <a:pPr marL="0" indent="0">
              <a:buNone/>
            </a:pPr>
            <a:endParaRPr lang="en-US" sz="2400" dirty="0" smtClean="0">
              <a:solidFill>
                <a:srgbClr val="000000"/>
              </a:solidFill>
            </a:endParaRPr>
          </a:p>
          <a:p>
            <a:endParaRPr lang="en-US" sz="2400" dirty="0">
              <a:solidFill>
                <a:srgbClr val="000000"/>
              </a:solidFill>
            </a:endParaRPr>
          </a:p>
          <a:p>
            <a:endParaRPr lang="en-US" sz="2400" dirty="0" smtClean="0">
              <a:solidFill>
                <a:srgbClr val="000000"/>
              </a:solidFill>
            </a:endParaRPr>
          </a:p>
          <a:p>
            <a:pPr marL="0" indent="0">
              <a:buNone/>
            </a:pPr>
            <a:endParaRPr lang="en-US" sz="2400" dirty="0">
              <a:solidFill>
                <a:srgbClr val="000000"/>
              </a:solidFill>
            </a:endParaRPr>
          </a:p>
          <a:p>
            <a:endParaRPr lang="en-US" sz="2400" dirty="0" smtClean="0">
              <a:solidFill>
                <a:srgbClr val="000000"/>
              </a:solidFill>
            </a:endParaRPr>
          </a:p>
          <a:p>
            <a:endParaRPr lang="en-US" sz="2400" dirty="0" smtClean="0">
              <a:solidFill>
                <a:srgbClr val="000000"/>
              </a:solidFill>
            </a:endParaRPr>
          </a:p>
          <a:p>
            <a:endParaRPr lang="en-US" sz="2400" dirty="0" smtClean="0">
              <a:solidFill>
                <a:srgbClr val="000000"/>
              </a:solidFill>
            </a:endParaRPr>
          </a:p>
          <a:p>
            <a:pPr marL="0" indent="0">
              <a:buNone/>
            </a:pPr>
            <a:endParaRPr lang="en-US" sz="2400" dirty="0" smtClean="0">
              <a:solidFill>
                <a:srgbClr val="000000"/>
              </a:solidFill>
            </a:endParaRPr>
          </a:p>
          <a:p>
            <a:pPr marL="0" indent="0">
              <a:buNone/>
            </a:pPr>
            <a:endParaRPr lang="en-US" sz="2400" dirty="0">
              <a:solidFill>
                <a:srgbClr val="000000"/>
              </a:solidFill>
            </a:endParaRPr>
          </a:p>
          <a:p>
            <a:pPr marL="0" indent="0">
              <a:buNone/>
            </a:pPr>
            <a:endParaRPr lang="en-US" sz="2400" dirty="0">
              <a:solidFill>
                <a:srgbClr val="000000"/>
              </a:solidFill>
            </a:endParaRPr>
          </a:p>
        </p:txBody>
      </p:sp>
      <p:sp>
        <p:nvSpPr>
          <p:cNvPr id="2" name="Rectangle 2"/>
          <p:cNvSpPr>
            <a:spLocks noChangeArrowheads="1"/>
          </p:cNvSpPr>
          <p:nvPr/>
        </p:nvSpPr>
        <p:spPr bwMode="auto">
          <a:xfrm flipV="1">
            <a:off x="1295400" y="4162179"/>
            <a:ext cx="10106526"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US"/>
          </a:p>
        </p:txBody>
      </p:sp>
      <p:sp>
        <p:nvSpPr>
          <p:cNvPr id="8" name="Rectangle 2"/>
          <p:cNvSpPr>
            <a:spLocks noChangeArrowheads="1"/>
          </p:cNvSpPr>
          <p:nvPr/>
        </p:nvSpPr>
        <p:spPr bwMode="auto">
          <a:xfrm>
            <a:off x="838200" y="3834970"/>
            <a:ext cx="12869333" cy="8644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US"/>
          </a:p>
        </p:txBody>
      </p:sp>
      <p:sp>
        <p:nvSpPr>
          <p:cNvPr id="6" name="Rectangle 2"/>
          <p:cNvSpPr>
            <a:spLocks noChangeArrowheads="1"/>
          </p:cNvSpPr>
          <p:nvPr/>
        </p:nvSpPr>
        <p:spPr bwMode="auto">
          <a:xfrm>
            <a:off x="1066800" y="480060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3" name="Rectangle 2"/>
          <p:cNvSpPr>
            <a:spLocks noChangeArrowheads="1"/>
          </p:cNvSpPr>
          <p:nvPr/>
        </p:nvSpPr>
        <p:spPr bwMode="auto">
          <a:xfrm>
            <a:off x="5715000" y="1513316"/>
            <a:ext cx="11144250"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US"/>
          </a:p>
        </p:txBody>
      </p:sp>
      <p:pic>
        <p:nvPicPr>
          <p:cNvPr id="7" name="Picture 6"/>
          <p:cNvPicPr>
            <a:picLocks noChangeAspect="1"/>
          </p:cNvPicPr>
          <p:nvPr/>
        </p:nvPicPr>
        <p:blipFill>
          <a:blip r:embed="rId3"/>
          <a:stretch>
            <a:fillRect/>
          </a:stretch>
        </p:blipFill>
        <p:spPr>
          <a:xfrm>
            <a:off x="838200" y="1395627"/>
            <a:ext cx="5944872" cy="1286573"/>
          </a:xfrm>
          <a:prstGeom prst="rect">
            <a:avLst/>
          </a:prstGeom>
        </p:spPr>
      </p:pic>
      <p:graphicFrame>
        <p:nvGraphicFramePr>
          <p:cNvPr id="9" name="Table 8"/>
          <p:cNvGraphicFramePr>
            <a:graphicFrameLocks noGrp="1"/>
          </p:cNvGraphicFramePr>
          <p:nvPr>
            <p:extLst>
              <p:ext uri="{D42A27DB-BD31-4B8C-83A1-F6EECF244321}">
                <p14:modId xmlns:p14="http://schemas.microsoft.com/office/powerpoint/2010/main" val="1015090025"/>
              </p:ext>
            </p:extLst>
          </p:nvPr>
        </p:nvGraphicFramePr>
        <p:xfrm>
          <a:off x="4800600" y="1416014"/>
          <a:ext cx="2945515" cy="5319768"/>
        </p:xfrm>
        <a:graphic>
          <a:graphicData uri="http://schemas.openxmlformats.org/drawingml/2006/table">
            <a:tbl>
              <a:tblPr firstRow="1" firstCol="1" bandRow="1"/>
              <a:tblGrid>
                <a:gridCol w="529769"/>
                <a:gridCol w="286076"/>
                <a:gridCol w="328457"/>
                <a:gridCol w="593341"/>
                <a:gridCol w="572150"/>
                <a:gridCol w="635722"/>
              </a:tblGrid>
              <a:tr h="249086">
                <a:tc>
                  <a:txBody>
                    <a:bodyPr/>
                    <a:lstStyle/>
                    <a:p>
                      <a:pPr marL="0" marR="0" algn="ctr">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rPr>
                        <a:t>Raw Score</a:t>
                      </a:r>
                      <a:endParaRPr lang="en-US" sz="700" dirty="0">
                        <a:effectLst/>
                        <a:latin typeface="Times New Roman" panose="02020603050405020304" pitchFamily="18" charset="0"/>
                        <a:ea typeface="Times New Roman" panose="02020603050405020304" pitchFamily="18" charset="0"/>
                      </a:endParaRPr>
                    </a:p>
                  </a:txBody>
                  <a:tcPr marL="40870" marR="4087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500" i="1">
                          <a:solidFill>
                            <a:srgbClr val="000000"/>
                          </a:solidFill>
                          <a:effectLst/>
                          <a:latin typeface="Arial" panose="020B0604020202020204" pitchFamily="34" charset="0"/>
                          <a:ea typeface="Times New Roman" panose="02020603050405020304" pitchFamily="18" charset="0"/>
                        </a:rPr>
                        <a:t>f</a:t>
                      </a:r>
                      <a:endParaRPr lang="en-US" sz="700">
                        <a:effectLst/>
                        <a:latin typeface="Times New Roman" panose="02020603050405020304" pitchFamily="18" charset="0"/>
                        <a:ea typeface="Times New Roman" panose="02020603050405020304" pitchFamily="18" charset="0"/>
                      </a:endParaRPr>
                    </a:p>
                  </a:txBody>
                  <a:tcPr marL="40870" marR="4087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500" i="1">
                          <a:solidFill>
                            <a:srgbClr val="000000"/>
                          </a:solidFill>
                          <a:effectLst/>
                          <a:latin typeface="Arial" panose="020B0604020202020204" pitchFamily="34" charset="0"/>
                          <a:ea typeface="Times New Roman" panose="02020603050405020304" pitchFamily="18" charset="0"/>
                        </a:rPr>
                        <a:t>cf</a:t>
                      </a:r>
                      <a:endParaRPr lang="en-US" sz="700">
                        <a:effectLst/>
                        <a:latin typeface="Times New Roman" panose="02020603050405020304" pitchFamily="18" charset="0"/>
                        <a:ea typeface="Times New Roman" panose="02020603050405020304" pitchFamily="18" charset="0"/>
                      </a:endParaRPr>
                    </a:p>
                  </a:txBody>
                  <a:tcPr marL="40870" marR="4087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500">
                          <a:solidFill>
                            <a:srgbClr val="000000"/>
                          </a:solidFill>
                          <a:effectLst/>
                          <a:latin typeface="Arial" panose="020B0604020202020204" pitchFamily="34" charset="0"/>
                          <a:ea typeface="Times New Roman" panose="02020603050405020304" pitchFamily="18" charset="0"/>
                        </a:rPr>
                        <a:t>Percentile Rank</a:t>
                      </a:r>
                      <a:endParaRPr lang="en-US" sz="700">
                        <a:effectLst/>
                        <a:latin typeface="Times New Roman" panose="02020603050405020304" pitchFamily="18" charset="0"/>
                        <a:ea typeface="Times New Roman" panose="02020603050405020304" pitchFamily="18" charset="0"/>
                      </a:endParaRPr>
                    </a:p>
                  </a:txBody>
                  <a:tcPr marL="40870" marR="4087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rPr>
                        <a:t>linear  </a:t>
                      </a:r>
                      <a:r>
                        <a:rPr lang="en-US" sz="500" dirty="0" smtClean="0">
                          <a:solidFill>
                            <a:srgbClr val="000000"/>
                          </a:solidFill>
                          <a:effectLst/>
                          <a:latin typeface="Arial" panose="020B0604020202020204" pitchFamily="34" charset="0"/>
                          <a:ea typeface="Times New Roman" panose="02020603050405020304" pitchFamily="18" charset="0"/>
                        </a:rPr>
                        <a:t>z-score</a:t>
                      </a:r>
                      <a:endParaRPr lang="en-US" sz="700" dirty="0">
                        <a:effectLst/>
                        <a:latin typeface="Times New Roman" panose="02020603050405020304" pitchFamily="18" charset="0"/>
                        <a:ea typeface="Times New Roman" panose="02020603050405020304" pitchFamily="18" charset="0"/>
                      </a:endParaRPr>
                    </a:p>
                  </a:txBody>
                  <a:tcPr marL="40870" marR="4087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500">
                          <a:solidFill>
                            <a:srgbClr val="000000"/>
                          </a:solidFill>
                          <a:effectLst/>
                          <a:latin typeface="Arial" panose="020B0604020202020204" pitchFamily="34" charset="0"/>
                          <a:ea typeface="Times New Roman" panose="02020603050405020304" pitchFamily="18" charset="0"/>
                        </a:rPr>
                        <a:t>normalized                   scale-score</a:t>
                      </a:r>
                      <a:endParaRPr lang="en-US" sz="700">
                        <a:effectLst/>
                        <a:latin typeface="Times New Roman" panose="02020603050405020304" pitchFamily="18" charset="0"/>
                        <a:ea typeface="Times New Roman" panose="02020603050405020304" pitchFamily="18" charset="0"/>
                      </a:endParaRPr>
                    </a:p>
                  </a:txBody>
                  <a:tcPr marL="40870" marR="4087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33439">
                <a:tc>
                  <a:txBody>
                    <a:bodyPr/>
                    <a:lstStyle/>
                    <a:p>
                      <a:pPr marL="0" marR="0" algn="ctr">
                        <a:spcBef>
                          <a:spcPts val="0"/>
                        </a:spcBef>
                        <a:spcAft>
                          <a:spcPts val="0"/>
                        </a:spcAft>
                      </a:pPr>
                      <a:r>
                        <a:rPr lang="en-US" sz="500">
                          <a:solidFill>
                            <a:srgbClr val="000000"/>
                          </a:solidFill>
                          <a:effectLst/>
                          <a:latin typeface="Arial" panose="020B0604020202020204" pitchFamily="34" charset="0"/>
                          <a:ea typeface="Times New Roman" panose="02020603050405020304" pitchFamily="18" charset="0"/>
                        </a:rPr>
                        <a:t>10</a:t>
                      </a:r>
                      <a:endParaRPr lang="en-US" sz="700">
                        <a:effectLst/>
                        <a:latin typeface="Times New Roman" panose="02020603050405020304" pitchFamily="18" charset="0"/>
                        <a:ea typeface="Times New Roman" panose="02020603050405020304" pitchFamily="18" charset="0"/>
                      </a:endParaRPr>
                    </a:p>
                  </a:txBody>
                  <a:tcPr marL="40870" marR="4087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marL="0" marR="0" algn="ctr">
                        <a:spcBef>
                          <a:spcPts val="0"/>
                        </a:spcBef>
                        <a:spcAft>
                          <a:spcPts val="0"/>
                        </a:spcAft>
                      </a:pPr>
                      <a:r>
                        <a:rPr lang="en-US" sz="500">
                          <a:solidFill>
                            <a:srgbClr val="000000"/>
                          </a:solidFill>
                          <a:effectLst/>
                          <a:latin typeface="Arial" panose="020B0604020202020204" pitchFamily="34" charset="0"/>
                          <a:ea typeface="Times New Roman" panose="02020603050405020304" pitchFamily="18" charset="0"/>
                        </a:rPr>
                        <a:t>1</a:t>
                      </a:r>
                      <a:endParaRPr lang="en-US" sz="700">
                        <a:effectLst/>
                        <a:latin typeface="Times New Roman" panose="02020603050405020304" pitchFamily="18" charset="0"/>
                        <a:ea typeface="Times New Roman" panose="02020603050405020304" pitchFamily="18" charset="0"/>
                      </a:endParaRPr>
                    </a:p>
                  </a:txBody>
                  <a:tcPr marL="40870" marR="4087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marL="0" marR="0" algn="ctr">
                        <a:spcBef>
                          <a:spcPts val="0"/>
                        </a:spcBef>
                        <a:spcAft>
                          <a:spcPts val="0"/>
                        </a:spcAft>
                      </a:pPr>
                      <a:r>
                        <a:rPr lang="en-US" sz="500">
                          <a:solidFill>
                            <a:srgbClr val="000000"/>
                          </a:solidFill>
                          <a:effectLst/>
                          <a:latin typeface="Arial" panose="020B0604020202020204" pitchFamily="34" charset="0"/>
                          <a:ea typeface="Times New Roman" panose="02020603050405020304" pitchFamily="18" charset="0"/>
                        </a:rPr>
                        <a:t>1</a:t>
                      </a:r>
                      <a:endParaRPr lang="en-US" sz="700">
                        <a:effectLst/>
                        <a:latin typeface="Times New Roman" panose="02020603050405020304" pitchFamily="18" charset="0"/>
                        <a:ea typeface="Times New Roman" panose="02020603050405020304" pitchFamily="18" charset="0"/>
                      </a:endParaRPr>
                    </a:p>
                  </a:txBody>
                  <a:tcPr marL="40870" marR="4087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marL="0" marR="0" algn="ctr">
                        <a:spcBef>
                          <a:spcPts val="0"/>
                        </a:spcBef>
                        <a:spcAft>
                          <a:spcPts val="0"/>
                        </a:spcAft>
                      </a:pPr>
                      <a:r>
                        <a:rPr lang="en-US" sz="500">
                          <a:solidFill>
                            <a:srgbClr val="000000"/>
                          </a:solidFill>
                          <a:effectLst/>
                          <a:latin typeface="Arial" panose="020B0604020202020204" pitchFamily="34" charset="0"/>
                          <a:ea typeface="Times New Roman" panose="02020603050405020304" pitchFamily="18" charset="0"/>
                        </a:rPr>
                        <a:t>1</a:t>
                      </a:r>
                      <a:endParaRPr lang="en-US" sz="700">
                        <a:effectLst/>
                        <a:latin typeface="Times New Roman" panose="02020603050405020304" pitchFamily="18" charset="0"/>
                        <a:ea typeface="Times New Roman" panose="02020603050405020304" pitchFamily="18" charset="0"/>
                      </a:endParaRPr>
                    </a:p>
                  </a:txBody>
                  <a:tcPr marL="40870" marR="4087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marL="0" marR="0" algn="ctr">
                        <a:spcBef>
                          <a:spcPts val="0"/>
                        </a:spcBef>
                        <a:spcAft>
                          <a:spcPts val="0"/>
                        </a:spcAft>
                      </a:pPr>
                      <a:r>
                        <a:rPr lang="en-US" sz="500">
                          <a:solidFill>
                            <a:srgbClr val="000000"/>
                          </a:solidFill>
                          <a:effectLst/>
                          <a:latin typeface="Arial" panose="020B0604020202020204" pitchFamily="34" charset="0"/>
                          <a:ea typeface="Times New Roman" panose="02020603050405020304" pitchFamily="18" charset="0"/>
                        </a:rPr>
                        <a:t>-2.80</a:t>
                      </a:r>
                      <a:endParaRPr lang="en-US" sz="700">
                        <a:effectLst/>
                        <a:latin typeface="Times New Roman" panose="02020603050405020304" pitchFamily="18" charset="0"/>
                        <a:ea typeface="Times New Roman" panose="02020603050405020304" pitchFamily="18" charset="0"/>
                      </a:endParaRPr>
                    </a:p>
                  </a:txBody>
                  <a:tcPr marL="40870" marR="4087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marL="0" marR="0" algn="ctr">
                        <a:spcBef>
                          <a:spcPts val="0"/>
                        </a:spcBef>
                        <a:spcAft>
                          <a:spcPts val="0"/>
                        </a:spcAft>
                      </a:pPr>
                      <a:r>
                        <a:rPr lang="en-US" sz="500">
                          <a:solidFill>
                            <a:srgbClr val="000000"/>
                          </a:solidFill>
                          <a:effectLst/>
                          <a:latin typeface="Arial" panose="020B0604020202020204" pitchFamily="34" charset="0"/>
                          <a:ea typeface="Times New Roman" panose="02020603050405020304" pitchFamily="18" charset="0"/>
                        </a:rPr>
                        <a:t>-2.85</a:t>
                      </a:r>
                      <a:endParaRPr lang="en-US" sz="700">
                        <a:effectLst/>
                        <a:latin typeface="Times New Roman" panose="02020603050405020304" pitchFamily="18" charset="0"/>
                        <a:ea typeface="Times New Roman" panose="02020603050405020304" pitchFamily="18" charset="0"/>
                      </a:endParaRPr>
                    </a:p>
                  </a:txBody>
                  <a:tcPr marL="40870" marR="40870" marT="0" marB="0" anchor="ctr">
                    <a:lnL>
                      <a:noFill/>
                    </a:lnL>
                    <a:lnR>
                      <a:noFill/>
                    </a:lnR>
                    <a:lnT w="12700" cap="flat" cmpd="sng" algn="ctr">
                      <a:solidFill>
                        <a:srgbClr val="000000"/>
                      </a:solidFill>
                      <a:prstDash val="solid"/>
                      <a:round/>
                      <a:headEnd type="none" w="med" len="med"/>
                      <a:tailEnd type="none" w="med" len="med"/>
                    </a:lnT>
                    <a:lnB>
                      <a:noFill/>
                    </a:lnB>
                  </a:tcPr>
                </a:tc>
              </a:tr>
              <a:tr h="133439">
                <a:tc>
                  <a:txBody>
                    <a:bodyPr/>
                    <a:lstStyle/>
                    <a:p>
                      <a:pPr marL="0" marR="0" algn="ctr">
                        <a:spcBef>
                          <a:spcPts val="0"/>
                        </a:spcBef>
                        <a:spcAft>
                          <a:spcPts val="0"/>
                        </a:spcAft>
                      </a:pPr>
                      <a:r>
                        <a:rPr lang="en-US" sz="500">
                          <a:solidFill>
                            <a:srgbClr val="000000"/>
                          </a:solidFill>
                          <a:effectLst/>
                          <a:latin typeface="Arial" panose="020B0604020202020204" pitchFamily="34" charset="0"/>
                          <a:ea typeface="Times New Roman" panose="02020603050405020304" pitchFamily="18" charset="0"/>
                        </a:rPr>
                        <a:t>13</a:t>
                      </a:r>
                      <a:endParaRPr lang="en-US" sz="700">
                        <a:effectLst/>
                        <a:latin typeface="Times New Roman" panose="02020603050405020304" pitchFamily="18" charset="0"/>
                        <a:ea typeface="Times New Roman" panose="02020603050405020304" pitchFamily="18" charset="0"/>
                      </a:endParaRPr>
                    </a:p>
                  </a:txBody>
                  <a:tcPr marL="40870" marR="40870" marT="0" marB="0" anchor="ctr">
                    <a:lnL>
                      <a:noFill/>
                    </a:lnL>
                    <a:lnR>
                      <a:noFill/>
                    </a:lnR>
                    <a:lnT>
                      <a:noFill/>
                    </a:lnT>
                    <a:lnB>
                      <a:noFill/>
                    </a:lnB>
                  </a:tcPr>
                </a:tc>
                <a:tc>
                  <a:txBody>
                    <a:bodyPr/>
                    <a:lstStyle/>
                    <a:p>
                      <a:pPr marL="0" marR="0" algn="ctr">
                        <a:spcBef>
                          <a:spcPts val="0"/>
                        </a:spcBef>
                        <a:spcAft>
                          <a:spcPts val="0"/>
                        </a:spcAft>
                      </a:pPr>
                      <a:r>
                        <a:rPr lang="en-US" sz="500">
                          <a:solidFill>
                            <a:srgbClr val="000000"/>
                          </a:solidFill>
                          <a:effectLst/>
                          <a:latin typeface="Arial" panose="020B0604020202020204" pitchFamily="34" charset="0"/>
                          <a:ea typeface="Times New Roman" panose="02020603050405020304" pitchFamily="18" charset="0"/>
                        </a:rPr>
                        <a:t>1</a:t>
                      </a:r>
                      <a:endParaRPr lang="en-US" sz="700">
                        <a:effectLst/>
                        <a:latin typeface="Times New Roman" panose="02020603050405020304" pitchFamily="18" charset="0"/>
                        <a:ea typeface="Times New Roman" panose="02020603050405020304" pitchFamily="18" charset="0"/>
                      </a:endParaRPr>
                    </a:p>
                  </a:txBody>
                  <a:tcPr marL="40870" marR="40870" marT="0" marB="0" anchor="ctr">
                    <a:lnL>
                      <a:noFill/>
                    </a:lnL>
                    <a:lnR>
                      <a:noFill/>
                    </a:lnR>
                    <a:lnT>
                      <a:noFill/>
                    </a:lnT>
                    <a:lnB>
                      <a:noFill/>
                    </a:lnB>
                  </a:tcPr>
                </a:tc>
                <a:tc>
                  <a:txBody>
                    <a:bodyPr/>
                    <a:lstStyle/>
                    <a:p>
                      <a:pPr marL="0" marR="0" algn="ctr">
                        <a:spcBef>
                          <a:spcPts val="0"/>
                        </a:spcBef>
                        <a:spcAft>
                          <a:spcPts val="0"/>
                        </a:spcAft>
                      </a:pPr>
                      <a:r>
                        <a:rPr lang="en-US" sz="500">
                          <a:solidFill>
                            <a:srgbClr val="000000"/>
                          </a:solidFill>
                          <a:effectLst/>
                          <a:latin typeface="Arial" panose="020B0604020202020204" pitchFamily="34" charset="0"/>
                          <a:ea typeface="Times New Roman" panose="02020603050405020304" pitchFamily="18" charset="0"/>
                        </a:rPr>
                        <a:t>2</a:t>
                      </a:r>
                      <a:endParaRPr lang="en-US" sz="700">
                        <a:effectLst/>
                        <a:latin typeface="Times New Roman" panose="02020603050405020304" pitchFamily="18" charset="0"/>
                        <a:ea typeface="Times New Roman" panose="02020603050405020304" pitchFamily="18" charset="0"/>
                      </a:endParaRPr>
                    </a:p>
                  </a:txBody>
                  <a:tcPr marL="40870" marR="40870" marT="0" marB="0" anchor="ctr">
                    <a:lnL>
                      <a:noFill/>
                    </a:lnL>
                    <a:lnR>
                      <a:noFill/>
                    </a:lnR>
                    <a:lnT>
                      <a:noFill/>
                    </a:lnT>
                    <a:lnB>
                      <a:noFill/>
                    </a:lnB>
                  </a:tcPr>
                </a:tc>
                <a:tc>
                  <a:txBody>
                    <a:bodyPr/>
                    <a:lstStyle/>
                    <a:p>
                      <a:pPr marL="0" marR="0" algn="ctr">
                        <a:spcBef>
                          <a:spcPts val="0"/>
                        </a:spcBef>
                        <a:spcAft>
                          <a:spcPts val="0"/>
                        </a:spcAft>
                      </a:pPr>
                      <a:r>
                        <a:rPr lang="en-US" sz="500">
                          <a:solidFill>
                            <a:srgbClr val="000000"/>
                          </a:solidFill>
                          <a:effectLst/>
                          <a:latin typeface="Arial" panose="020B0604020202020204" pitchFamily="34" charset="0"/>
                          <a:ea typeface="Times New Roman" panose="02020603050405020304" pitchFamily="18" charset="0"/>
                        </a:rPr>
                        <a:t>1</a:t>
                      </a:r>
                      <a:endParaRPr lang="en-US" sz="700">
                        <a:effectLst/>
                        <a:latin typeface="Times New Roman" panose="02020603050405020304" pitchFamily="18" charset="0"/>
                        <a:ea typeface="Times New Roman" panose="02020603050405020304" pitchFamily="18" charset="0"/>
                      </a:endParaRPr>
                    </a:p>
                  </a:txBody>
                  <a:tcPr marL="40870" marR="40870" marT="0" marB="0" anchor="ctr">
                    <a:lnL>
                      <a:noFill/>
                    </a:lnL>
                    <a:lnR>
                      <a:noFill/>
                    </a:lnR>
                    <a:lnT>
                      <a:noFill/>
                    </a:lnT>
                    <a:lnB>
                      <a:noFill/>
                    </a:lnB>
                  </a:tcPr>
                </a:tc>
                <a:tc>
                  <a:txBody>
                    <a:bodyPr/>
                    <a:lstStyle/>
                    <a:p>
                      <a:pPr marL="0" marR="0" algn="ctr">
                        <a:spcBef>
                          <a:spcPts val="0"/>
                        </a:spcBef>
                        <a:spcAft>
                          <a:spcPts val="0"/>
                        </a:spcAft>
                      </a:pPr>
                      <a:r>
                        <a:rPr lang="en-US" sz="500">
                          <a:solidFill>
                            <a:srgbClr val="000000"/>
                          </a:solidFill>
                          <a:effectLst/>
                          <a:latin typeface="Arial" panose="020B0604020202020204" pitchFamily="34" charset="0"/>
                          <a:ea typeface="Times New Roman" panose="02020603050405020304" pitchFamily="18" charset="0"/>
                        </a:rPr>
                        <a:t>-2.40</a:t>
                      </a:r>
                      <a:endParaRPr lang="en-US" sz="700">
                        <a:effectLst/>
                        <a:latin typeface="Times New Roman" panose="02020603050405020304" pitchFamily="18" charset="0"/>
                        <a:ea typeface="Times New Roman" panose="02020603050405020304" pitchFamily="18" charset="0"/>
                      </a:endParaRPr>
                    </a:p>
                  </a:txBody>
                  <a:tcPr marL="40870" marR="40870" marT="0" marB="0" anchor="ctr">
                    <a:lnL>
                      <a:noFill/>
                    </a:lnL>
                    <a:lnR>
                      <a:noFill/>
                    </a:lnR>
                    <a:lnT>
                      <a:noFill/>
                    </a:lnT>
                    <a:lnB>
                      <a:noFill/>
                    </a:lnB>
                  </a:tcPr>
                </a:tc>
                <a:tc>
                  <a:txBody>
                    <a:bodyPr/>
                    <a:lstStyle/>
                    <a:p>
                      <a:pPr marL="0" marR="0" algn="ctr">
                        <a:spcBef>
                          <a:spcPts val="0"/>
                        </a:spcBef>
                        <a:spcAft>
                          <a:spcPts val="0"/>
                        </a:spcAft>
                      </a:pPr>
                      <a:r>
                        <a:rPr lang="en-US" sz="500">
                          <a:solidFill>
                            <a:srgbClr val="000000"/>
                          </a:solidFill>
                          <a:effectLst/>
                          <a:latin typeface="Arial" panose="020B0604020202020204" pitchFamily="34" charset="0"/>
                          <a:ea typeface="Times New Roman" panose="02020603050405020304" pitchFamily="18" charset="0"/>
                        </a:rPr>
                        <a:t>-2.48</a:t>
                      </a:r>
                      <a:endParaRPr lang="en-US" sz="700">
                        <a:effectLst/>
                        <a:latin typeface="Times New Roman" panose="02020603050405020304" pitchFamily="18" charset="0"/>
                        <a:ea typeface="Times New Roman" panose="02020603050405020304" pitchFamily="18" charset="0"/>
                      </a:endParaRPr>
                    </a:p>
                  </a:txBody>
                  <a:tcPr marL="40870" marR="40870" marT="0" marB="0" anchor="ctr">
                    <a:lnL>
                      <a:noFill/>
                    </a:lnL>
                    <a:lnR>
                      <a:noFill/>
                    </a:lnR>
                    <a:lnT>
                      <a:noFill/>
                    </a:lnT>
                    <a:lnB>
                      <a:noFill/>
                    </a:lnB>
                  </a:tcPr>
                </a:tc>
              </a:tr>
              <a:tr h="133439">
                <a:tc>
                  <a:txBody>
                    <a:bodyPr/>
                    <a:lstStyle/>
                    <a:p>
                      <a:pPr marL="0" marR="0" algn="ctr">
                        <a:spcBef>
                          <a:spcPts val="0"/>
                        </a:spcBef>
                        <a:spcAft>
                          <a:spcPts val="0"/>
                        </a:spcAft>
                      </a:pPr>
                      <a:r>
                        <a:rPr lang="en-US" sz="500">
                          <a:solidFill>
                            <a:srgbClr val="000000"/>
                          </a:solidFill>
                          <a:effectLst/>
                          <a:latin typeface="Arial" panose="020B0604020202020204" pitchFamily="34" charset="0"/>
                          <a:ea typeface="Times New Roman" panose="02020603050405020304" pitchFamily="18" charset="0"/>
                        </a:rPr>
                        <a:t>14</a:t>
                      </a:r>
                      <a:endParaRPr lang="en-US" sz="700">
                        <a:effectLst/>
                        <a:latin typeface="Times New Roman" panose="02020603050405020304" pitchFamily="18" charset="0"/>
                        <a:ea typeface="Times New Roman" panose="02020603050405020304" pitchFamily="18" charset="0"/>
                      </a:endParaRPr>
                    </a:p>
                  </a:txBody>
                  <a:tcPr marL="40870" marR="40870" marT="0" marB="0" anchor="ctr">
                    <a:lnL>
                      <a:noFill/>
                    </a:lnL>
                    <a:lnR>
                      <a:noFill/>
                    </a:lnR>
                    <a:lnT>
                      <a:noFill/>
                    </a:lnT>
                    <a:lnB>
                      <a:noFill/>
                    </a:lnB>
                  </a:tcPr>
                </a:tc>
                <a:tc>
                  <a:txBody>
                    <a:bodyPr/>
                    <a:lstStyle/>
                    <a:p>
                      <a:pPr marL="0" marR="0" algn="ctr">
                        <a:spcBef>
                          <a:spcPts val="0"/>
                        </a:spcBef>
                        <a:spcAft>
                          <a:spcPts val="0"/>
                        </a:spcAft>
                      </a:pPr>
                      <a:r>
                        <a:rPr lang="en-US" sz="500">
                          <a:solidFill>
                            <a:srgbClr val="000000"/>
                          </a:solidFill>
                          <a:effectLst/>
                          <a:latin typeface="Arial" panose="020B0604020202020204" pitchFamily="34" charset="0"/>
                          <a:ea typeface="Times New Roman" panose="02020603050405020304" pitchFamily="18" charset="0"/>
                        </a:rPr>
                        <a:t>1</a:t>
                      </a:r>
                      <a:endParaRPr lang="en-US" sz="700">
                        <a:effectLst/>
                        <a:latin typeface="Times New Roman" panose="02020603050405020304" pitchFamily="18" charset="0"/>
                        <a:ea typeface="Times New Roman" panose="02020603050405020304" pitchFamily="18" charset="0"/>
                      </a:endParaRPr>
                    </a:p>
                  </a:txBody>
                  <a:tcPr marL="40870" marR="40870" marT="0" marB="0" anchor="ctr">
                    <a:lnL>
                      <a:noFill/>
                    </a:lnL>
                    <a:lnR>
                      <a:noFill/>
                    </a:lnR>
                    <a:lnT>
                      <a:noFill/>
                    </a:lnT>
                    <a:lnB>
                      <a:noFill/>
                    </a:lnB>
                  </a:tcPr>
                </a:tc>
                <a:tc>
                  <a:txBody>
                    <a:bodyPr/>
                    <a:lstStyle/>
                    <a:p>
                      <a:pPr marL="0" marR="0" algn="ctr">
                        <a:spcBef>
                          <a:spcPts val="0"/>
                        </a:spcBef>
                        <a:spcAft>
                          <a:spcPts val="0"/>
                        </a:spcAft>
                      </a:pPr>
                      <a:r>
                        <a:rPr lang="en-US" sz="500">
                          <a:solidFill>
                            <a:srgbClr val="000000"/>
                          </a:solidFill>
                          <a:effectLst/>
                          <a:latin typeface="Arial" panose="020B0604020202020204" pitchFamily="34" charset="0"/>
                          <a:ea typeface="Times New Roman" panose="02020603050405020304" pitchFamily="18" charset="0"/>
                        </a:rPr>
                        <a:t>3</a:t>
                      </a:r>
                      <a:endParaRPr lang="en-US" sz="700">
                        <a:effectLst/>
                        <a:latin typeface="Times New Roman" panose="02020603050405020304" pitchFamily="18" charset="0"/>
                        <a:ea typeface="Times New Roman" panose="02020603050405020304" pitchFamily="18" charset="0"/>
                      </a:endParaRPr>
                    </a:p>
                  </a:txBody>
                  <a:tcPr marL="40870" marR="40870" marT="0" marB="0" anchor="ctr">
                    <a:lnL>
                      <a:noFill/>
                    </a:lnL>
                    <a:lnR>
                      <a:noFill/>
                    </a:lnR>
                    <a:lnT>
                      <a:noFill/>
                    </a:lnT>
                    <a:lnB>
                      <a:noFill/>
                    </a:lnB>
                  </a:tcPr>
                </a:tc>
                <a:tc>
                  <a:txBody>
                    <a:bodyPr/>
                    <a:lstStyle/>
                    <a:p>
                      <a:pPr marL="0" marR="0" algn="ctr">
                        <a:spcBef>
                          <a:spcPts val="0"/>
                        </a:spcBef>
                        <a:spcAft>
                          <a:spcPts val="0"/>
                        </a:spcAft>
                      </a:pPr>
                      <a:r>
                        <a:rPr lang="en-US" sz="500">
                          <a:solidFill>
                            <a:srgbClr val="000000"/>
                          </a:solidFill>
                          <a:effectLst/>
                          <a:latin typeface="Arial" panose="020B0604020202020204" pitchFamily="34" charset="0"/>
                          <a:ea typeface="Times New Roman" panose="02020603050405020304" pitchFamily="18" charset="0"/>
                        </a:rPr>
                        <a:t>1</a:t>
                      </a:r>
                      <a:endParaRPr lang="en-US" sz="700">
                        <a:effectLst/>
                        <a:latin typeface="Times New Roman" panose="02020603050405020304" pitchFamily="18" charset="0"/>
                        <a:ea typeface="Times New Roman" panose="02020603050405020304" pitchFamily="18" charset="0"/>
                      </a:endParaRPr>
                    </a:p>
                  </a:txBody>
                  <a:tcPr marL="40870" marR="40870" marT="0" marB="0" anchor="ctr">
                    <a:lnL>
                      <a:noFill/>
                    </a:lnL>
                    <a:lnR>
                      <a:noFill/>
                    </a:lnR>
                    <a:lnT>
                      <a:noFill/>
                    </a:lnT>
                    <a:lnB>
                      <a:noFill/>
                    </a:lnB>
                  </a:tcPr>
                </a:tc>
                <a:tc>
                  <a:txBody>
                    <a:bodyPr/>
                    <a:lstStyle/>
                    <a:p>
                      <a:pPr marL="0" marR="0" algn="ctr">
                        <a:spcBef>
                          <a:spcPts val="0"/>
                        </a:spcBef>
                        <a:spcAft>
                          <a:spcPts val="0"/>
                        </a:spcAft>
                      </a:pPr>
                      <a:r>
                        <a:rPr lang="en-US" sz="500">
                          <a:solidFill>
                            <a:srgbClr val="000000"/>
                          </a:solidFill>
                          <a:effectLst/>
                          <a:latin typeface="Arial" panose="020B0604020202020204" pitchFamily="34" charset="0"/>
                          <a:ea typeface="Times New Roman" panose="02020603050405020304" pitchFamily="18" charset="0"/>
                        </a:rPr>
                        <a:t>-2.30</a:t>
                      </a:r>
                      <a:endParaRPr lang="en-US" sz="700">
                        <a:effectLst/>
                        <a:latin typeface="Times New Roman" panose="02020603050405020304" pitchFamily="18" charset="0"/>
                        <a:ea typeface="Times New Roman" panose="02020603050405020304" pitchFamily="18" charset="0"/>
                      </a:endParaRPr>
                    </a:p>
                  </a:txBody>
                  <a:tcPr marL="40870" marR="40870" marT="0" marB="0" anchor="ctr">
                    <a:lnL>
                      <a:noFill/>
                    </a:lnL>
                    <a:lnR>
                      <a:noFill/>
                    </a:lnR>
                    <a:lnT>
                      <a:noFill/>
                    </a:lnT>
                    <a:lnB>
                      <a:noFill/>
                    </a:lnB>
                  </a:tcPr>
                </a:tc>
                <a:tc>
                  <a:txBody>
                    <a:bodyPr/>
                    <a:lstStyle/>
                    <a:p>
                      <a:pPr marL="0" marR="0" algn="ctr">
                        <a:spcBef>
                          <a:spcPts val="0"/>
                        </a:spcBef>
                        <a:spcAft>
                          <a:spcPts val="0"/>
                        </a:spcAft>
                      </a:pPr>
                      <a:r>
                        <a:rPr lang="en-US" sz="500">
                          <a:solidFill>
                            <a:srgbClr val="000000"/>
                          </a:solidFill>
                          <a:effectLst/>
                          <a:latin typeface="Arial" panose="020B0604020202020204" pitchFamily="34" charset="0"/>
                          <a:ea typeface="Times New Roman" panose="02020603050405020304" pitchFamily="18" charset="0"/>
                        </a:rPr>
                        <a:t>-2.29</a:t>
                      </a:r>
                      <a:endParaRPr lang="en-US" sz="700">
                        <a:effectLst/>
                        <a:latin typeface="Times New Roman" panose="02020603050405020304" pitchFamily="18" charset="0"/>
                        <a:ea typeface="Times New Roman" panose="02020603050405020304" pitchFamily="18" charset="0"/>
                      </a:endParaRPr>
                    </a:p>
                  </a:txBody>
                  <a:tcPr marL="40870" marR="40870" marT="0" marB="0" anchor="ctr">
                    <a:lnL>
                      <a:noFill/>
                    </a:lnL>
                    <a:lnR>
                      <a:noFill/>
                    </a:lnR>
                    <a:lnT>
                      <a:noFill/>
                    </a:lnT>
                    <a:lnB>
                      <a:noFill/>
                    </a:lnB>
                  </a:tcPr>
                </a:tc>
              </a:tr>
              <a:tr h="133439">
                <a:tc>
                  <a:txBody>
                    <a:bodyPr/>
                    <a:lstStyle/>
                    <a:p>
                      <a:pPr marL="0" marR="0" algn="ctr">
                        <a:spcBef>
                          <a:spcPts val="0"/>
                        </a:spcBef>
                        <a:spcAft>
                          <a:spcPts val="0"/>
                        </a:spcAft>
                      </a:pPr>
                      <a:r>
                        <a:rPr lang="en-US" sz="500">
                          <a:solidFill>
                            <a:srgbClr val="000000"/>
                          </a:solidFill>
                          <a:effectLst/>
                          <a:latin typeface="Arial" panose="020B0604020202020204" pitchFamily="34" charset="0"/>
                          <a:ea typeface="Times New Roman" panose="02020603050405020304" pitchFamily="18" charset="0"/>
                        </a:rPr>
                        <a:t>15</a:t>
                      </a:r>
                      <a:endParaRPr lang="en-US" sz="700">
                        <a:effectLst/>
                        <a:latin typeface="Times New Roman" panose="02020603050405020304" pitchFamily="18" charset="0"/>
                        <a:ea typeface="Times New Roman" panose="02020603050405020304" pitchFamily="18" charset="0"/>
                      </a:endParaRPr>
                    </a:p>
                  </a:txBody>
                  <a:tcPr marL="40870" marR="40870" marT="0" marB="0" anchor="ctr">
                    <a:lnL>
                      <a:noFill/>
                    </a:lnL>
                    <a:lnR>
                      <a:noFill/>
                    </a:lnR>
                    <a:lnT>
                      <a:noFill/>
                    </a:lnT>
                    <a:lnB>
                      <a:noFill/>
                    </a:lnB>
                  </a:tcPr>
                </a:tc>
                <a:tc>
                  <a:txBody>
                    <a:bodyPr/>
                    <a:lstStyle/>
                    <a:p>
                      <a:pPr marL="0" marR="0" algn="ctr">
                        <a:spcBef>
                          <a:spcPts val="0"/>
                        </a:spcBef>
                        <a:spcAft>
                          <a:spcPts val="0"/>
                        </a:spcAft>
                      </a:pPr>
                      <a:r>
                        <a:rPr lang="en-US" sz="500">
                          <a:solidFill>
                            <a:srgbClr val="000000"/>
                          </a:solidFill>
                          <a:effectLst/>
                          <a:latin typeface="Arial" panose="020B0604020202020204" pitchFamily="34" charset="0"/>
                          <a:ea typeface="Times New Roman" panose="02020603050405020304" pitchFamily="18" charset="0"/>
                        </a:rPr>
                        <a:t>1</a:t>
                      </a:r>
                      <a:endParaRPr lang="en-US" sz="700">
                        <a:effectLst/>
                        <a:latin typeface="Times New Roman" panose="02020603050405020304" pitchFamily="18" charset="0"/>
                        <a:ea typeface="Times New Roman" panose="02020603050405020304" pitchFamily="18" charset="0"/>
                      </a:endParaRPr>
                    </a:p>
                  </a:txBody>
                  <a:tcPr marL="40870" marR="40870" marT="0" marB="0" anchor="ctr">
                    <a:lnL>
                      <a:noFill/>
                    </a:lnL>
                    <a:lnR>
                      <a:noFill/>
                    </a:lnR>
                    <a:lnT>
                      <a:noFill/>
                    </a:lnT>
                    <a:lnB>
                      <a:noFill/>
                    </a:lnB>
                  </a:tcPr>
                </a:tc>
                <a:tc>
                  <a:txBody>
                    <a:bodyPr/>
                    <a:lstStyle/>
                    <a:p>
                      <a:pPr marL="0" marR="0" algn="ctr">
                        <a:spcBef>
                          <a:spcPts val="0"/>
                        </a:spcBef>
                        <a:spcAft>
                          <a:spcPts val="0"/>
                        </a:spcAft>
                      </a:pPr>
                      <a:r>
                        <a:rPr lang="en-US" sz="500">
                          <a:solidFill>
                            <a:srgbClr val="000000"/>
                          </a:solidFill>
                          <a:effectLst/>
                          <a:latin typeface="Arial" panose="020B0604020202020204" pitchFamily="34" charset="0"/>
                          <a:ea typeface="Times New Roman" panose="02020603050405020304" pitchFamily="18" charset="0"/>
                        </a:rPr>
                        <a:t>4</a:t>
                      </a:r>
                      <a:endParaRPr lang="en-US" sz="700">
                        <a:effectLst/>
                        <a:latin typeface="Times New Roman" panose="02020603050405020304" pitchFamily="18" charset="0"/>
                        <a:ea typeface="Times New Roman" panose="02020603050405020304" pitchFamily="18" charset="0"/>
                      </a:endParaRPr>
                    </a:p>
                  </a:txBody>
                  <a:tcPr marL="40870" marR="40870" marT="0" marB="0" anchor="ctr">
                    <a:lnL>
                      <a:noFill/>
                    </a:lnL>
                    <a:lnR>
                      <a:noFill/>
                    </a:lnR>
                    <a:lnT>
                      <a:noFill/>
                    </a:lnT>
                    <a:lnB>
                      <a:noFill/>
                    </a:lnB>
                  </a:tcPr>
                </a:tc>
                <a:tc>
                  <a:txBody>
                    <a:bodyPr/>
                    <a:lstStyle/>
                    <a:p>
                      <a:pPr marL="0" marR="0" algn="ctr">
                        <a:spcBef>
                          <a:spcPts val="0"/>
                        </a:spcBef>
                        <a:spcAft>
                          <a:spcPts val="0"/>
                        </a:spcAft>
                      </a:pPr>
                      <a:r>
                        <a:rPr lang="en-US" sz="500">
                          <a:solidFill>
                            <a:srgbClr val="000000"/>
                          </a:solidFill>
                          <a:effectLst/>
                          <a:latin typeface="Arial" panose="020B0604020202020204" pitchFamily="34" charset="0"/>
                          <a:ea typeface="Times New Roman" panose="02020603050405020304" pitchFamily="18" charset="0"/>
                        </a:rPr>
                        <a:t>2</a:t>
                      </a:r>
                      <a:endParaRPr lang="en-US" sz="700">
                        <a:effectLst/>
                        <a:latin typeface="Times New Roman" panose="02020603050405020304" pitchFamily="18" charset="0"/>
                        <a:ea typeface="Times New Roman" panose="02020603050405020304" pitchFamily="18" charset="0"/>
                      </a:endParaRPr>
                    </a:p>
                  </a:txBody>
                  <a:tcPr marL="40870" marR="40870" marT="0" marB="0" anchor="ctr">
                    <a:lnL>
                      <a:noFill/>
                    </a:lnL>
                    <a:lnR>
                      <a:noFill/>
                    </a:lnR>
                    <a:lnT>
                      <a:noFill/>
                    </a:lnT>
                    <a:lnB>
                      <a:noFill/>
                    </a:lnB>
                  </a:tcPr>
                </a:tc>
                <a:tc>
                  <a:txBody>
                    <a:bodyPr/>
                    <a:lstStyle/>
                    <a:p>
                      <a:pPr marL="0" marR="0" algn="ctr">
                        <a:spcBef>
                          <a:spcPts val="0"/>
                        </a:spcBef>
                        <a:spcAft>
                          <a:spcPts val="0"/>
                        </a:spcAft>
                      </a:pPr>
                      <a:r>
                        <a:rPr lang="en-US" sz="500">
                          <a:solidFill>
                            <a:srgbClr val="000000"/>
                          </a:solidFill>
                          <a:effectLst/>
                          <a:latin typeface="Arial" panose="020B0604020202020204" pitchFamily="34" charset="0"/>
                          <a:ea typeface="Times New Roman" panose="02020603050405020304" pitchFamily="18" charset="0"/>
                        </a:rPr>
                        <a:t>-2.20</a:t>
                      </a:r>
                      <a:endParaRPr lang="en-US" sz="700">
                        <a:effectLst/>
                        <a:latin typeface="Times New Roman" panose="02020603050405020304" pitchFamily="18" charset="0"/>
                        <a:ea typeface="Times New Roman" panose="02020603050405020304" pitchFamily="18" charset="0"/>
                      </a:endParaRPr>
                    </a:p>
                  </a:txBody>
                  <a:tcPr marL="40870" marR="40870" marT="0" marB="0" anchor="ctr">
                    <a:lnL>
                      <a:noFill/>
                    </a:lnL>
                    <a:lnR>
                      <a:noFill/>
                    </a:lnR>
                    <a:lnT>
                      <a:noFill/>
                    </a:lnT>
                    <a:lnB>
                      <a:noFill/>
                    </a:lnB>
                  </a:tcPr>
                </a:tc>
                <a:tc>
                  <a:txBody>
                    <a:bodyPr/>
                    <a:lstStyle/>
                    <a:p>
                      <a:pPr marL="0" marR="0" algn="ctr">
                        <a:spcBef>
                          <a:spcPts val="0"/>
                        </a:spcBef>
                        <a:spcAft>
                          <a:spcPts val="0"/>
                        </a:spcAft>
                      </a:pPr>
                      <a:r>
                        <a:rPr lang="en-US" sz="500">
                          <a:solidFill>
                            <a:srgbClr val="000000"/>
                          </a:solidFill>
                          <a:effectLst/>
                          <a:latin typeface="Arial" panose="020B0604020202020204" pitchFamily="34" charset="0"/>
                          <a:ea typeface="Times New Roman" panose="02020603050405020304" pitchFamily="18" charset="0"/>
                        </a:rPr>
                        <a:t>-2.16</a:t>
                      </a:r>
                      <a:endParaRPr lang="en-US" sz="700">
                        <a:effectLst/>
                        <a:latin typeface="Times New Roman" panose="02020603050405020304" pitchFamily="18" charset="0"/>
                        <a:ea typeface="Times New Roman" panose="02020603050405020304" pitchFamily="18" charset="0"/>
                      </a:endParaRPr>
                    </a:p>
                  </a:txBody>
                  <a:tcPr marL="40870" marR="40870" marT="0" marB="0" anchor="ctr">
                    <a:lnL>
                      <a:noFill/>
                    </a:lnL>
                    <a:lnR>
                      <a:noFill/>
                    </a:lnR>
                    <a:lnT>
                      <a:noFill/>
                    </a:lnT>
                    <a:lnB>
                      <a:noFill/>
                    </a:lnB>
                  </a:tcPr>
                </a:tc>
              </a:tr>
              <a:tr h="133439">
                <a:tc>
                  <a:txBody>
                    <a:bodyPr/>
                    <a:lstStyle/>
                    <a:p>
                      <a:pPr marL="0" marR="0" algn="ctr">
                        <a:spcBef>
                          <a:spcPts val="0"/>
                        </a:spcBef>
                        <a:spcAft>
                          <a:spcPts val="0"/>
                        </a:spcAft>
                      </a:pPr>
                      <a:r>
                        <a:rPr lang="en-US" sz="500">
                          <a:solidFill>
                            <a:srgbClr val="000000"/>
                          </a:solidFill>
                          <a:effectLst/>
                          <a:latin typeface="Arial" panose="020B0604020202020204" pitchFamily="34" charset="0"/>
                          <a:ea typeface="Times New Roman" panose="02020603050405020304" pitchFamily="18" charset="0"/>
                        </a:rPr>
                        <a:t>16</a:t>
                      </a:r>
                      <a:endParaRPr lang="en-US" sz="700">
                        <a:effectLst/>
                        <a:latin typeface="Times New Roman" panose="02020603050405020304" pitchFamily="18" charset="0"/>
                        <a:ea typeface="Times New Roman" panose="02020603050405020304" pitchFamily="18" charset="0"/>
                      </a:endParaRPr>
                    </a:p>
                  </a:txBody>
                  <a:tcPr marL="40870" marR="40870" marT="0" marB="0" anchor="ctr">
                    <a:lnL>
                      <a:noFill/>
                    </a:lnL>
                    <a:lnR>
                      <a:noFill/>
                    </a:lnR>
                    <a:lnT>
                      <a:noFill/>
                    </a:lnT>
                    <a:lnB>
                      <a:noFill/>
                    </a:lnB>
                  </a:tcPr>
                </a:tc>
                <a:tc>
                  <a:txBody>
                    <a:bodyPr/>
                    <a:lstStyle/>
                    <a:p>
                      <a:pPr marL="0" marR="0" algn="ctr">
                        <a:spcBef>
                          <a:spcPts val="0"/>
                        </a:spcBef>
                        <a:spcAft>
                          <a:spcPts val="0"/>
                        </a:spcAft>
                      </a:pPr>
                      <a:r>
                        <a:rPr lang="en-US" sz="500">
                          <a:solidFill>
                            <a:srgbClr val="000000"/>
                          </a:solidFill>
                          <a:effectLst/>
                          <a:latin typeface="Arial" panose="020B0604020202020204" pitchFamily="34" charset="0"/>
                          <a:ea typeface="Times New Roman" panose="02020603050405020304" pitchFamily="18" charset="0"/>
                        </a:rPr>
                        <a:t>1</a:t>
                      </a:r>
                      <a:endParaRPr lang="en-US" sz="700">
                        <a:effectLst/>
                        <a:latin typeface="Times New Roman" panose="02020603050405020304" pitchFamily="18" charset="0"/>
                        <a:ea typeface="Times New Roman" panose="02020603050405020304" pitchFamily="18" charset="0"/>
                      </a:endParaRPr>
                    </a:p>
                  </a:txBody>
                  <a:tcPr marL="40870" marR="40870" marT="0" marB="0" anchor="ctr">
                    <a:lnL>
                      <a:noFill/>
                    </a:lnL>
                    <a:lnR>
                      <a:noFill/>
                    </a:lnR>
                    <a:lnT>
                      <a:noFill/>
                    </a:lnT>
                    <a:lnB>
                      <a:noFill/>
                    </a:lnB>
                  </a:tcPr>
                </a:tc>
                <a:tc>
                  <a:txBody>
                    <a:bodyPr/>
                    <a:lstStyle/>
                    <a:p>
                      <a:pPr marL="0" marR="0" algn="ctr">
                        <a:spcBef>
                          <a:spcPts val="0"/>
                        </a:spcBef>
                        <a:spcAft>
                          <a:spcPts val="0"/>
                        </a:spcAft>
                      </a:pPr>
                      <a:r>
                        <a:rPr lang="en-US" sz="500">
                          <a:solidFill>
                            <a:srgbClr val="000000"/>
                          </a:solidFill>
                          <a:effectLst/>
                          <a:latin typeface="Arial" panose="020B0604020202020204" pitchFamily="34" charset="0"/>
                          <a:ea typeface="Times New Roman" panose="02020603050405020304" pitchFamily="18" charset="0"/>
                        </a:rPr>
                        <a:t>5</a:t>
                      </a:r>
                      <a:endParaRPr lang="en-US" sz="700">
                        <a:effectLst/>
                        <a:latin typeface="Times New Roman" panose="02020603050405020304" pitchFamily="18" charset="0"/>
                        <a:ea typeface="Times New Roman" panose="02020603050405020304" pitchFamily="18" charset="0"/>
                      </a:endParaRPr>
                    </a:p>
                  </a:txBody>
                  <a:tcPr marL="40870" marR="40870" marT="0" marB="0" anchor="ctr">
                    <a:lnL>
                      <a:noFill/>
                    </a:lnL>
                    <a:lnR>
                      <a:noFill/>
                    </a:lnR>
                    <a:lnT>
                      <a:noFill/>
                    </a:lnT>
                    <a:lnB>
                      <a:noFill/>
                    </a:lnB>
                  </a:tcPr>
                </a:tc>
                <a:tc>
                  <a:txBody>
                    <a:bodyPr/>
                    <a:lstStyle/>
                    <a:p>
                      <a:pPr marL="0" marR="0" algn="ctr">
                        <a:spcBef>
                          <a:spcPts val="0"/>
                        </a:spcBef>
                        <a:spcAft>
                          <a:spcPts val="0"/>
                        </a:spcAft>
                      </a:pPr>
                      <a:r>
                        <a:rPr lang="en-US" sz="500">
                          <a:solidFill>
                            <a:srgbClr val="000000"/>
                          </a:solidFill>
                          <a:effectLst/>
                          <a:latin typeface="Arial" panose="020B0604020202020204" pitchFamily="34" charset="0"/>
                          <a:ea typeface="Times New Roman" panose="02020603050405020304" pitchFamily="18" charset="0"/>
                        </a:rPr>
                        <a:t>2</a:t>
                      </a:r>
                      <a:endParaRPr lang="en-US" sz="700">
                        <a:effectLst/>
                        <a:latin typeface="Times New Roman" panose="02020603050405020304" pitchFamily="18" charset="0"/>
                        <a:ea typeface="Times New Roman" panose="02020603050405020304" pitchFamily="18" charset="0"/>
                      </a:endParaRPr>
                    </a:p>
                  </a:txBody>
                  <a:tcPr marL="40870" marR="40870" marT="0" marB="0" anchor="ctr">
                    <a:lnL>
                      <a:noFill/>
                    </a:lnL>
                    <a:lnR>
                      <a:noFill/>
                    </a:lnR>
                    <a:lnT>
                      <a:noFill/>
                    </a:lnT>
                    <a:lnB>
                      <a:noFill/>
                    </a:lnB>
                  </a:tcPr>
                </a:tc>
                <a:tc>
                  <a:txBody>
                    <a:bodyPr/>
                    <a:lstStyle/>
                    <a:p>
                      <a:pPr marL="0" marR="0" algn="ctr">
                        <a:spcBef>
                          <a:spcPts val="0"/>
                        </a:spcBef>
                        <a:spcAft>
                          <a:spcPts val="0"/>
                        </a:spcAft>
                      </a:pPr>
                      <a:r>
                        <a:rPr lang="en-US" sz="500">
                          <a:solidFill>
                            <a:srgbClr val="000000"/>
                          </a:solidFill>
                          <a:effectLst/>
                          <a:latin typeface="Arial" panose="020B0604020202020204" pitchFamily="34" charset="0"/>
                          <a:ea typeface="Times New Roman" panose="02020603050405020304" pitchFamily="18" charset="0"/>
                        </a:rPr>
                        <a:t>-2.10</a:t>
                      </a:r>
                      <a:endParaRPr lang="en-US" sz="700">
                        <a:effectLst/>
                        <a:latin typeface="Times New Roman" panose="02020603050405020304" pitchFamily="18" charset="0"/>
                        <a:ea typeface="Times New Roman" panose="02020603050405020304" pitchFamily="18" charset="0"/>
                      </a:endParaRPr>
                    </a:p>
                  </a:txBody>
                  <a:tcPr marL="40870" marR="40870" marT="0" marB="0" anchor="ctr">
                    <a:lnL>
                      <a:noFill/>
                    </a:lnL>
                    <a:lnR>
                      <a:noFill/>
                    </a:lnR>
                    <a:lnT>
                      <a:noFill/>
                    </a:lnT>
                    <a:lnB>
                      <a:noFill/>
                    </a:lnB>
                  </a:tcPr>
                </a:tc>
                <a:tc>
                  <a:txBody>
                    <a:bodyPr/>
                    <a:lstStyle/>
                    <a:p>
                      <a:pPr marL="0" marR="0" algn="ctr">
                        <a:spcBef>
                          <a:spcPts val="0"/>
                        </a:spcBef>
                        <a:spcAft>
                          <a:spcPts val="0"/>
                        </a:spcAft>
                      </a:pPr>
                      <a:r>
                        <a:rPr lang="en-US" sz="500">
                          <a:solidFill>
                            <a:srgbClr val="000000"/>
                          </a:solidFill>
                          <a:effectLst/>
                          <a:latin typeface="Arial" panose="020B0604020202020204" pitchFamily="34" charset="0"/>
                          <a:ea typeface="Times New Roman" panose="02020603050405020304" pitchFamily="18" charset="0"/>
                        </a:rPr>
                        <a:t>-2.06</a:t>
                      </a:r>
                      <a:endParaRPr lang="en-US" sz="700">
                        <a:effectLst/>
                        <a:latin typeface="Times New Roman" panose="02020603050405020304" pitchFamily="18" charset="0"/>
                        <a:ea typeface="Times New Roman" panose="02020603050405020304" pitchFamily="18" charset="0"/>
                      </a:endParaRPr>
                    </a:p>
                  </a:txBody>
                  <a:tcPr marL="40870" marR="40870" marT="0" marB="0" anchor="ctr">
                    <a:lnL>
                      <a:noFill/>
                    </a:lnL>
                    <a:lnR>
                      <a:noFill/>
                    </a:lnR>
                    <a:lnT>
                      <a:noFill/>
                    </a:lnT>
                    <a:lnB>
                      <a:noFill/>
                    </a:lnB>
                  </a:tcPr>
                </a:tc>
              </a:tr>
              <a:tr h="133439">
                <a:tc>
                  <a:txBody>
                    <a:bodyPr/>
                    <a:lstStyle/>
                    <a:p>
                      <a:pPr marL="0" marR="0" algn="ctr">
                        <a:spcBef>
                          <a:spcPts val="0"/>
                        </a:spcBef>
                        <a:spcAft>
                          <a:spcPts val="0"/>
                        </a:spcAft>
                      </a:pPr>
                      <a:r>
                        <a:rPr lang="en-US" sz="500">
                          <a:solidFill>
                            <a:srgbClr val="000000"/>
                          </a:solidFill>
                          <a:effectLst/>
                          <a:latin typeface="Arial" panose="020B0604020202020204" pitchFamily="34" charset="0"/>
                          <a:ea typeface="Times New Roman" panose="02020603050405020304" pitchFamily="18" charset="0"/>
                        </a:rPr>
                        <a:t>17</a:t>
                      </a:r>
                      <a:endParaRPr lang="en-US" sz="700">
                        <a:effectLst/>
                        <a:latin typeface="Times New Roman" panose="02020603050405020304" pitchFamily="18" charset="0"/>
                        <a:ea typeface="Times New Roman" panose="02020603050405020304" pitchFamily="18" charset="0"/>
                      </a:endParaRPr>
                    </a:p>
                  </a:txBody>
                  <a:tcPr marL="40870" marR="40870" marT="0" marB="0" anchor="ctr">
                    <a:lnL>
                      <a:noFill/>
                    </a:lnL>
                    <a:lnR>
                      <a:noFill/>
                    </a:lnR>
                    <a:lnT>
                      <a:noFill/>
                    </a:lnT>
                    <a:lnB>
                      <a:noFill/>
                    </a:lnB>
                  </a:tcPr>
                </a:tc>
                <a:tc>
                  <a:txBody>
                    <a:bodyPr/>
                    <a:lstStyle/>
                    <a:p>
                      <a:pPr marL="0" marR="0" algn="ctr">
                        <a:spcBef>
                          <a:spcPts val="0"/>
                        </a:spcBef>
                        <a:spcAft>
                          <a:spcPts val="0"/>
                        </a:spcAft>
                      </a:pPr>
                      <a:r>
                        <a:rPr lang="en-US" sz="500">
                          <a:solidFill>
                            <a:srgbClr val="000000"/>
                          </a:solidFill>
                          <a:effectLst/>
                          <a:latin typeface="Arial" panose="020B0604020202020204" pitchFamily="34" charset="0"/>
                          <a:ea typeface="Times New Roman" panose="02020603050405020304" pitchFamily="18" charset="0"/>
                        </a:rPr>
                        <a:t>3</a:t>
                      </a:r>
                      <a:endParaRPr lang="en-US" sz="700">
                        <a:effectLst/>
                        <a:latin typeface="Times New Roman" panose="02020603050405020304" pitchFamily="18" charset="0"/>
                        <a:ea typeface="Times New Roman" panose="02020603050405020304" pitchFamily="18" charset="0"/>
                      </a:endParaRPr>
                    </a:p>
                  </a:txBody>
                  <a:tcPr marL="40870" marR="40870" marT="0" marB="0" anchor="ctr">
                    <a:lnL>
                      <a:noFill/>
                    </a:lnL>
                    <a:lnR>
                      <a:noFill/>
                    </a:lnR>
                    <a:lnT>
                      <a:noFill/>
                    </a:lnT>
                    <a:lnB>
                      <a:noFill/>
                    </a:lnB>
                  </a:tcPr>
                </a:tc>
                <a:tc>
                  <a:txBody>
                    <a:bodyPr/>
                    <a:lstStyle/>
                    <a:p>
                      <a:pPr marL="0" marR="0" algn="ctr">
                        <a:spcBef>
                          <a:spcPts val="0"/>
                        </a:spcBef>
                        <a:spcAft>
                          <a:spcPts val="0"/>
                        </a:spcAft>
                      </a:pPr>
                      <a:r>
                        <a:rPr lang="en-US" sz="500">
                          <a:solidFill>
                            <a:srgbClr val="000000"/>
                          </a:solidFill>
                          <a:effectLst/>
                          <a:latin typeface="Arial" panose="020B0604020202020204" pitchFamily="34" charset="0"/>
                          <a:ea typeface="Times New Roman" panose="02020603050405020304" pitchFamily="18" charset="0"/>
                        </a:rPr>
                        <a:t>8</a:t>
                      </a:r>
                      <a:endParaRPr lang="en-US" sz="700">
                        <a:effectLst/>
                        <a:latin typeface="Times New Roman" panose="02020603050405020304" pitchFamily="18" charset="0"/>
                        <a:ea typeface="Times New Roman" panose="02020603050405020304" pitchFamily="18" charset="0"/>
                      </a:endParaRPr>
                    </a:p>
                  </a:txBody>
                  <a:tcPr marL="40870" marR="40870" marT="0" marB="0" anchor="ctr">
                    <a:lnL>
                      <a:noFill/>
                    </a:lnL>
                    <a:lnR>
                      <a:noFill/>
                    </a:lnR>
                    <a:lnT>
                      <a:noFill/>
                    </a:lnT>
                    <a:lnB>
                      <a:noFill/>
                    </a:lnB>
                  </a:tcPr>
                </a:tc>
                <a:tc>
                  <a:txBody>
                    <a:bodyPr/>
                    <a:lstStyle/>
                    <a:p>
                      <a:pPr marL="0" marR="0" algn="ctr">
                        <a:spcBef>
                          <a:spcPts val="0"/>
                        </a:spcBef>
                        <a:spcAft>
                          <a:spcPts val="0"/>
                        </a:spcAft>
                      </a:pPr>
                      <a:r>
                        <a:rPr lang="en-US" sz="500">
                          <a:solidFill>
                            <a:srgbClr val="000000"/>
                          </a:solidFill>
                          <a:effectLst/>
                          <a:latin typeface="Arial" panose="020B0604020202020204" pitchFamily="34" charset="0"/>
                          <a:ea typeface="Times New Roman" panose="02020603050405020304" pitchFamily="18" charset="0"/>
                        </a:rPr>
                        <a:t>3</a:t>
                      </a:r>
                      <a:endParaRPr lang="en-US" sz="700">
                        <a:effectLst/>
                        <a:latin typeface="Times New Roman" panose="02020603050405020304" pitchFamily="18" charset="0"/>
                        <a:ea typeface="Times New Roman" panose="02020603050405020304" pitchFamily="18" charset="0"/>
                      </a:endParaRPr>
                    </a:p>
                  </a:txBody>
                  <a:tcPr marL="40870" marR="40870" marT="0" marB="0" anchor="ctr">
                    <a:lnL>
                      <a:noFill/>
                    </a:lnL>
                    <a:lnR>
                      <a:noFill/>
                    </a:lnR>
                    <a:lnT>
                      <a:noFill/>
                    </a:lnT>
                    <a:lnB>
                      <a:noFill/>
                    </a:lnB>
                  </a:tcPr>
                </a:tc>
                <a:tc>
                  <a:txBody>
                    <a:bodyPr/>
                    <a:lstStyle/>
                    <a:p>
                      <a:pPr marL="0" marR="0" algn="ctr">
                        <a:spcBef>
                          <a:spcPts val="0"/>
                        </a:spcBef>
                        <a:spcAft>
                          <a:spcPts val="0"/>
                        </a:spcAft>
                      </a:pPr>
                      <a:r>
                        <a:rPr lang="en-US" sz="500">
                          <a:solidFill>
                            <a:srgbClr val="000000"/>
                          </a:solidFill>
                          <a:effectLst/>
                          <a:latin typeface="Arial" panose="020B0604020202020204" pitchFamily="34" charset="0"/>
                          <a:ea typeface="Times New Roman" panose="02020603050405020304" pitchFamily="18" charset="0"/>
                        </a:rPr>
                        <a:t>-1.90</a:t>
                      </a:r>
                      <a:endParaRPr lang="en-US" sz="700">
                        <a:effectLst/>
                        <a:latin typeface="Times New Roman" panose="02020603050405020304" pitchFamily="18" charset="0"/>
                        <a:ea typeface="Times New Roman" panose="02020603050405020304" pitchFamily="18" charset="0"/>
                      </a:endParaRPr>
                    </a:p>
                  </a:txBody>
                  <a:tcPr marL="40870" marR="40870" marT="0" marB="0" anchor="ctr">
                    <a:lnL>
                      <a:noFill/>
                    </a:lnL>
                    <a:lnR>
                      <a:noFill/>
                    </a:lnR>
                    <a:lnT>
                      <a:noFill/>
                    </a:lnT>
                    <a:lnB>
                      <a:noFill/>
                    </a:lnB>
                  </a:tcPr>
                </a:tc>
                <a:tc>
                  <a:txBody>
                    <a:bodyPr/>
                    <a:lstStyle/>
                    <a:p>
                      <a:pPr marL="0" marR="0" algn="ctr">
                        <a:spcBef>
                          <a:spcPts val="0"/>
                        </a:spcBef>
                        <a:spcAft>
                          <a:spcPts val="0"/>
                        </a:spcAft>
                      </a:pPr>
                      <a:r>
                        <a:rPr lang="en-US" sz="500">
                          <a:solidFill>
                            <a:srgbClr val="000000"/>
                          </a:solidFill>
                          <a:effectLst/>
                          <a:latin typeface="Arial" panose="020B0604020202020204" pitchFamily="34" charset="0"/>
                          <a:ea typeface="Times New Roman" panose="02020603050405020304" pitchFamily="18" charset="0"/>
                        </a:rPr>
                        <a:t>-1.91</a:t>
                      </a:r>
                      <a:endParaRPr lang="en-US" sz="700">
                        <a:effectLst/>
                        <a:latin typeface="Times New Roman" panose="02020603050405020304" pitchFamily="18" charset="0"/>
                        <a:ea typeface="Times New Roman" panose="02020603050405020304" pitchFamily="18" charset="0"/>
                      </a:endParaRPr>
                    </a:p>
                  </a:txBody>
                  <a:tcPr marL="40870" marR="40870" marT="0" marB="0" anchor="ctr">
                    <a:lnL>
                      <a:noFill/>
                    </a:lnL>
                    <a:lnR>
                      <a:noFill/>
                    </a:lnR>
                    <a:lnT>
                      <a:noFill/>
                    </a:lnT>
                    <a:lnB>
                      <a:noFill/>
                    </a:lnB>
                  </a:tcPr>
                </a:tc>
              </a:tr>
              <a:tr h="133439">
                <a:tc>
                  <a:txBody>
                    <a:bodyPr/>
                    <a:lstStyle/>
                    <a:p>
                      <a:pPr marL="0" marR="0" algn="ctr">
                        <a:spcBef>
                          <a:spcPts val="0"/>
                        </a:spcBef>
                        <a:spcAft>
                          <a:spcPts val="0"/>
                        </a:spcAft>
                      </a:pPr>
                      <a:r>
                        <a:rPr lang="en-US" sz="500">
                          <a:solidFill>
                            <a:srgbClr val="000000"/>
                          </a:solidFill>
                          <a:effectLst/>
                          <a:latin typeface="Arial" panose="020B0604020202020204" pitchFamily="34" charset="0"/>
                          <a:ea typeface="Times New Roman" panose="02020603050405020304" pitchFamily="18" charset="0"/>
                        </a:rPr>
                        <a:t>18</a:t>
                      </a:r>
                      <a:endParaRPr lang="en-US" sz="700">
                        <a:effectLst/>
                        <a:latin typeface="Times New Roman" panose="02020603050405020304" pitchFamily="18" charset="0"/>
                        <a:ea typeface="Times New Roman" panose="02020603050405020304" pitchFamily="18" charset="0"/>
                      </a:endParaRPr>
                    </a:p>
                  </a:txBody>
                  <a:tcPr marL="40870" marR="40870" marT="0" marB="0" anchor="ctr">
                    <a:lnL>
                      <a:noFill/>
                    </a:lnL>
                    <a:lnR>
                      <a:noFill/>
                    </a:lnR>
                    <a:lnT>
                      <a:noFill/>
                    </a:lnT>
                    <a:lnB>
                      <a:noFill/>
                    </a:lnB>
                  </a:tcPr>
                </a:tc>
                <a:tc>
                  <a:txBody>
                    <a:bodyPr/>
                    <a:lstStyle/>
                    <a:p>
                      <a:pPr marL="0" marR="0" algn="ctr">
                        <a:spcBef>
                          <a:spcPts val="0"/>
                        </a:spcBef>
                        <a:spcAft>
                          <a:spcPts val="0"/>
                        </a:spcAft>
                      </a:pPr>
                      <a:r>
                        <a:rPr lang="en-US" sz="500">
                          <a:solidFill>
                            <a:srgbClr val="000000"/>
                          </a:solidFill>
                          <a:effectLst/>
                          <a:latin typeface="Arial" panose="020B0604020202020204" pitchFamily="34" charset="0"/>
                          <a:ea typeface="Times New Roman" panose="02020603050405020304" pitchFamily="18" charset="0"/>
                        </a:rPr>
                        <a:t>4</a:t>
                      </a:r>
                      <a:endParaRPr lang="en-US" sz="700">
                        <a:effectLst/>
                        <a:latin typeface="Times New Roman" panose="02020603050405020304" pitchFamily="18" charset="0"/>
                        <a:ea typeface="Times New Roman" panose="02020603050405020304" pitchFamily="18" charset="0"/>
                      </a:endParaRPr>
                    </a:p>
                  </a:txBody>
                  <a:tcPr marL="40870" marR="40870" marT="0" marB="0" anchor="ctr">
                    <a:lnL>
                      <a:noFill/>
                    </a:lnL>
                    <a:lnR>
                      <a:noFill/>
                    </a:lnR>
                    <a:lnT>
                      <a:noFill/>
                    </a:lnT>
                    <a:lnB>
                      <a:noFill/>
                    </a:lnB>
                  </a:tcPr>
                </a:tc>
                <a:tc>
                  <a:txBody>
                    <a:bodyPr/>
                    <a:lstStyle/>
                    <a:p>
                      <a:pPr marL="0" marR="0" algn="ctr">
                        <a:spcBef>
                          <a:spcPts val="0"/>
                        </a:spcBef>
                        <a:spcAft>
                          <a:spcPts val="0"/>
                        </a:spcAft>
                      </a:pPr>
                      <a:r>
                        <a:rPr lang="en-US" sz="500">
                          <a:solidFill>
                            <a:srgbClr val="000000"/>
                          </a:solidFill>
                          <a:effectLst/>
                          <a:latin typeface="Arial" panose="020B0604020202020204" pitchFamily="34" charset="0"/>
                          <a:ea typeface="Times New Roman" panose="02020603050405020304" pitchFamily="18" charset="0"/>
                        </a:rPr>
                        <a:t>12</a:t>
                      </a:r>
                      <a:endParaRPr lang="en-US" sz="700">
                        <a:effectLst/>
                        <a:latin typeface="Times New Roman" panose="02020603050405020304" pitchFamily="18" charset="0"/>
                        <a:ea typeface="Times New Roman" panose="02020603050405020304" pitchFamily="18" charset="0"/>
                      </a:endParaRPr>
                    </a:p>
                  </a:txBody>
                  <a:tcPr marL="40870" marR="40870" marT="0" marB="0" anchor="ctr">
                    <a:lnL>
                      <a:noFill/>
                    </a:lnL>
                    <a:lnR>
                      <a:noFill/>
                    </a:lnR>
                    <a:lnT>
                      <a:noFill/>
                    </a:lnT>
                    <a:lnB>
                      <a:noFill/>
                    </a:lnB>
                  </a:tcPr>
                </a:tc>
                <a:tc>
                  <a:txBody>
                    <a:bodyPr/>
                    <a:lstStyle/>
                    <a:p>
                      <a:pPr marL="0" marR="0" algn="ctr">
                        <a:spcBef>
                          <a:spcPts val="0"/>
                        </a:spcBef>
                        <a:spcAft>
                          <a:spcPts val="0"/>
                        </a:spcAft>
                      </a:pPr>
                      <a:r>
                        <a:rPr lang="en-US" sz="500">
                          <a:solidFill>
                            <a:srgbClr val="000000"/>
                          </a:solidFill>
                          <a:effectLst/>
                          <a:latin typeface="Arial" panose="020B0604020202020204" pitchFamily="34" charset="0"/>
                          <a:ea typeface="Times New Roman" panose="02020603050405020304" pitchFamily="18" charset="0"/>
                        </a:rPr>
                        <a:t>4</a:t>
                      </a:r>
                      <a:endParaRPr lang="en-US" sz="700">
                        <a:effectLst/>
                        <a:latin typeface="Times New Roman" panose="02020603050405020304" pitchFamily="18" charset="0"/>
                        <a:ea typeface="Times New Roman" panose="02020603050405020304" pitchFamily="18" charset="0"/>
                      </a:endParaRPr>
                    </a:p>
                  </a:txBody>
                  <a:tcPr marL="40870" marR="40870" marT="0" marB="0" anchor="ctr">
                    <a:lnL>
                      <a:noFill/>
                    </a:lnL>
                    <a:lnR>
                      <a:noFill/>
                    </a:lnR>
                    <a:lnT>
                      <a:noFill/>
                    </a:lnT>
                    <a:lnB>
                      <a:noFill/>
                    </a:lnB>
                  </a:tcPr>
                </a:tc>
                <a:tc>
                  <a:txBody>
                    <a:bodyPr/>
                    <a:lstStyle/>
                    <a:p>
                      <a:pPr marL="0" marR="0" algn="ctr">
                        <a:spcBef>
                          <a:spcPts val="0"/>
                        </a:spcBef>
                        <a:spcAft>
                          <a:spcPts val="0"/>
                        </a:spcAft>
                      </a:pPr>
                      <a:r>
                        <a:rPr lang="en-US" sz="500">
                          <a:solidFill>
                            <a:srgbClr val="000000"/>
                          </a:solidFill>
                          <a:effectLst/>
                          <a:latin typeface="Arial" panose="020B0604020202020204" pitchFamily="34" charset="0"/>
                          <a:ea typeface="Times New Roman" panose="02020603050405020304" pitchFamily="18" charset="0"/>
                        </a:rPr>
                        <a:t>-1.80</a:t>
                      </a:r>
                      <a:endParaRPr lang="en-US" sz="700">
                        <a:effectLst/>
                        <a:latin typeface="Times New Roman" panose="02020603050405020304" pitchFamily="18" charset="0"/>
                        <a:ea typeface="Times New Roman" panose="02020603050405020304" pitchFamily="18" charset="0"/>
                      </a:endParaRPr>
                    </a:p>
                  </a:txBody>
                  <a:tcPr marL="40870" marR="40870" marT="0" marB="0" anchor="ctr">
                    <a:lnL>
                      <a:noFill/>
                    </a:lnL>
                    <a:lnR>
                      <a:noFill/>
                    </a:lnR>
                    <a:lnT>
                      <a:noFill/>
                    </a:lnT>
                    <a:lnB>
                      <a:noFill/>
                    </a:lnB>
                  </a:tcPr>
                </a:tc>
                <a:tc>
                  <a:txBody>
                    <a:bodyPr/>
                    <a:lstStyle/>
                    <a:p>
                      <a:pPr marL="0" marR="0" algn="ctr">
                        <a:spcBef>
                          <a:spcPts val="0"/>
                        </a:spcBef>
                        <a:spcAft>
                          <a:spcPts val="0"/>
                        </a:spcAft>
                      </a:pPr>
                      <a:r>
                        <a:rPr lang="en-US" sz="500">
                          <a:solidFill>
                            <a:srgbClr val="000000"/>
                          </a:solidFill>
                          <a:effectLst/>
                          <a:latin typeface="Arial" panose="020B0604020202020204" pitchFamily="34" charset="0"/>
                          <a:ea typeface="Times New Roman" panose="02020603050405020304" pitchFamily="18" charset="0"/>
                        </a:rPr>
                        <a:t>-1.71</a:t>
                      </a:r>
                      <a:endParaRPr lang="en-US" sz="700">
                        <a:effectLst/>
                        <a:latin typeface="Times New Roman" panose="02020603050405020304" pitchFamily="18" charset="0"/>
                        <a:ea typeface="Times New Roman" panose="02020603050405020304" pitchFamily="18" charset="0"/>
                      </a:endParaRPr>
                    </a:p>
                  </a:txBody>
                  <a:tcPr marL="40870" marR="40870" marT="0" marB="0" anchor="ctr">
                    <a:lnL>
                      <a:noFill/>
                    </a:lnL>
                    <a:lnR>
                      <a:noFill/>
                    </a:lnR>
                    <a:lnT>
                      <a:noFill/>
                    </a:lnT>
                    <a:lnB>
                      <a:noFill/>
                    </a:lnB>
                  </a:tcPr>
                </a:tc>
              </a:tr>
              <a:tr h="133439">
                <a:tc>
                  <a:txBody>
                    <a:bodyPr/>
                    <a:lstStyle/>
                    <a:p>
                      <a:pPr marL="0" marR="0" algn="ctr">
                        <a:spcBef>
                          <a:spcPts val="0"/>
                        </a:spcBef>
                        <a:spcAft>
                          <a:spcPts val="0"/>
                        </a:spcAft>
                      </a:pPr>
                      <a:r>
                        <a:rPr lang="en-US" sz="500">
                          <a:solidFill>
                            <a:srgbClr val="000000"/>
                          </a:solidFill>
                          <a:effectLst/>
                          <a:latin typeface="Arial" panose="020B0604020202020204" pitchFamily="34" charset="0"/>
                          <a:ea typeface="Times New Roman" panose="02020603050405020304" pitchFamily="18" charset="0"/>
                        </a:rPr>
                        <a:t>19</a:t>
                      </a:r>
                      <a:endParaRPr lang="en-US" sz="700">
                        <a:effectLst/>
                        <a:latin typeface="Times New Roman" panose="02020603050405020304" pitchFamily="18" charset="0"/>
                        <a:ea typeface="Times New Roman" panose="02020603050405020304" pitchFamily="18" charset="0"/>
                      </a:endParaRPr>
                    </a:p>
                  </a:txBody>
                  <a:tcPr marL="40870" marR="40870" marT="0" marB="0" anchor="ctr">
                    <a:lnL>
                      <a:noFill/>
                    </a:lnL>
                    <a:lnR>
                      <a:noFill/>
                    </a:lnR>
                    <a:lnT>
                      <a:noFill/>
                    </a:lnT>
                    <a:lnB>
                      <a:noFill/>
                    </a:lnB>
                  </a:tcPr>
                </a:tc>
                <a:tc>
                  <a:txBody>
                    <a:bodyPr/>
                    <a:lstStyle/>
                    <a:p>
                      <a:pPr marL="0" marR="0" algn="ctr">
                        <a:spcBef>
                          <a:spcPts val="0"/>
                        </a:spcBef>
                        <a:spcAft>
                          <a:spcPts val="0"/>
                        </a:spcAft>
                      </a:pPr>
                      <a:r>
                        <a:rPr lang="en-US" sz="500">
                          <a:solidFill>
                            <a:srgbClr val="000000"/>
                          </a:solidFill>
                          <a:effectLst/>
                          <a:latin typeface="Arial" panose="020B0604020202020204" pitchFamily="34" charset="0"/>
                          <a:ea typeface="Times New Roman" panose="02020603050405020304" pitchFamily="18" charset="0"/>
                        </a:rPr>
                        <a:t>2</a:t>
                      </a:r>
                      <a:endParaRPr lang="en-US" sz="700">
                        <a:effectLst/>
                        <a:latin typeface="Times New Roman" panose="02020603050405020304" pitchFamily="18" charset="0"/>
                        <a:ea typeface="Times New Roman" panose="02020603050405020304" pitchFamily="18" charset="0"/>
                      </a:endParaRPr>
                    </a:p>
                  </a:txBody>
                  <a:tcPr marL="40870" marR="40870" marT="0" marB="0" anchor="ctr">
                    <a:lnL>
                      <a:noFill/>
                    </a:lnL>
                    <a:lnR>
                      <a:noFill/>
                    </a:lnR>
                    <a:lnT>
                      <a:noFill/>
                    </a:lnT>
                    <a:lnB>
                      <a:noFill/>
                    </a:lnB>
                  </a:tcPr>
                </a:tc>
                <a:tc>
                  <a:txBody>
                    <a:bodyPr/>
                    <a:lstStyle/>
                    <a:p>
                      <a:pPr marL="0" marR="0" algn="ctr">
                        <a:spcBef>
                          <a:spcPts val="0"/>
                        </a:spcBef>
                        <a:spcAft>
                          <a:spcPts val="0"/>
                        </a:spcAft>
                      </a:pPr>
                      <a:r>
                        <a:rPr lang="en-US" sz="500">
                          <a:solidFill>
                            <a:srgbClr val="000000"/>
                          </a:solidFill>
                          <a:effectLst/>
                          <a:latin typeface="Arial" panose="020B0604020202020204" pitchFamily="34" charset="0"/>
                          <a:ea typeface="Times New Roman" panose="02020603050405020304" pitchFamily="18" charset="0"/>
                        </a:rPr>
                        <a:t>14</a:t>
                      </a:r>
                      <a:endParaRPr lang="en-US" sz="700">
                        <a:effectLst/>
                        <a:latin typeface="Times New Roman" panose="02020603050405020304" pitchFamily="18" charset="0"/>
                        <a:ea typeface="Times New Roman" panose="02020603050405020304" pitchFamily="18" charset="0"/>
                      </a:endParaRPr>
                    </a:p>
                  </a:txBody>
                  <a:tcPr marL="40870" marR="40870" marT="0" marB="0" anchor="ctr">
                    <a:lnL>
                      <a:noFill/>
                    </a:lnL>
                    <a:lnR>
                      <a:noFill/>
                    </a:lnR>
                    <a:lnT>
                      <a:noFill/>
                    </a:lnT>
                    <a:lnB>
                      <a:noFill/>
                    </a:lnB>
                  </a:tcPr>
                </a:tc>
                <a:tc>
                  <a:txBody>
                    <a:bodyPr/>
                    <a:lstStyle/>
                    <a:p>
                      <a:pPr marL="0" marR="0" algn="ctr">
                        <a:spcBef>
                          <a:spcPts val="0"/>
                        </a:spcBef>
                        <a:spcAft>
                          <a:spcPts val="0"/>
                        </a:spcAft>
                      </a:pPr>
                      <a:r>
                        <a:rPr lang="en-US" sz="500">
                          <a:solidFill>
                            <a:srgbClr val="000000"/>
                          </a:solidFill>
                          <a:effectLst/>
                          <a:latin typeface="Arial" panose="020B0604020202020204" pitchFamily="34" charset="0"/>
                          <a:ea typeface="Times New Roman" panose="02020603050405020304" pitchFamily="18" charset="0"/>
                        </a:rPr>
                        <a:t>6</a:t>
                      </a:r>
                      <a:endParaRPr lang="en-US" sz="700">
                        <a:effectLst/>
                        <a:latin typeface="Times New Roman" panose="02020603050405020304" pitchFamily="18" charset="0"/>
                        <a:ea typeface="Times New Roman" panose="02020603050405020304" pitchFamily="18" charset="0"/>
                      </a:endParaRPr>
                    </a:p>
                  </a:txBody>
                  <a:tcPr marL="40870" marR="40870" marT="0" marB="0" anchor="ctr">
                    <a:lnL>
                      <a:noFill/>
                    </a:lnL>
                    <a:lnR>
                      <a:noFill/>
                    </a:lnR>
                    <a:lnT>
                      <a:noFill/>
                    </a:lnT>
                    <a:lnB>
                      <a:noFill/>
                    </a:lnB>
                  </a:tcPr>
                </a:tc>
                <a:tc>
                  <a:txBody>
                    <a:bodyPr/>
                    <a:lstStyle/>
                    <a:p>
                      <a:pPr marL="0" marR="0" algn="ctr">
                        <a:spcBef>
                          <a:spcPts val="0"/>
                        </a:spcBef>
                        <a:spcAft>
                          <a:spcPts val="0"/>
                        </a:spcAft>
                      </a:pPr>
                      <a:r>
                        <a:rPr lang="en-US" sz="500">
                          <a:solidFill>
                            <a:srgbClr val="000000"/>
                          </a:solidFill>
                          <a:effectLst/>
                          <a:latin typeface="Arial" panose="020B0604020202020204" pitchFamily="34" charset="0"/>
                          <a:ea typeface="Times New Roman" panose="02020603050405020304" pitchFamily="18" charset="0"/>
                        </a:rPr>
                        <a:t>-1.70</a:t>
                      </a:r>
                      <a:endParaRPr lang="en-US" sz="700">
                        <a:effectLst/>
                        <a:latin typeface="Times New Roman" panose="02020603050405020304" pitchFamily="18" charset="0"/>
                        <a:ea typeface="Times New Roman" panose="02020603050405020304" pitchFamily="18" charset="0"/>
                      </a:endParaRPr>
                    </a:p>
                  </a:txBody>
                  <a:tcPr marL="40870" marR="40870" marT="0" marB="0" anchor="ctr">
                    <a:lnL>
                      <a:noFill/>
                    </a:lnL>
                    <a:lnR>
                      <a:noFill/>
                    </a:lnR>
                    <a:lnT>
                      <a:noFill/>
                    </a:lnT>
                    <a:lnB>
                      <a:noFill/>
                    </a:lnB>
                  </a:tcPr>
                </a:tc>
                <a:tc>
                  <a:txBody>
                    <a:bodyPr/>
                    <a:lstStyle/>
                    <a:p>
                      <a:pPr marL="0" marR="0" algn="ctr">
                        <a:spcBef>
                          <a:spcPts val="0"/>
                        </a:spcBef>
                        <a:spcAft>
                          <a:spcPts val="0"/>
                        </a:spcAft>
                      </a:pPr>
                      <a:r>
                        <a:rPr lang="en-US" sz="500">
                          <a:solidFill>
                            <a:srgbClr val="000000"/>
                          </a:solidFill>
                          <a:effectLst/>
                          <a:latin typeface="Arial" panose="020B0604020202020204" pitchFamily="34" charset="0"/>
                          <a:ea typeface="Times New Roman" panose="02020603050405020304" pitchFamily="18" charset="0"/>
                        </a:rPr>
                        <a:t>-1.59</a:t>
                      </a:r>
                      <a:endParaRPr lang="en-US" sz="700">
                        <a:effectLst/>
                        <a:latin typeface="Times New Roman" panose="02020603050405020304" pitchFamily="18" charset="0"/>
                        <a:ea typeface="Times New Roman" panose="02020603050405020304" pitchFamily="18" charset="0"/>
                      </a:endParaRPr>
                    </a:p>
                  </a:txBody>
                  <a:tcPr marL="40870" marR="40870" marT="0" marB="0" anchor="ctr">
                    <a:lnL>
                      <a:noFill/>
                    </a:lnL>
                    <a:lnR>
                      <a:noFill/>
                    </a:lnR>
                    <a:lnT>
                      <a:noFill/>
                    </a:lnT>
                    <a:lnB>
                      <a:noFill/>
                    </a:lnB>
                  </a:tcPr>
                </a:tc>
              </a:tr>
              <a:tr h="133439">
                <a:tc>
                  <a:txBody>
                    <a:bodyPr/>
                    <a:lstStyle/>
                    <a:p>
                      <a:pPr marL="0" marR="0" algn="ctr">
                        <a:spcBef>
                          <a:spcPts val="0"/>
                        </a:spcBef>
                        <a:spcAft>
                          <a:spcPts val="0"/>
                        </a:spcAft>
                      </a:pPr>
                      <a:r>
                        <a:rPr lang="en-US" sz="500">
                          <a:solidFill>
                            <a:srgbClr val="000000"/>
                          </a:solidFill>
                          <a:effectLst/>
                          <a:latin typeface="Arial" panose="020B0604020202020204" pitchFamily="34" charset="0"/>
                          <a:ea typeface="Times New Roman" panose="02020603050405020304" pitchFamily="18" charset="0"/>
                        </a:rPr>
                        <a:t>20</a:t>
                      </a:r>
                      <a:endParaRPr lang="en-US" sz="700">
                        <a:effectLst/>
                        <a:latin typeface="Times New Roman" panose="02020603050405020304" pitchFamily="18" charset="0"/>
                        <a:ea typeface="Times New Roman" panose="02020603050405020304" pitchFamily="18" charset="0"/>
                      </a:endParaRPr>
                    </a:p>
                  </a:txBody>
                  <a:tcPr marL="40870" marR="40870" marT="0" marB="0" anchor="ctr">
                    <a:lnL>
                      <a:noFill/>
                    </a:lnL>
                    <a:lnR>
                      <a:noFill/>
                    </a:lnR>
                    <a:lnT>
                      <a:noFill/>
                    </a:lnT>
                    <a:lnB>
                      <a:noFill/>
                    </a:lnB>
                  </a:tcPr>
                </a:tc>
                <a:tc>
                  <a:txBody>
                    <a:bodyPr/>
                    <a:lstStyle/>
                    <a:p>
                      <a:pPr marL="0" marR="0" algn="ctr">
                        <a:spcBef>
                          <a:spcPts val="0"/>
                        </a:spcBef>
                        <a:spcAft>
                          <a:spcPts val="0"/>
                        </a:spcAft>
                      </a:pPr>
                      <a:r>
                        <a:rPr lang="en-US" sz="500">
                          <a:solidFill>
                            <a:srgbClr val="000000"/>
                          </a:solidFill>
                          <a:effectLst/>
                          <a:latin typeface="Arial" panose="020B0604020202020204" pitchFamily="34" charset="0"/>
                          <a:ea typeface="Times New Roman" panose="02020603050405020304" pitchFamily="18" charset="0"/>
                        </a:rPr>
                        <a:t>4</a:t>
                      </a:r>
                      <a:endParaRPr lang="en-US" sz="700">
                        <a:effectLst/>
                        <a:latin typeface="Times New Roman" panose="02020603050405020304" pitchFamily="18" charset="0"/>
                        <a:ea typeface="Times New Roman" panose="02020603050405020304" pitchFamily="18" charset="0"/>
                      </a:endParaRPr>
                    </a:p>
                  </a:txBody>
                  <a:tcPr marL="40870" marR="40870" marT="0" marB="0" anchor="ctr">
                    <a:lnL>
                      <a:noFill/>
                    </a:lnL>
                    <a:lnR>
                      <a:noFill/>
                    </a:lnR>
                    <a:lnT>
                      <a:noFill/>
                    </a:lnT>
                    <a:lnB>
                      <a:noFill/>
                    </a:lnB>
                  </a:tcPr>
                </a:tc>
                <a:tc>
                  <a:txBody>
                    <a:bodyPr/>
                    <a:lstStyle/>
                    <a:p>
                      <a:pPr marL="0" marR="0" algn="ctr">
                        <a:spcBef>
                          <a:spcPts val="0"/>
                        </a:spcBef>
                        <a:spcAft>
                          <a:spcPts val="0"/>
                        </a:spcAft>
                      </a:pPr>
                      <a:r>
                        <a:rPr lang="en-US" sz="500">
                          <a:solidFill>
                            <a:srgbClr val="000000"/>
                          </a:solidFill>
                          <a:effectLst/>
                          <a:latin typeface="Arial" panose="020B0604020202020204" pitchFamily="34" charset="0"/>
                          <a:ea typeface="Times New Roman" panose="02020603050405020304" pitchFamily="18" charset="0"/>
                        </a:rPr>
                        <a:t>18</a:t>
                      </a:r>
                      <a:endParaRPr lang="en-US" sz="700">
                        <a:effectLst/>
                        <a:latin typeface="Times New Roman" panose="02020603050405020304" pitchFamily="18" charset="0"/>
                        <a:ea typeface="Times New Roman" panose="02020603050405020304" pitchFamily="18" charset="0"/>
                      </a:endParaRPr>
                    </a:p>
                  </a:txBody>
                  <a:tcPr marL="40870" marR="40870" marT="0" marB="0" anchor="ctr">
                    <a:lnL>
                      <a:noFill/>
                    </a:lnL>
                    <a:lnR>
                      <a:noFill/>
                    </a:lnR>
                    <a:lnT>
                      <a:noFill/>
                    </a:lnT>
                    <a:lnB>
                      <a:noFill/>
                    </a:lnB>
                  </a:tcPr>
                </a:tc>
                <a:tc>
                  <a:txBody>
                    <a:bodyPr/>
                    <a:lstStyle/>
                    <a:p>
                      <a:pPr marL="0" marR="0" algn="ctr">
                        <a:spcBef>
                          <a:spcPts val="0"/>
                        </a:spcBef>
                        <a:spcAft>
                          <a:spcPts val="0"/>
                        </a:spcAft>
                      </a:pPr>
                      <a:r>
                        <a:rPr lang="en-US" sz="500">
                          <a:solidFill>
                            <a:srgbClr val="000000"/>
                          </a:solidFill>
                          <a:effectLst/>
                          <a:latin typeface="Arial" panose="020B0604020202020204" pitchFamily="34" charset="0"/>
                          <a:ea typeface="Times New Roman" panose="02020603050405020304" pitchFamily="18" charset="0"/>
                        </a:rPr>
                        <a:t>7</a:t>
                      </a:r>
                      <a:endParaRPr lang="en-US" sz="700">
                        <a:effectLst/>
                        <a:latin typeface="Times New Roman" panose="02020603050405020304" pitchFamily="18" charset="0"/>
                        <a:ea typeface="Times New Roman" panose="02020603050405020304" pitchFamily="18" charset="0"/>
                      </a:endParaRPr>
                    </a:p>
                  </a:txBody>
                  <a:tcPr marL="40870" marR="40870" marT="0" marB="0" anchor="ctr">
                    <a:lnL>
                      <a:noFill/>
                    </a:lnL>
                    <a:lnR>
                      <a:noFill/>
                    </a:lnR>
                    <a:lnT>
                      <a:noFill/>
                    </a:lnT>
                    <a:lnB>
                      <a:noFill/>
                    </a:lnB>
                  </a:tcPr>
                </a:tc>
                <a:tc>
                  <a:txBody>
                    <a:bodyPr/>
                    <a:lstStyle/>
                    <a:p>
                      <a:pPr marL="0" marR="0" algn="ctr">
                        <a:spcBef>
                          <a:spcPts val="0"/>
                        </a:spcBef>
                        <a:spcAft>
                          <a:spcPts val="0"/>
                        </a:spcAft>
                      </a:pPr>
                      <a:r>
                        <a:rPr lang="en-US" sz="500">
                          <a:solidFill>
                            <a:srgbClr val="000000"/>
                          </a:solidFill>
                          <a:effectLst/>
                          <a:latin typeface="Arial" panose="020B0604020202020204" pitchFamily="34" charset="0"/>
                          <a:ea typeface="Times New Roman" panose="02020603050405020304" pitchFamily="18" charset="0"/>
                        </a:rPr>
                        <a:t>-1.60</a:t>
                      </a:r>
                      <a:endParaRPr lang="en-US" sz="700">
                        <a:effectLst/>
                        <a:latin typeface="Times New Roman" panose="02020603050405020304" pitchFamily="18" charset="0"/>
                        <a:ea typeface="Times New Roman" panose="02020603050405020304" pitchFamily="18" charset="0"/>
                      </a:endParaRPr>
                    </a:p>
                  </a:txBody>
                  <a:tcPr marL="40870" marR="40870" marT="0" marB="0" anchor="ctr">
                    <a:lnL>
                      <a:noFill/>
                    </a:lnL>
                    <a:lnR>
                      <a:noFill/>
                    </a:lnR>
                    <a:lnT>
                      <a:noFill/>
                    </a:lnT>
                    <a:lnB>
                      <a:noFill/>
                    </a:lnB>
                  </a:tcPr>
                </a:tc>
                <a:tc>
                  <a:txBody>
                    <a:bodyPr/>
                    <a:lstStyle/>
                    <a:p>
                      <a:pPr marL="0" marR="0" algn="ctr">
                        <a:spcBef>
                          <a:spcPts val="0"/>
                        </a:spcBef>
                        <a:spcAft>
                          <a:spcPts val="0"/>
                        </a:spcAft>
                      </a:pPr>
                      <a:r>
                        <a:rPr lang="en-US" sz="500">
                          <a:solidFill>
                            <a:srgbClr val="000000"/>
                          </a:solidFill>
                          <a:effectLst/>
                          <a:latin typeface="Arial" panose="020B0604020202020204" pitchFamily="34" charset="0"/>
                          <a:ea typeface="Times New Roman" panose="02020603050405020304" pitchFamily="18" charset="0"/>
                        </a:rPr>
                        <a:t>-1.48</a:t>
                      </a:r>
                      <a:endParaRPr lang="en-US" sz="700">
                        <a:effectLst/>
                        <a:latin typeface="Times New Roman" panose="02020603050405020304" pitchFamily="18" charset="0"/>
                        <a:ea typeface="Times New Roman" panose="02020603050405020304" pitchFamily="18" charset="0"/>
                      </a:endParaRPr>
                    </a:p>
                  </a:txBody>
                  <a:tcPr marL="40870" marR="40870" marT="0" marB="0" anchor="ctr">
                    <a:lnL>
                      <a:noFill/>
                    </a:lnL>
                    <a:lnR>
                      <a:noFill/>
                    </a:lnR>
                    <a:lnT>
                      <a:noFill/>
                    </a:lnT>
                    <a:lnB>
                      <a:noFill/>
                    </a:lnB>
                  </a:tcPr>
                </a:tc>
              </a:tr>
              <a:tr h="133439">
                <a:tc>
                  <a:txBody>
                    <a:bodyPr/>
                    <a:lstStyle/>
                    <a:p>
                      <a:pPr marL="0" marR="0" algn="ctr">
                        <a:spcBef>
                          <a:spcPts val="0"/>
                        </a:spcBef>
                        <a:spcAft>
                          <a:spcPts val="0"/>
                        </a:spcAft>
                      </a:pPr>
                      <a:r>
                        <a:rPr lang="en-US" sz="500">
                          <a:solidFill>
                            <a:srgbClr val="000000"/>
                          </a:solidFill>
                          <a:effectLst/>
                          <a:latin typeface="Arial" panose="020B0604020202020204" pitchFamily="34" charset="0"/>
                          <a:ea typeface="Times New Roman" panose="02020603050405020304" pitchFamily="18" charset="0"/>
                        </a:rPr>
                        <a:t>21</a:t>
                      </a:r>
                      <a:endParaRPr lang="en-US" sz="700">
                        <a:effectLst/>
                        <a:latin typeface="Times New Roman" panose="02020603050405020304" pitchFamily="18" charset="0"/>
                        <a:ea typeface="Times New Roman" panose="02020603050405020304" pitchFamily="18" charset="0"/>
                      </a:endParaRPr>
                    </a:p>
                  </a:txBody>
                  <a:tcPr marL="40870" marR="40870" marT="0" marB="0" anchor="ctr">
                    <a:lnL>
                      <a:noFill/>
                    </a:lnL>
                    <a:lnR>
                      <a:noFill/>
                    </a:lnR>
                    <a:lnT>
                      <a:noFill/>
                    </a:lnT>
                    <a:lnB>
                      <a:noFill/>
                    </a:lnB>
                  </a:tcPr>
                </a:tc>
                <a:tc>
                  <a:txBody>
                    <a:bodyPr/>
                    <a:lstStyle/>
                    <a:p>
                      <a:pPr marL="0" marR="0" algn="ctr">
                        <a:spcBef>
                          <a:spcPts val="0"/>
                        </a:spcBef>
                        <a:spcAft>
                          <a:spcPts val="0"/>
                        </a:spcAft>
                      </a:pPr>
                      <a:r>
                        <a:rPr lang="en-US" sz="500">
                          <a:solidFill>
                            <a:srgbClr val="000000"/>
                          </a:solidFill>
                          <a:effectLst/>
                          <a:latin typeface="Arial" panose="020B0604020202020204" pitchFamily="34" charset="0"/>
                          <a:ea typeface="Times New Roman" panose="02020603050405020304" pitchFamily="18" charset="0"/>
                        </a:rPr>
                        <a:t>7</a:t>
                      </a:r>
                      <a:endParaRPr lang="en-US" sz="700">
                        <a:effectLst/>
                        <a:latin typeface="Times New Roman" panose="02020603050405020304" pitchFamily="18" charset="0"/>
                        <a:ea typeface="Times New Roman" panose="02020603050405020304" pitchFamily="18" charset="0"/>
                      </a:endParaRPr>
                    </a:p>
                  </a:txBody>
                  <a:tcPr marL="40870" marR="40870" marT="0" marB="0" anchor="ctr">
                    <a:lnL>
                      <a:noFill/>
                    </a:lnL>
                    <a:lnR>
                      <a:noFill/>
                    </a:lnR>
                    <a:lnT>
                      <a:noFill/>
                    </a:lnT>
                    <a:lnB>
                      <a:noFill/>
                    </a:lnB>
                  </a:tcPr>
                </a:tc>
                <a:tc>
                  <a:txBody>
                    <a:bodyPr/>
                    <a:lstStyle/>
                    <a:p>
                      <a:pPr marL="0" marR="0" algn="ctr">
                        <a:spcBef>
                          <a:spcPts val="0"/>
                        </a:spcBef>
                        <a:spcAft>
                          <a:spcPts val="0"/>
                        </a:spcAft>
                      </a:pPr>
                      <a:r>
                        <a:rPr lang="en-US" sz="500">
                          <a:solidFill>
                            <a:srgbClr val="000000"/>
                          </a:solidFill>
                          <a:effectLst/>
                          <a:latin typeface="Arial" panose="020B0604020202020204" pitchFamily="34" charset="0"/>
                          <a:ea typeface="Times New Roman" panose="02020603050405020304" pitchFamily="18" charset="0"/>
                        </a:rPr>
                        <a:t>25</a:t>
                      </a:r>
                      <a:endParaRPr lang="en-US" sz="700">
                        <a:effectLst/>
                        <a:latin typeface="Times New Roman" panose="02020603050405020304" pitchFamily="18" charset="0"/>
                        <a:ea typeface="Times New Roman" panose="02020603050405020304" pitchFamily="18" charset="0"/>
                      </a:endParaRPr>
                    </a:p>
                  </a:txBody>
                  <a:tcPr marL="40870" marR="40870" marT="0" marB="0" anchor="ctr">
                    <a:lnL>
                      <a:noFill/>
                    </a:lnL>
                    <a:lnR>
                      <a:noFill/>
                    </a:lnR>
                    <a:lnT>
                      <a:noFill/>
                    </a:lnT>
                    <a:lnB>
                      <a:noFill/>
                    </a:lnB>
                  </a:tcPr>
                </a:tc>
                <a:tc>
                  <a:txBody>
                    <a:bodyPr/>
                    <a:lstStyle/>
                    <a:p>
                      <a:pPr marL="0" marR="0" algn="ctr">
                        <a:spcBef>
                          <a:spcPts val="0"/>
                        </a:spcBef>
                        <a:spcAft>
                          <a:spcPts val="0"/>
                        </a:spcAft>
                      </a:pPr>
                      <a:r>
                        <a:rPr lang="en-US" sz="500">
                          <a:solidFill>
                            <a:srgbClr val="000000"/>
                          </a:solidFill>
                          <a:effectLst/>
                          <a:latin typeface="Arial" panose="020B0604020202020204" pitchFamily="34" charset="0"/>
                          <a:ea typeface="Times New Roman" panose="02020603050405020304" pitchFamily="18" charset="0"/>
                        </a:rPr>
                        <a:t>9</a:t>
                      </a:r>
                      <a:endParaRPr lang="en-US" sz="700">
                        <a:effectLst/>
                        <a:latin typeface="Times New Roman" panose="02020603050405020304" pitchFamily="18" charset="0"/>
                        <a:ea typeface="Times New Roman" panose="02020603050405020304" pitchFamily="18" charset="0"/>
                      </a:endParaRPr>
                    </a:p>
                  </a:txBody>
                  <a:tcPr marL="40870" marR="40870" marT="0" marB="0" anchor="ctr">
                    <a:lnL>
                      <a:noFill/>
                    </a:lnL>
                    <a:lnR>
                      <a:noFill/>
                    </a:lnR>
                    <a:lnT>
                      <a:noFill/>
                    </a:lnT>
                    <a:lnB>
                      <a:noFill/>
                    </a:lnB>
                  </a:tcPr>
                </a:tc>
                <a:tc>
                  <a:txBody>
                    <a:bodyPr/>
                    <a:lstStyle/>
                    <a:p>
                      <a:pPr marL="0" marR="0" algn="ctr">
                        <a:spcBef>
                          <a:spcPts val="0"/>
                        </a:spcBef>
                        <a:spcAft>
                          <a:spcPts val="0"/>
                        </a:spcAft>
                      </a:pPr>
                      <a:r>
                        <a:rPr lang="en-US" sz="500">
                          <a:solidFill>
                            <a:srgbClr val="000000"/>
                          </a:solidFill>
                          <a:effectLst/>
                          <a:latin typeface="Arial" panose="020B0604020202020204" pitchFamily="34" charset="0"/>
                          <a:ea typeface="Times New Roman" panose="02020603050405020304" pitchFamily="18" charset="0"/>
                        </a:rPr>
                        <a:t>-1.50</a:t>
                      </a:r>
                      <a:endParaRPr lang="en-US" sz="700">
                        <a:effectLst/>
                        <a:latin typeface="Times New Roman" panose="02020603050405020304" pitchFamily="18" charset="0"/>
                        <a:ea typeface="Times New Roman" panose="02020603050405020304" pitchFamily="18" charset="0"/>
                      </a:endParaRPr>
                    </a:p>
                  </a:txBody>
                  <a:tcPr marL="40870" marR="40870" marT="0" marB="0" anchor="ctr">
                    <a:lnL>
                      <a:noFill/>
                    </a:lnL>
                    <a:lnR>
                      <a:noFill/>
                    </a:lnR>
                    <a:lnT>
                      <a:noFill/>
                    </a:lnT>
                    <a:lnB>
                      <a:noFill/>
                    </a:lnB>
                  </a:tcPr>
                </a:tc>
                <a:tc>
                  <a:txBody>
                    <a:bodyPr/>
                    <a:lstStyle/>
                    <a:p>
                      <a:pPr marL="0" marR="0" algn="ctr">
                        <a:spcBef>
                          <a:spcPts val="0"/>
                        </a:spcBef>
                        <a:spcAft>
                          <a:spcPts val="0"/>
                        </a:spcAft>
                      </a:pPr>
                      <a:r>
                        <a:rPr lang="en-US" sz="500">
                          <a:solidFill>
                            <a:srgbClr val="000000"/>
                          </a:solidFill>
                          <a:effectLst/>
                          <a:latin typeface="Arial" panose="020B0604020202020204" pitchFamily="34" charset="0"/>
                          <a:ea typeface="Times New Roman" panose="02020603050405020304" pitchFamily="18" charset="0"/>
                        </a:rPr>
                        <a:t>-1.32</a:t>
                      </a:r>
                      <a:endParaRPr lang="en-US" sz="700">
                        <a:effectLst/>
                        <a:latin typeface="Times New Roman" panose="02020603050405020304" pitchFamily="18" charset="0"/>
                        <a:ea typeface="Times New Roman" panose="02020603050405020304" pitchFamily="18" charset="0"/>
                      </a:endParaRPr>
                    </a:p>
                  </a:txBody>
                  <a:tcPr marL="40870" marR="40870" marT="0" marB="0" anchor="ctr">
                    <a:lnL>
                      <a:noFill/>
                    </a:lnL>
                    <a:lnR>
                      <a:noFill/>
                    </a:lnR>
                    <a:lnT>
                      <a:noFill/>
                    </a:lnT>
                    <a:lnB>
                      <a:noFill/>
                    </a:lnB>
                  </a:tcPr>
                </a:tc>
              </a:tr>
              <a:tr h="133439">
                <a:tc>
                  <a:txBody>
                    <a:bodyPr/>
                    <a:lstStyle/>
                    <a:p>
                      <a:pPr marL="0" marR="0" algn="ctr">
                        <a:spcBef>
                          <a:spcPts val="0"/>
                        </a:spcBef>
                        <a:spcAft>
                          <a:spcPts val="0"/>
                        </a:spcAft>
                      </a:pPr>
                      <a:r>
                        <a:rPr lang="en-US" sz="500">
                          <a:solidFill>
                            <a:srgbClr val="000000"/>
                          </a:solidFill>
                          <a:effectLst/>
                          <a:latin typeface="Arial" panose="020B0604020202020204" pitchFamily="34" charset="0"/>
                          <a:ea typeface="Times New Roman" panose="02020603050405020304" pitchFamily="18" charset="0"/>
                        </a:rPr>
                        <a:t>22</a:t>
                      </a:r>
                      <a:endParaRPr lang="en-US" sz="700">
                        <a:effectLst/>
                        <a:latin typeface="Times New Roman" panose="02020603050405020304" pitchFamily="18" charset="0"/>
                        <a:ea typeface="Times New Roman" panose="02020603050405020304" pitchFamily="18" charset="0"/>
                      </a:endParaRPr>
                    </a:p>
                  </a:txBody>
                  <a:tcPr marL="40870" marR="40870" marT="0" marB="0" anchor="ctr">
                    <a:lnL>
                      <a:noFill/>
                    </a:lnL>
                    <a:lnR>
                      <a:noFill/>
                    </a:lnR>
                    <a:lnT>
                      <a:noFill/>
                    </a:lnT>
                    <a:lnB>
                      <a:noFill/>
                    </a:lnB>
                  </a:tcPr>
                </a:tc>
                <a:tc>
                  <a:txBody>
                    <a:bodyPr/>
                    <a:lstStyle/>
                    <a:p>
                      <a:pPr marL="0" marR="0" algn="ctr">
                        <a:spcBef>
                          <a:spcPts val="0"/>
                        </a:spcBef>
                        <a:spcAft>
                          <a:spcPts val="0"/>
                        </a:spcAft>
                      </a:pPr>
                      <a:r>
                        <a:rPr lang="en-US" sz="500">
                          <a:solidFill>
                            <a:srgbClr val="000000"/>
                          </a:solidFill>
                          <a:effectLst/>
                          <a:latin typeface="Arial" panose="020B0604020202020204" pitchFamily="34" charset="0"/>
                          <a:ea typeface="Times New Roman" panose="02020603050405020304" pitchFamily="18" charset="0"/>
                        </a:rPr>
                        <a:t>4</a:t>
                      </a:r>
                      <a:endParaRPr lang="en-US" sz="700">
                        <a:effectLst/>
                        <a:latin typeface="Times New Roman" panose="02020603050405020304" pitchFamily="18" charset="0"/>
                        <a:ea typeface="Times New Roman" panose="02020603050405020304" pitchFamily="18" charset="0"/>
                      </a:endParaRPr>
                    </a:p>
                  </a:txBody>
                  <a:tcPr marL="40870" marR="40870" marT="0" marB="0" anchor="ctr">
                    <a:lnL>
                      <a:noFill/>
                    </a:lnL>
                    <a:lnR>
                      <a:noFill/>
                    </a:lnR>
                    <a:lnT>
                      <a:noFill/>
                    </a:lnT>
                    <a:lnB>
                      <a:noFill/>
                    </a:lnB>
                  </a:tcPr>
                </a:tc>
                <a:tc>
                  <a:txBody>
                    <a:bodyPr/>
                    <a:lstStyle/>
                    <a:p>
                      <a:pPr marL="0" marR="0" algn="ctr">
                        <a:spcBef>
                          <a:spcPts val="0"/>
                        </a:spcBef>
                        <a:spcAft>
                          <a:spcPts val="0"/>
                        </a:spcAft>
                      </a:pPr>
                      <a:r>
                        <a:rPr lang="en-US" sz="500">
                          <a:solidFill>
                            <a:srgbClr val="000000"/>
                          </a:solidFill>
                          <a:effectLst/>
                          <a:latin typeface="Arial" panose="020B0604020202020204" pitchFamily="34" charset="0"/>
                          <a:ea typeface="Times New Roman" panose="02020603050405020304" pitchFamily="18" charset="0"/>
                        </a:rPr>
                        <a:t>29</a:t>
                      </a:r>
                      <a:endParaRPr lang="en-US" sz="700">
                        <a:effectLst/>
                        <a:latin typeface="Times New Roman" panose="02020603050405020304" pitchFamily="18" charset="0"/>
                        <a:ea typeface="Times New Roman" panose="02020603050405020304" pitchFamily="18" charset="0"/>
                      </a:endParaRPr>
                    </a:p>
                  </a:txBody>
                  <a:tcPr marL="40870" marR="40870" marT="0" marB="0" anchor="ctr">
                    <a:lnL>
                      <a:noFill/>
                    </a:lnL>
                    <a:lnR>
                      <a:noFill/>
                    </a:lnR>
                    <a:lnT>
                      <a:noFill/>
                    </a:lnT>
                    <a:lnB>
                      <a:noFill/>
                    </a:lnB>
                  </a:tcPr>
                </a:tc>
                <a:tc>
                  <a:txBody>
                    <a:bodyPr/>
                    <a:lstStyle/>
                    <a:p>
                      <a:pPr marL="0" marR="0" algn="ctr">
                        <a:spcBef>
                          <a:spcPts val="0"/>
                        </a:spcBef>
                        <a:spcAft>
                          <a:spcPts val="0"/>
                        </a:spcAft>
                      </a:pPr>
                      <a:r>
                        <a:rPr lang="en-US" sz="500">
                          <a:solidFill>
                            <a:srgbClr val="000000"/>
                          </a:solidFill>
                          <a:effectLst/>
                          <a:latin typeface="Arial" panose="020B0604020202020204" pitchFamily="34" charset="0"/>
                          <a:ea typeface="Times New Roman" panose="02020603050405020304" pitchFamily="18" charset="0"/>
                        </a:rPr>
                        <a:t>12</a:t>
                      </a:r>
                      <a:endParaRPr lang="en-US" sz="700">
                        <a:effectLst/>
                        <a:latin typeface="Times New Roman" panose="02020603050405020304" pitchFamily="18" charset="0"/>
                        <a:ea typeface="Times New Roman" panose="02020603050405020304" pitchFamily="18" charset="0"/>
                      </a:endParaRPr>
                    </a:p>
                  </a:txBody>
                  <a:tcPr marL="40870" marR="40870" marT="0" marB="0" anchor="ctr">
                    <a:lnL>
                      <a:noFill/>
                    </a:lnL>
                    <a:lnR>
                      <a:noFill/>
                    </a:lnR>
                    <a:lnT>
                      <a:noFill/>
                    </a:lnT>
                    <a:lnB>
                      <a:noFill/>
                    </a:lnB>
                  </a:tcPr>
                </a:tc>
                <a:tc>
                  <a:txBody>
                    <a:bodyPr/>
                    <a:lstStyle/>
                    <a:p>
                      <a:pPr marL="0" marR="0" algn="ctr">
                        <a:spcBef>
                          <a:spcPts val="0"/>
                        </a:spcBef>
                        <a:spcAft>
                          <a:spcPts val="0"/>
                        </a:spcAft>
                      </a:pPr>
                      <a:r>
                        <a:rPr lang="en-US" sz="500">
                          <a:solidFill>
                            <a:srgbClr val="000000"/>
                          </a:solidFill>
                          <a:effectLst/>
                          <a:latin typeface="Arial" panose="020B0604020202020204" pitchFamily="34" charset="0"/>
                          <a:ea typeface="Times New Roman" panose="02020603050405020304" pitchFamily="18" charset="0"/>
                        </a:rPr>
                        <a:t>-1.40</a:t>
                      </a:r>
                      <a:endParaRPr lang="en-US" sz="700">
                        <a:effectLst/>
                        <a:latin typeface="Times New Roman" panose="02020603050405020304" pitchFamily="18" charset="0"/>
                        <a:ea typeface="Times New Roman" panose="02020603050405020304" pitchFamily="18" charset="0"/>
                      </a:endParaRPr>
                    </a:p>
                  </a:txBody>
                  <a:tcPr marL="40870" marR="40870" marT="0" marB="0" anchor="ctr">
                    <a:lnL>
                      <a:noFill/>
                    </a:lnL>
                    <a:lnR>
                      <a:noFill/>
                    </a:lnR>
                    <a:lnT>
                      <a:noFill/>
                    </a:lnT>
                    <a:lnB>
                      <a:noFill/>
                    </a:lnB>
                  </a:tcPr>
                </a:tc>
                <a:tc>
                  <a:txBody>
                    <a:bodyPr/>
                    <a:lstStyle/>
                    <a:p>
                      <a:pPr marL="0" marR="0" algn="ctr">
                        <a:spcBef>
                          <a:spcPts val="0"/>
                        </a:spcBef>
                        <a:spcAft>
                          <a:spcPts val="0"/>
                        </a:spcAft>
                      </a:pPr>
                      <a:r>
                        <a:rPr lang="en-US" sz="500">
                          <a:solidFill>
                            <a:srgbClr val="000000"/>
                          </a:solidFill>
                          <a:effectLst/>
                          <a:latin typeface="Arial" panose="020B0604020202020204" pitchFamily="34" charset="0"/>
                          <a:ea typeface="Times New Roman" panose="02020603050405020304" pitchFamily="18" charset="0"/>
                        </a:rPr>
                        <a:t>-1.19</a:t>
                      </a:r>
                      <a:endParaRPr lang="en-US" sz="700">
                        <a:effectLst/>
                        <a:latin typeface="Times New Roman" panose="02020603050405020304" pitchFamily="18" charset="0"/>
                        <a:ea typeface="Times New Roman" panose="02020603050405020304" pitchFamily="18" charset="0"/>
                      </a:endParaRPr>
                    </a:p>
                  </a:txBody>
                  <a:tcPr marL="40870" marR="40870" marT="0" marB="0" anchor="ctr">
                    <a:lnL>
                      <a:noFill/>
                    </a:lnL>
                    <a:lnR>
                      <a:noFill/>
                    </a:lnR>
                    <a:lnT>
                      <a:noFill/>
                    </a:lnT>
                    <a:lnB>
                      <a:noFill/>
                    </a:lnB>
                  </a:tcPr>
                </a:tc>
              </a:tr>
              <a:tr h="133439">
                <a:tc>
                  <a:txBody>
                    <a:bodyPr/>
                    <a:lstStyle/>
                    <a:p>
                      <a:pPr marL="0" marR="0" algn="ctr">
                        <a:spcBef>
                          <a:spcPts val="0"/>
                        </a:spcBef>
                        <a:spcAft>
                          <a:spcPts val="0"/>
                        </a:spcAft>
                      </a:pPr>
                      <a:r>
                        <a:rPr lang="en-US" sz="500">
                          <a:solidFill>
                            <a:srgbClr val="000000"/>
                          </a:solidFill>
                          <a:effectLst/>
                          <a:latin typeface="Arial" panose="020B0604020202020204" pitchFamily="34" charset="0"/>
                          <a:ea typeface="Times New Roman" panose="02020603050405020304" pitchFamily="18" charset="0"/>
                        </a:rPr>
                        <a:t>23</a:t>
                      </a:r>
                      <a:endParaRPr lang="en-US" sz="700">
                        <a:effectLst/>
                        <a:latin typeface="Times New Roman" panose="02020603050405020304" pitchFamily="18" charset="0"/>
                        <a:ea typeface="Times New Roman" panose="02020603050405020304" pitchFamily="18" charset="0"/>
                      </a:endParaRPr>
                    </a:p>
                  </a:txBody>
                  <a:tcPr marL="40870" marR="40870" marT="0" marB="0" anchor="ctr">
                    <a:lnL>
                      <a:noFill/>
                    </a:lnL>
                    <a:lnR>
                      <a:noFill/>
                    </a:lnR>
                    <a:lnT>
                      <a:noFill/>
                    </a:lnT>
                    <a:lnB>
                      <a:noFill/>
                    </a:lnB>
                  </a:tcPr>
                </a:tc>
                <a:tc>
                  <a:txBody>
                    <a:bodyPr/>
                    <a:lstStyle/>
                    <a:p>
                      <a:pPr marL="0" marR="0" algn="ctr">
                        <a:spcBef>
                          <a:spcPts val="0"/>
                        </a:spcBef>
                        <a:spcAft>
                          <a:spcPts val="0"/>
                        </a:spcAft>
                      </a:pPr>
                      <a:r>
                        <a:rPr lang="en-US" sz="500">
                          <a:solidFill>
                            <a:srgbClr val="000000"/>
                          </a:solidFill>
                          <a:effectLst/>
                          <a:latin typeface="Arial" panose="020B0604020202020204" pitchFamily="34" charset="0"/>
                          <a:ea typeface="Times New Roman" panose="02020603050405020304" pitchFamily="18" charset="0"/>
                        </a:rPr>
                        <a:t>3</a:t>
                      </a:r>
                      <a:endParaRPr lang="en-US" sz="700">
                        <a:effectLst/>
                        <a:latin typeface="Times New Roman" panose="02020603050405020304" pitchFamily="18" charset="0"/>
                        <a:ea typeface="Times New Roman" panose="02020603050405020304" pitchFamily="18" charset="0"/>
                      </a:endParaRPr>
                    </a:p>
                  </a:txBody>
                  <a:tcPr marL="40870" marR="40870" marT="0" marB="0" anchor="ctr">
                    <a:lnL>
                      <a:noFill/>
                    </a:lnL>
                    <a:lnR>
                      <a:noFill/>
                    </a:lnR>
                    <a:lnT>
                      <a:noFill/>
                    </a:lnT>
                    <a:lnB>
                      <a:noFill/>
                    </a:lnB>
                  </a:tcPr>
                </a:tc>
                <a:tc>
                  <a:txBody>
                    <a:bodyPr/>
                    <a:lstStyle/>
                    <a:p>
                      <a:pPr marL="0" marR="0" algn="ctr">
                        <a:spcBef>
                          <a:spcPts val="0"/>
                        </a:spcBef>
                        <a:spcAft>
                          <a:spcPts val="0"/>
                        </a:spcAft>
                      </a:pPr>
                      <a:r>
                        <a:rPr lang="en-US" sz="500">
                          <a:solidFill>
                            <a:srgbClr val="000000"/>
                          </a:solidFill>
                          <a:effectLst/>
                          <a:latin typeface="Arial" panose="020B0604020202020204" pitchFamily="34" charset="0"/>
                          <a:ea typeface="Times New Roman" panose="02020603050405020304" pitchFamily="18" charset="0"/>
                        </a:rPr>
                        <a:t>32</a:t>
                      </a:r>
                      <a:endParaRPr lang="en-US" sz="700">
                        <a:effectLst/>
                        <a:latin typeface="Times New Roman" panose="02020603050405020304" pitchFamily="18" charset="0"/>
                        <a:ea typeface="Times New Roman" panose="02020603050405020304" pitchFamily="18" charset="0"/>
                      </a:endParaRPr>
                    </a:p>
                  </a:txBody>
                  <a:tcPr marL="40870" marR="40870" marT="0" marB="0" anchor="ctr">
                    <a:lnL>
                      <a:noFill/>
                    </a:lnL>
                    <a:lnR>
                      <a:noFill/>
                    </a:lnR>
                    <a:lnT>
                      <a:noFill/>
                    </a:lnT>
                    <a:lnB>
                      <a:noFill/>
                    </a:lnB>
                  </a:tcPr>
                </a:tc>
                <a:tc>
                  <a:txBody>
                    <a:bodyPr/>
                    <a:lstStyle/>
                    <a:p>
                      <a:pPr marL="0" marR="0" algn="ctr">
                        <a:spcBef>
                          <a:spcPts val="0"/>
                        </a:spcBef>
                        <a:spcAft>
                          <a:spcPts val="0"/>
                        </a:spcAft>
                      </a:pPr>
                      <a:r>
                        <a:rPr lang="en-US" sz="500">
                          <a:solidFill>
                            <a:srgbClr val="000000"/>
                          </a:solidFill>
                          <a:effectLst/>
                          <a:latin typeface="Arial" panose="020B0604020202020204" pitchFamily="34" charset="0"/>
                          <a:ea typeface="Times New Roman" panose="02020603050405020304" pitchFamily="18" charset="0"/>
                        </a:rPr>
                        <a:t>13</a:t>
                      </a:r>
                      <a:endParaRPr lang="en-US" sz="700">
                        <a:effectLst/>
                        <a:latin typeface="Times New Roman" panose="02020603050405020304" pitchFamily="18" charset="0"/>
                        <a:ea typeface="Times New Roman" panose="02020603050405020304" pitchFamily="18" charset="0"/>
                      </a:endParaRPr>
                    </a:p>
                  </a:txBody>
                  <a:tcPr marL="40870" marR="40870" marT="0" marB="0" anchor="ctr">
                    <a:lnL>
                      <a:noFill/>
                    </a:lnL>
                    <a:lnR>
                      <a:noFill/>
                    </a:lnR>
                    <a:lnT>
                      <a:noFill/>
                    </a:lnT>
                    <a:lnB>
                      <a:noFill/>
                    </a:lnB>
                  </a:tcPr>
                </a:tc>
                <a:tc>
                  <a:txBody>
                    <a:bodyPr/>
                    <a:lstStyle/>
                    <a:p>
                      <a:pPr marL="0" marR="0" algn="ctr">
                        <a:spcBef>
                          <a:spcPts val="0"/>
                        </a:spcBef>
                        <a:spcAft>
                          <a:spcPts val="0"/>
                        </a:spcAft>
                      </a:pPr>
                      <a:r>
                        <a:rPr lang="en-US" sz="500">
                          <a:solidFill>
                            <a:srgbClr val="000000"/>
                          </a:solidFill>
                          <a:effectLst/>
                          <a:latin typeface="Arial" panose="020B0604020202020204" pitchFamily="34" charset="0"/>
                          <a:ea typeface="Times New Roman" panose="02020603050405020304" pitchFamily="18" charset="0"/>
                        </a:rPr>
                        <a:t>-1.20</a:t>
                      </a:r>
                      <a:endParaRPr lang="en-US" sz="700">
                        <a:effectLst/>
                        <a:latin typeface="Times New Roman" panose="02020603050405020304" pitchFamily="18" charset="0"/>
                        <a:ea typeface="Times New Roman" panose="02020603050405020304" pitchFamily="18" charset="0"/>
                      </a:endParaRPr>
                    </a:p>
                  </a:txBody>
                  <a:tcPr marL="40870" marR="40870" marT="0" marB="0" anchor="ctr">
                    <a:lnL>
                      <a:noFill/>
                    </a:lnL>
                    <a:lnR>
                      <a:noFill/>
                    </a:lnR>
                    <a:lnT>
                      <a:noFill/>
                    </a:lnT>
                    <a:lnB>
                      <a:noFill/>
                    </a:lnB>
                  </a:tcPr>
                </a:tc>
                <a:tc>
                  <a:txBody>
                    <a:bodyPr/>
                    <a:lstStyle/>
                    <a:p>
                      <a:pPr marL="0" marR="0" algn="ctr">
                        <a:spcBef>
                          <a:spcPts val="0"/>
                        </a:spcBef>
                        <a:spcAft>
                          <a:spcPts val="0"/>
                        </a:spcAft>
                      </a:pPr>
                      <a:r>
                        <a:rPr lang="en-US" sz="500">
                          <a:solidFill>
                            <a:srgbClr val="000000"/>
                          </a:solidFill>
                          <a:effectLst/>
                          <a:latin typeface="Arial" panose="020B0604020202020204" pitchFamily="34" charset="0"/>
                          <a:ea typeface="Times New Roman" panose="02020603050405020304" pitchFamily="18" charset="0"/>
                        </a:rPr>
                        <a:t>-1.12</a:t>
                      </a:r>
                      <a:endParaRPr lang="en-US" sz="700">
                        <a:effectLst/>
                        <a:latin typeface="Times New Roman" panose="02020603050405020304" pitchFamily="18" charset="0"/>
                        <a:ea typeface="Times New Roman" panose="02020603050405020304" pitchFamily="18" charset="0"/>
                      </a:endParaRPr>
                    </a:p>
                  </a:txBody>
                  <a:tcPr marL="40870" marR="40870" marT="0" marB="0" anchor="ctr">
                    <a:lnL>
                      <a:noFill/>
                    </a:lnL>
                    <a:lnR>
                      <a:noFill/>
                    </a:lnR>
                    <a:lnT>
                      <a:noFill/>
                    </a:lnT>
                    <a:lnB>
                      <a:noFill/>
                    </a:lnB>
                  </a:tcPr>
                </a:tc>
              </a:tr>
              <a:tr h="133439">
                <a:tc>
                  <a:txBody>
                    <a:bodyPr/>
                    <a:lstStyle/>
                    <a:p>
                      <a:pPr marL="0" marR="0" algn="ctr">
                        <a:spcBef>
                          <a:spcPts val="0"/>
                        </a:spcBef>
                        <a:spcAft>
                          <a:spcPts val="0"/>
                        </a:spcAft>
                      </a:pPr>
                      <a:r>
                        <a:rPr lang="en-US" sz="500">
                          <a:solidFill>
                            <a:srgbClr val="000000"/>
                          </a:solidFill>
                          <a:effectLst/>
                          <a:latin typeface="Arial" panose="020B0604020202020204" pitchFamily="34" charset="0"/>
                          <a:ea typeface="Times New Roman" panose="02020603050405020304" pitchFamily="18" charset="0"/>
                        </a:rPr>
                        <a:t>24</a:t>
                      </a:r>
                      <a:endParaRPr lang="en-US" sz="700">
                        <a:effectLst/>
                        <a:latin typeface="Times New Roman" panose="02020603050405020304" pitchFamily="18" charset="0"/>
                        <a:ea typeface="Times New Roman" panose="02020603050405020304" pitchFamily="18" charset="0"/>
                      </a:endParaRPr>
                    </a:p>
                  </a:txBody>
                  <a:tcPr marL="40870" marR="40870" marT="0" marB="0" anchor="ctr">
                    <a:lnL>
                      <a:noFill/>
                    </a:lnL>
                    <a:lnR>
                      <a:noFill/>
                    </a:lnR>
                    <a:lnT>
                      <a:noFill/>
                    </a:lnT>
                    <a:lnB>
                      <a:noFill/>
                    </a:lnB>
                  </a:tcPr>
                </a:tc>
                <a:tc>
                  <a:txBody>
                    <a:bodyPr/>
                    <a:lstStyle/>
                    <a:p>
                      <a:pPr marL="0" marR="0" algn="ctr">
                        <a:spcBef>
                          <a:spcPts val="0"/>
                        </a:spcBef>
                        <a:spcAft>
                          <a:spcPts val="0"/>
                        </a:spcAft>
                      </a:pPr>
                      <a:r>
                        <a:rPr lang="en-US" sz="500">
                          <a:solidFill>
                            <a:srgbClr val="000000"/>
                          </a:solidFill>
                          <a:effectLst/>
                          <a:latin typeface="Arial" panose="020B0604020202020204" pitchFamily="34" charset="0"/>
                          <a:ea typeface="Times New Roman" panose="02020603050405020304" pitchFamily="18" charset="0"/>
                        </a:rPr>
                        <a:t>6</a:t>
                      </a:r>
                      <a:endParaRPr lang="en-US" sz="700">
                        <a:effectLst/>
                        <a:latin typeface="Times New Roman" panose="02020603050405020304" pitchFamily="18" charset="0"/>
                        <a:ea typeface="Times New Roman" panose="02020603050405020304" pitchFamily="18" charset="0"/>
                      </a:endParaRPr>
                    </a:p>
                  </a:txBody>
                  <a:tcPr marL="40870" marR="40870" marT="0" marB="0" anchor="ctr">
                    <a:lnL>
                      <a:noFill/>
                    </a:lnL>
                    <a:lnR>
                      <a:noFill/>
                    </a:lnR>
                    <a:lnT>
                      <a:noFill/>
                    </a:lnT>
                    <a:lnB>
                      <a:noFill/>
                    </a:lnB>
                  </a:tcPr>
                </a:tc>
                <a:tc>
                  <a:txBody>
                    <a:bodyPr/>
                    <a:lstStyle/>
                    <a:p>
                      <a:pPr marL="0" marR="0" algn="ctr">
                        <a:spcBef>
                          <a:spcPts val="0"/>
                        </a:spcBef>
                        <a:spcAft>
                          <a:spcPts val="0"/>
                        </a:spcAft>
                      </a:pPr>
                      <a:r>
                        <a:rPr lang="en-US" sz="500">
                          <a:solidFill>
                            <a:srgbClr val="000000"/>
                          </a:solidFill>
                          <a:effectLst/>
                          <a:latin typeface="Arial" panose="020B0604020202020204" pitchFamily="34" charset="0"/>
                          <a:ea typeface="Times New Roman" panose="02020603050405020304" pitchFamily="18" charset="0"/>
                        </a:rPr>
                        <a:t>38</a:t>
                      </a:r>
                      <a:endParaRPr lang="en-US" sz="700">
                        <a:effectLst/>
                        <a:latin typeface="Times New Roman" panose="02020603050405020304" pitchFamily="18" charset="0"/>
                        <a:ea typeface="Times New Roman" panose="02020603050405020304" pitchFamily="18" charset="0"/>
                      </a:endParaRPr>
                    </a:p>
                  </a:txBody>
                  <a:tcPr marL="40870" marR="40870" marT="0" marB="0" anchor="ctr">
                    <a:lnL>
                      <a:noFill/>
                    </a:lnL>
                    <a:lnR>
                      <a:noFill/>
                    </a:lnR>
                    <a:lnT>
                      <a:noFill/>
                    </a:lnT>
                    <a:lnB>
                      <a:noFill/>
                    </a:lnB>
                  </a:tcPr>
                </a:tc>
                <a:tc>
                  <a:txBody>
                    <a:bodyPr/>
                    <a:lstStyle/>
                    <a:p>
                      <a:pPr marL="0" marR="0" algn="ctr">
                        <a:spcBef>
                          <a:spcPts val="0"/>
                        </a:spcBef>
                        <a:spcAft>
                          <a:spcPts val="0"/>
                        </a:spcAft>
                      </a:pPr>
                      <a:r>
                        <a:rPr lang="en-US" sz="500">
                          <a:solidFill>
                            <a:srgbClr val="000000"/>
                          </a:solidFill>
                          <a:effectLst/>
                          <a:latin typeface="Arial" panose="020B0604020202020204" pitchFamily="34" charset="0"/>
                          <a:ea typeface="Times New Roman" panose="02020603050405020304" pitchFamily="18" charset="0"/>
                        </a:rPr>
                        <a:t>15</a:t>
                      </a:r>
                      <a:endParaRPr lang="en-US" sz="700">
                        <a:effectLst/>
                        <a:latin typeface="Times New Roman" panose="02020603050405020304" pitchFamily="18" charset="0"/>
                        <a:ea typeface="Times New Roman" panose="02020603050405020304" pitchFamily="18" charset="0"/>
                      </a:endParaRPr>
                    </a:p>
                  </a:txBody>
                  <a:tcPr marL="40870" marR="40870" marT="0" marB="0" anchor="ctr">
                    <a:lnL>
                      <a:noFill/>
                    </a:lnL>
                    <a:lnR>
                      <a:noFill/>
                    </a:lnR>
                    <a:lnT>
                      <a:noFill/>
                    </a:lnT>
                    <a:lnB>
                      <a:noFill/>
                    </a:lnB>
                  </a:tcPr>
                </a:tc>
                <a:tc>
                  <a:txBody>
                    <a:bodyPr/>
                    <a:lstStyle/>
                    <a:p>
                      <a:pPr marL="0" marR="0" algn="ctr">
                        <a:spcBef>
                          <a:spcPts val="0"/>
                        </a:spcBef>
                        <a:spcAft>
                          <a:spcPts val="0"/>
                        </a:spcAft>
                      </a:pPr>
                      <a:r>
                        <a:rPr lang="en-US" sz="500">
                          <a:solidFill>
                            <a:srgbClr val="000000"/>
                          </a:solidFill>
                          <a:effectLst/>
                          <a:latin typeface="Arial" panose="020B0604020202020204" pitchFamily="34" charset="0"/>
                          <a:ea typeface="Times New Roman" panose="02020603050405020304" pitchFamily="18" charset="0"/>
                        </a:rPr>
                        <a:t>-1.10</a:t>
                      </a:r>
                      <a:endParaRPr lang="en-US" sz="700">
                        <a:effectLst/>
                        <a:latin typeface="Times New Roman" panose="02020603050405020304" pitchFamily="18" charset="0"/>
                        <a:ea typeface="Times New Roman" panose="02020603050405020304" pitchFamily="18" charset="0"/>
                      </a:endParaRPr>
                    </a:p>
                  </a:txBody>
                  <a:tcPr marL="40870" marR="40870" marT="0" marB="0" anchor="ctr">
                    <a:lnL>
                      <a:noFill/>
                    </a:lnL>
                    <a:lnR>
                      <a:noFill/>
                    </a:lnR>
                    <a:lnT>
                      <a:noFill/>
                    </a:lnT>
                    <a:lnB>
                      <a:noFill/>
                    </a:lnB>
                  </a:tcPr>
                </a:tc>
                <a:tc>
                  <a:txBody>
                    <a:bodyPr/>
                    <a:lstStyle/>
                    <a:p>
                      <a:pPr marL="0" marR="0" algn="ctr">
                        <a:spcBef>
                          <a:spcPts val="0"/>
                        </a:spcBef>
                        <a:spcAft>
                          <a:spcPts val="0"/>
                        </a:spcAft>
                      </a:pPr>
                      <a:r>
                        <a:rPr lang="en-US" sz="500">
                          <a:solidFill>
                            <a:srgbClr val="000000"/>
                          </a:solidFill>
                          <a:effectLst/>
                          <a:latin typeface="Arial" panose="020B0604020202020204" pitchFamily="34" charset="0"/>
                          <a:ea typeface="Times New Roman" panose="02020603050405020304" pitchFamily="18" charset="0"/>
                        </a:rPr>
                        <a:t>-1.03</a:t>
                      </a:r>
                      <a:endParaRPr lang="en-US" sz="700">
                        <a:effectLst/>
                        <a:latin typeface="Times New Roman" panose="02020603050405020304" pitchFamily="18" charset="0"/>
                        <a:ea typeface="Times New Roman" panose="02020603050405020304" pitchFamily="18" charset="0"/>
                      </a:endParaRPr>
                    </a:p>
                  </a:txBody>
                  <a:tcPr marL="40870" marR="40870" marT="0" marB="0" anchor="ctr">
                    <a:lnL>
                      <a:noFill/>
                    </a:lnL>
                    <a:lnR>
                      <a:noFill/>
                    </a:lnR>
                    <a:lnT>
                      <a:noFill/>
                    </a:lnT>
                    <a:lnB>
                      <a:noFill/>
                    </a:lnB>
                  </a:tcPr>
                </a:tc>
              </a:tr>
              <a:tr h="133439">
                <a:tc>
                  <a:txBody>
                    <a:bodyPr/>
                    <a:lstStyle/>
                    <a:p>
                      <a:pPr marL="0" marR="0" algn="ctr">
                        <a:spcBef>
                          <a:spcPts val="0"/>
                        </a:spcBef>
                        <a:spcAft>
                          <a:spcPts val="0"/>
                        </a:spcAft>
                      </a:pPr>
                      <a:r>
                        <a:rPr lang="en-US" sz="500">
                          <a:solidFill>
                            <a:srgbClr val="000000"/>
                          </a:solidFill>
                          <a:effectLst/>
                          <a:latin typeface="Arial" panose="020B0604020202020204" pitchFamily="34" charset="0"/>
                          <a:ea typeface="Times New Roman" panose="02020603050405020304" pitchFamily="18" charset="0"/>
                        </a:rPr>
                        <a:t>25</a:t>
                      </a:r>
                      <a:endParaRPr lang="en-US" sz="700">
                        <a:effectLst/>
                        <a:latin typeface="Times New Roman" panose="02020603050405020304" pitchFamily="18" charset="0"/>
                        <a:ea typeface="Times New Roman" panose="02020603050405020304" pitchFamily="18" charset="0"/>
                      </a:endParaRPr>
                    </a:p>
                  </a:txBody>
                  <a:tcPr marL="40870" marR="40870" marT="0" marB="0" anchor="ctr">
                    <a:lnL>
                      <a:noFill/>
                    </a:lnL>
                    <a:lnR>
                      <a:noFill/>
                    </a:lnR>
                    <a:lnT>
                      <a:noFill/>
                    </a:lnT>
                    <a:lnB>
                      <a:noFill/>
                    </a:lnB>
                  </a:tcPr>
                </a:tc>
                <a:tc>
                  <a:txBody>
                    <a:bodyPr/>
                    <a:lstStyle/>
                    <a:p>
                      <a:pPr marL="0" marR="0" algn="ctr">
                        <a:spcBef>
                          <a:spcPts val="0"/>
                        </a:spcBef>
                        <a:spcAft>
                          <a:spcPts val="0"/>
                        </a:spcAft>
                      </a:pPr>
                      <a:r>
                        <a:rPr lang="en-US" sz="500">
                          <a:solidFill>
                            <a:srgbClr val="000000"/>
                          </a:solidFill>
                          <a:effectLst/>
                          <a:latin typeface="Arial" panose="020B0604020202020204" pitchFamily="34" charset="0"/>
                          <a:ea typeface="Times New Roman" panose="02020603050405020304" pitchFamily="18" charset="0"/>
                        </a:rPr>
                        <a:t>6</a:t>
                      </a:r>
                      <a:endParaRPr lang="en-US" sz="700">
                        <a:effectLst/>
                        <a:latin typeface="Times New Roman" panose="02020603050405020304" pitchFamily="18" charset="0"/>
                        <a:ea typeface="Times New Roman" panose="02020603050405020304" pitchFamily="18" charset="0"/>
                      </a:endParaRPr>
                    </a:p>
                  </a:txBody>
                  <a:tcPr marL="40870" marR="40870" marT="0" marB="0" anchor="ctr">
                    <a:lnL>
                      <a:noFill/>
                    </a:lnL>
                    <a:lnR>
                      <a:noFill/>
                    </a:lnR>
                    <a:lnT>
                      <a:noFill/>
                    </a:lnT>
                    <a:lnB>
                      <a:noFill/>
                    </a:lnB>
                  </a:tcPr>
                </a:tc>
                <a:tc>
                  <a:txBody>
                    <a:bodyPr/>
                    <a:lstStyle/>
                    <a:p>
                      <a:pPr marL="0" marR="0" algn="ctr">
                        <a:spcBef>
                          <a:spcPts val="0"/>
                        </a:spcBef>
                        <a:spcAft>
                          <a:spcPts val="0"/>
                        </a:spcAft>
                      </a:pPr>
                      <a:r>
                        <a:rPr lang="en-US" sz="500">
                          <a:solidFill>
                            <a:srgbClr val="000000"/>
                          </a:solidFill>
                          <a:effectLst/>
                          <a:latin typeface="Arial" panose="020B0604020202020204" pitchFamily="34" charset="0"/>
                          <a:ea typeface="Times New Roman" panose="02020603050405020304" pitchFamily="18" charset="0"/>
                        </a:rPr>
                        <a:t>44</a:t>
                      </a:r>
                      <a:endParaRPr lang="en-US" sz="700">
                        <a:effectLst/>
                        <a:latin typeface="Times New Roman" panose="02020603050405020304" pitchFamily="18" charset="0"/>
                        <a:ea typeface="Times New Roman" panose="02020603050405020304" pitchFamily="18" charset="0"/>
                      </a:endParaRPr>
                    </a:p>
                  </a:txBody>
                  <a:tcPr marL="40870" marR="40870" marT="0" marB="0" anchor="ctr">
                    <a:lnL>
                      <a:noFill/>
                    </a:lnL>
                    <a:lnR>
                      <a:noFill/>
                    </a:lnR>
                    <a:lnT>
                      <a:noFill/>
                    </a:lnT>
                    <a:lnB>
                      <a:noFill/>
                    </a:lnB>
                  </a:tcPr>
                </a:tc>
                <a:tc>
                  <a:txBody>
                    <a:bodyPr/>
                    <a:lstStyle/>
                    <a:p>
                      <a:pPr marL="0" marR="0" algn="ctr">
                        <a:spcBef>
                          <a:spcPts val="0"/>
                        </a:spcBef>
                        <a:spcAft>
                          <a:spcPts val="0"/>
                        </a:spcAft>
                      </a:pPr>
                      <a:r>
                        <a:rPr lang="en-US" sz="500">
                          <a:solidFill>
                            <a:srgbClr val="000000"/>
                          </a:solidFill>
                          <a:effectLst/>
                          <a:latin typeface="Arial" panose="020B0604020202020204" pitchFamily="34" charset="0"/>
                          <a:ea typeface="Times New Roman" panose="02020603050405020304" pitchFamily="18" charset="0"/>
                        </a:rPr>
                        <a:t>18</a:t>
                      </a:r>
                      <a:endParaRPr lang="en-US" sz="700">
                        <a:effectLst/>
                        <a:latin typeface="Times New Roman" panose="02020603050405020304" pitchFamily="18" charset="0"/>
                        <a:ea typeface="Times New Roman" panose="02020603050405020304" pitchFamily="18" charset="0"/>
                      </a:endParaRPr>
                    </a:p>
                  </a:txBody>
                  <a:tcPr marL="40870" marR="40870" marT="0" marB="0" anchor="ctr">
                    <a:lnL>
                      <a:noFill/>
                    </a:lnL>
                    <a:lnR>
                      <a:noFill/>
                    </a:lnR>
                    <a:lnT>
                      <a:noFill/>
                    </a:lnT>
                    <a:lnB>
                      <a:noFill/>
                    </a:lnB>
                  </a:tcPr>
                </a:tc>
                <a:tc>
                  <a:txBody>
                    <a:bodyPr/>
                    <a:lstStyle/>
                    <a:p>
                      <a:pPr marL="0" marR="0" algn="ctr">
                        <a:spcBef>
                          <a:spcPts val="0"/>
                        </a:spcBef>
                        <a:spcAft>
                          <a:spcPts val="0"/>
                        </a:spcAft>
                      </a:pPr>
                      <a:r>
                        <a:rPr lang="en-US" sz="500">
                          <a:solidFill>
                            <a:srgbClr val="000000"/>
                          </a:solidFill>
                          <a:effectLst/>
                          <a:latin typeface="Arial" panose="020B0604020202020204" pitchFamily="34" charset="0"/>
                          <a:ea typeface="Times New Roman" panose="02020603050405020304" pitchFamily="18" charset="0"/>
                        </a:rPr>
                        <a:t>-1.00</a:t>
                      </a:r>
                      <a:endParaRPr lang="en-US" sz="700">
                        <a:effectLst/>
                        <a:latin typeface="Times New Roman" panose="02020603050405020304" pitchFamily="18" charset="0"/>
                        <a:ea typeface="Times New Roman" panose="02020603050405020304" pitchFamily="18" charset="0"/>
                      </a:endParaRPr>
                    </a:p>
                  </a:txBody>
                  <a:tcPr marL="40870" marR="40870" marT="0" marB="0" anchor="ctr">
                    <a:lnL>
                      <a:noFill/>
                    </a:lnL>
                    <a:lnR>
                      <a:noFill/>
                    </a:lnR>
                    <a:lnT>
                      <a:noFill/>
                    </a:lnT>
                    <a:lnB>
                      <a:noFill/>
                    </a:lnB>
                  </a:tcPr>
                </a:tc>
                <a:tc>
                  <a:txBody>
                    <a:bodyPr/>
                    <a:lstStyle/>
                    <a:p>
                      <a:pPr marL="0" marR="0" algn="ctr">
                        <a:spcBef>
                          <a:spcPts val="0"/>
                        </a:spcBef>
                        <a:spcAft>
                          <a:spcPts val="0"/>
                        </a:spcAft>
                      </a:pPr>
                      <a:r>
                        <a:rPr lang="en-US" sz="500">
                          <a:solidFill>
                            <a:srgbClr val="000000"/>
                          </a:solidFill>
                          <a:effectLst/>
                          <a:latin typeface="Arial" panose="020B0604020202020204" pitchFamily="34" charset="0"/>
                          <a:ea typeface="Times New Roman" panose="02020603050405020304" pitchFamily="18" charset="0"/>
                        </a:rPr>
                        <a:t>-0.92</a:t>
                      </a:r>
                      <a:endParaRPr lang="en-US" sz="700">
                        <a:effectLst/>
                        <a:latin typeface="Times New Roman" panose="02020603050405020304" pitchFamily="18" charset="0"/>
                        <a:ea typeface="Times New Roman" panose="02020603050405020304" pitchFamily="18" charset="0"/>
                      </a:endParaRPr>
                    </a:p>
                  </a:txBody>
                  <a:tcPr marL="40870" marR="40870" marT="0" marB="0" anchor="ctr">
                    <a:lnL>
                      <a:noFill/>
                    </a:lnL>
                    <a:lnR>
                      <a:noFill/>
                    </a:lnR>
                    <a:lnT>
                      <a:noFill/>
                    </a:lnT>
                    <a:lnB>
                      <a:noFill/>
                    </a:lnB>
                  </a:tcPr>
                </a:tc>
              </a:tr>
              <a:tr h="133439">
                <a:tc>
                  <a:txBody>
                    <a:bodyPr/>
                    <a:lstStyle/>
                    <a:p>
                      <a:pPr marL="0" marR="0" algn="ctr">
                        <a:spcBef>
                          <a:spcPts val="0"/>
                        </a:spcBef>
                        <a:spcAft>
                          <a:spcPts val="0"/>
                        </a:spcAft>
                      </a:pPr>
                      <a:r>
                        <a:rPr lang="en-US" sz="500">
                          <a:solidFill>
                            <a:srgbClr val="000000"/>
                          </a:solidFill>
                          <a:effectLst/>
                          <a:latin typeface="Arial" panose="020B0604020202020204" pitchFamily="34" charset="0"/>
                          <a:ea typeface="Times New Roman" panose="02020603050405020304" pitchFamily="18" charset="0"/>
                        </a:rPr>
                        <a:t>26</a:t>
                      </a:r>
                      <a:endParaRPr lang="en-US" sz="700">
                        <a:effectLst/>
                        <a:latin typeface="Times New Roman" panose="02020603050405020304" pitchFamily="18" charset="0"/>
                        <a:ea typeface="Times New Roman" panose="02020603050405020304" pitchFamily="18" charset="0"/>
                      </a:endParaRPr>
                    </a:p>
                  </a:txBody>
                  <a:tcPr marL="40870" marR="40870" marT="0" marB="0" anchor="ctr">
                    <a:lnL>
                      <a:noFill/>
                    </a:lnL>
                    <a:lnR>
                      <a:noFill/>
                    </a:lnR>
                    <a:lnT>
                      <a:noFill/>
                    </a:lnT>
                    <a:lnB>
                      <a:noFill/>
                    </a:lnB>
                  </a:tcPr>
                </a:tc>
                <a:tc>
                  <a:txBody>
                    <a:bodyPr/>
                    <a:lstStyle/>
                    <a:p>
                      <a:pPr marL="0" marR="0" algn="ctr">
                        <a:spcBef>
                          <a:spcPts val="0"/>
                        </a:spcBef>
                        <a:spcAft>
                          <a:spcPts val="0"/>
                        </a:spcAft>
                      </a:pPr>
                      <a:r>
                        <a:rPr lang="en-US" sz="500">
                          <a:solidFill>
                            <a:srgbClr val="000000"/>
                          </a:solidFill>
                          <a:effectLst/>
                          <a:latin typeface="Arial" panose="020B0604020202020204" pitchFamily="34" charset="0"/>
                          <a:ea typeface="Times New Roman" panose="02020603050405020304" pitchFamily="18" charset="0"/>
                        </a:rPr>
                        <a:t>7</a:t>
                      </a:r>
                      <a:endParaRPr lang="en-US" sz="700">
                        <a:effectLst/>
                        <a:latin typeface="Times New Roman" panose="02020603050405020304" pitchFamily="18" charset="0"/>
                        <a:ea typeface="Times New Roman" panose="02020603050405020304" pitchFamily="18" charset="0"/>
                      </a:endParaRPr>
                    </a:p>
                  </a:txBody>
                  <a:tcPr marL="40870" marR="40870" marT="0" marB="0" anchor="ctr">
                    <a:lnL>
                      <a:noFill/>
                    </a:lnL>
                    <a:lnR>
                      <a:noFill/>
                    </a:lnR>
                    <a:lnT>
                      <a:noFill/>
                    </a:lnT>
                    <a:lnB>
                      <a:noFill/>
                    </a:lnB>
                  </a:tcPr>
                </a:tc>
                <a:tc>
                  <a:txBody>
                    <a:bodyPr/>
                    <a:lstStyle/>
                    <a:p>
                      <a:pPr marL="0" marR="0" algn="ctr">
                        <a:spcBef>
                          <a:spcPts val="0"/>
                        </a:spcBef>
                        <a:spcAft>
                          <a:spcPts val="0"/>
                        </a:spcAft>
                      </a:pPr>
                      <a:r>
                        <a:rPr lang="en-US" sz="500">
                          <a:solidFill>
                            <a:srgbClr val="000000"/>
                          </a:solidFill>
                          <a:effectLst/>
                          <a:latin typeface="Arial" panose="020B0604020202020204" pitchFamily="34" charset="0"/>
                          <a:ea typeface="Times New Roman" panose="02020603050405020304" pitchFamily="18" charset="0"/>
                        </a:rPr>
                        <a:t>51</a:t>
                      </a:r>
                      <a:endParaRPr lang="en-US" sz="700">
                        <a:effectLst/>
                        <a:latin typeface="Times New Roman" panose="02020603050405020304" pitchFamily="18" charset="0"/>
                        <a:ea typeface="Times New Roman" panose="02020603050405020304" pitchFamily="18" charset="0"/>
                      </a:endParaRPr>
                    </a:p>
                  </a:txBody>
                  <a:tcPr marL="40870" marR="40870" marT="0" marB="0" anchor="ctr">
                    <a:lnL>
                      <a:noFill/>
                    </a:lnL>
                    <a:lnR>
                      <a:noFill/>
                    </a:lnR>
                    <a:lnT>
                      <a:noFill/>
                    </a:lnT>
                    <a:lnB>
                      <a:noFill/>
                    </a:lnB>
                  </a:tcPr>
                </a:tc>
                <a:tc>
                  <a:txBody>
                    <a:bodyPr/>
                    <a:lstStyle/>
                    <a:p>
                      <a:pPr marL="0" marR="0" algn="ctr">
                        <a:spcBef>
                          <a:spcPts val="0"/>
                        </a:spcBef>
                        <a:spcAft>
                          <a:spcPts val="0"/>
                        </a:spcAft>
                      </a:pPr>
                      <a:r>
                        <a:rPr lang="en-US" sz="500">
                          <a:solidFill>
                            <a:srgbClr val="000000"/>
                          </a:solidFill>
                          <a:effectLst/>
                          <a:latin typeface="Arial" panose="020B0604020202020204" pitchFamily="34" charset="0"/>
                          <a:ea typeface="Times New Roman" panose="02020603050405020304" pitchFamily="18" charset="0"/>
                        </a:rPr>
                        <a:t>21</a:t>
                      </a:r>
                      <a:endParaRPr lang="en-US" sz="700">
                        <a:effectLst/>
                        <a:latin typeface="Times New Roman" panose="02020603050405020304" pitchFamily="18" charset="0"/>
                        <a:ea typeface="Times New Roman" panose="02020603050405020304" pitchFamily="18" charset="0"/>
                      </a:endParaRPr>
                    </a:p>
                  </a:txBody>
                  <a:tcPr marL="40870" marR="40870" marT="0" marB="0" anchor="ctr">
                    <a:lnL>
                      <a:noFill/>
                    </a:lnL>
                    <a:lnR>
                      <a:noFill/>
                    </a:lnR>
                    <a:lnT>
                      <a:noFill/>
                    </a:lnT>
                    <a:lnB>
                      <a:noFill/>
                    </a:lnB>
                  </a:tcPr>
                </a:tc>
                <a:tc>
                  <a:txBody>
                    <a:bodyPr/>
                    <a:lstStyle/>
                    <a:p>
                      <a:pPr marL="0" marR="0" algn="ctr">
                        <a:spcBef>
                          <a:spcPts val="0"/>
                        </a:spcBef>
                        <a:spcAft>
                          <a:spcPts val="0"/>
                        </a:spcAft>
                      </a:pPr>
                      <a:r>
                        <a:rPr lang="en-US" sz="500">
                          <a:solidFill>
                            <a:srgbClr val="000000"/>
                          </a:solidFill>
                          <a:effectLst/>
                          <a:latin typeface="Arial" panose="020B0604020202020204" pitchFamily="34" charset="0"/>
                          <a:ea typeface="Times New Roman" panose="02020603050405020304" pitchFamily="18" charset="0"/>
                        </a:rPr>
                        <a:t>-0.90</a:t>
                      </a:r>
                      <a:endParaRPr lang="en-US" sz="700">
                        <a:effectLst/>
                        <a:latin typeface="Times New Roman" panose="02020603050405020304" pitchFamily="18" charset="0"/>
                        <a:ea typeface="Times New Roman" panose="02020603050405020304" pitchFamily="18" charset="0"/>
                      </a:endParaRPr>
                    </a:p>
                  </a:txBody>
                  <a:tcPr marL="40870" marR="40870" marT="0" marB="0" anchor="ctr">
                    <a:lnL>
                      <a:noFill/>
                    </a:lnL>
                    <a:lnR>
                      <a:noFill/>
                    </a:lnR>
                    <a:lnT>
                      <a:noFill/>
                    </a:lnT>
                    <a:lnB>
                      <a:noFill/>
                    </a:lnB>
                  </a:tcPr>
                </a:tc>
                <a:tc>
                  <a:txBody>
                    <a:bodyPr/>
                    <a:lstStyle/>
                    <a:p>
                      <a:pPr marL="0" marR="0" algn="ctr">
                        <a:spcBef>
                          <a:spcPts val="0"/>
                        </a:spcBef>
                        <a:spcAft>
                          <a:spcPts val="0"/>
                        </a:spcAft>
                      </a:pPr>
                      <a:r>
                        <a:rPr lang="en-US" sz="500">
                          <a:solidFill>
                            <a:srgbClr val="000000"/>
                          </a:solidFill>
                          <a:effectLst/>
                          <a:latin typeface="Arial" panose="020B0604020202020204" pitchFamily="34" charset="0"/>
                          <a:ea typeface="Times New Roman" panose="02020603050405020304" pitchFamily="18" charset="0"/>
                        </a:rPr>
                        <a:t>-0.82</a:t>
                      </a:r>
                      <a:endParaRPr lang="en-US" sz="700">
                        <a:effectLst/>
                        <a:latin typeface="Times New Roman" panose="02020603050405020304" pitchFamily="18" charset="0"/>
                        <a:ea typeface="Times New Roman" panose="02020603050405020304" pitchFamily="18" charset="0"/>
                      </a:endParaRPr>
                    </a:p>
                  </a:txBody>
                  <a:tcPr marL="40870" marR="40870" marT="0" marB="0" anchor="ctr">
                    <a:lnL>
                      <a:noFill/>
                    </a:lnL>
                    <a:lnR>
                      <a:noFill/>
                    </a:lnR>
                    <a:lnT>
                      <a:noFill/>
                    </a:lnT>
                    <a:lnB>
                      <a:noFill/>
                    </a:lnB>
                  </a:tcPr>
                </a:tc>
              </a:tr>
              <a:tr h="133439">
                <a:tc>
                  <a:txBody>
                    <a:bodyPr/>
                    <a:lstStyle/>
                    <a:p>
                      <a:pPr marL="0" marR="0" algn="ctr">
                        <a:spcBef>
                          <a:spcPts val="0"/>
                        </a:spcBef>
                        <a:spcAft>
                          <a:spcPts val="0"/>
                        </a:spcAft>
                      </a:pPr>
                      <a:r>
                        <a:rPr lang="en-US" sz="500">
                          <a:solidFill>
                            <a:srgbClr val="000000"/>
                          </a:solidFill>
                          <a:effectLst/>
                          <a:latin typeface="Arial" panose="020B0604020202020204" pitchFamily="34" charset="0"/>
                          <a:ea typeface="Times New Roman" panose="02020603050405020304" pitchFamily="18" charset="0"/>
                        </a:rPr>
                        <a:t>27</a:t>
                      </a:r>
                      <a:endParaRPr lang="en-US" sz="700">
                        <a:effectLst/>
                        <a:latin typeface="Times New Roman" panose="02020603050405020304" pitchFamily="18" charset="0"/>
                        <a:ea typeface="Times New Roman" panose="02020603050405020304" pitchFamily="18" charset="0"/>
                      </a:endParaRPr>
                    </a:p>
                  </a:txBody>
                  <a:tcPr marL="40870" marR="40870" marT="0" marB="0" anchor="ctr">
                    <a:lnL>
                      <a:noFill/>
                    </a:lnL>
                    <a:lnR>
                      <a:noFill/>
                    </a:lnR>
                    <a:lnT>
                      <a:noFill/>
                    </a:lnT>
                    <a:lnB>
                      <a:noFill/>
                    </a:lnB>
                  </a:tcPr>
                </a:tc>
                <a:tc>
                  <a:txBody>
                    <a:bodyPr/>
                    <a:lstStyle/>
                    <a:p>
                      <a:pPr marL="0" marR="0" algn="ctr">
                        <a:spcBef>
                          <a:spcPts val="0"/>
                        </a:spcBef>
                        <a:spcAft>
                          <a:spcPts val="0"/>
                        </a:spcAft>
                      </a:pPr>
                      <a:r>
                        <a:rPr lang="en-US" sz="500">
                          <a:solidFill>
                            <a:srgbClr val="000000"/>
                          </a:solidFill>
                          <a:effectLst/>
                          <a:latin typeface="Arial" panose="020B0604020202020204" pitchFamily="34" charset="0"/>
                          <a:ea typeface="Times New Roman" panose="02020603050405020304" pitchFamily="18" charset="0"/>
                        </a:rPr>
                        <a:t>6</a:t>
                      </a:r>
                      <a:endParaRPr lang="en-US" sz="700">
                        <a:effectLst/>
                        <a:latin typeface="Times New Roman" panose="02020603050405020304" pitchFamily="18" charset="0"/>
                        <a:ea typeface="Times New Roman" panose="02020603050405020304" pitchFamily="18" charset="0"/>
                      </a:endParaRPr>
                    </a:p>
                  </a:txBody>
                  <a:tcPr marL="40870" marR="40870" marT="0" marB="0" anchor="ctr">
                    <a:lnL>
                      <a:noFill/>
                    </a:lnL>
                    <a:lnR>
                      <a:noFill/>
                    </a:lnR>
                    <a:lnT>
                      <a:noFill/>
                    </a:lnT>
                    <a:lnB>
                      <a:noFill/>
                    </a:lnB>
                  </a:tcPr>
                </a:tc>
                <a:tc>
                  <a:txBody>
                    <a:bodyPr/>
                    <a:lstStyle/>
                    <a:p>
                      <a:pPr marL="0" marR="0" algn="ctr">
                        <a:spcBef>
                          <a:spcPts val="0"/>
                        </a:spcBef>
                        <a:spcAft>
                          <a:spcPts val="0"/>
                        </a:spcAft>
                      </a:pPr>
                      <a:r>
                        <a:rPr lang="en-US" sz="500">
                          <a:solidFill>
                            <a:srgbClr val="000000"/>
                          </a:solidFill>
                          <a:effectLst/>
                          <a:latin typeface="Arial" panose="020B0604020202020204" pitchFamily="34" charset="0"/>
                          <a:ea typeface="Times New Roman" panose="02020603050405020304" pitchFamily="18" charset="0"/>
                        </a:rPr>
                        <a:t>57</a:t>
                      </a:r>
                      <a:endParaRPr lang="en-US" sz="700">
                        <a:effectLst/>
                        <a:latin typeface="Times New Roman" panose="02020603050405020304" pitchFamily="18" charset="0"/>
                        <a:ea typeface="Times New Roman" panose="02020603050405020304" pitchFamily="18" charset="0"/>
                      </a:endParaRPr>
                    </a:p>
                  </a:txBody>
                  <a:tcPr marL="40870" marR="40870" marT="0" marB="0" anchor="ctr">
                    <a:lnL>
                      <a:noFill/>
                    </a:lnL>
                    <a:lnR>
                      <a:noFill/>
                    </a:lnR>
                    <a:lnT>
                      <a:noFill/>
                    </a:lnT>
                    <a:lnB>
                      <a:noFill/>
                    </a:lnB>
                  </a:tcPr>
                </a:tc>
                <a:tc>
                  <a:txBody>
                    <a:bodyPr/>
                    <a:lstStyle/>
                    <a:p>
                      <a:pPr marL="0" marR="0" algn="ctr">
                        <a:spcBef>
                          <a:spcPts val="0"/>
                        </a:spcBef>
                        <a:spcAft>
                          <a:spcPts val="0"/>
                        </a:spcAft>
                      </a:pPr>
                      <a:r>
                        <a:rPr lang="en-US" sz="500">
                          <a:solidFill>
                            <a:srgbClr val="000000"/>
                          </a:solidFill>
                          <a:effectLst/>
                          <a:latin typeface="Arial" panose="020B0604020202020204" pitchFamily="34" charset="0"/>
                          <a:ea typeface="Times New Roman" panose="02020603050405020304" pitchFamily="18" charset="0"/>
                        </a:rPr>
                        <a:t>23</a:t>
                      </a:r>
                      <a:endParaRPr lang="en-US" sz="700">
                        <a:effectLst/>
                        <a:latin typeface="Times New Roman" panose="02020603050405020304" pitchFamily="18" charset="0"/>
                        <a:ea typeface="Times New Roman" panose="02020603050405020304" pitchFamily="18" charset="0"/>
                      </a:endParaRPr>
                    </a:p>
                  </a:txBody>
                  <a:tcPr marL="40870" marR="40870" marT="0" marB="0" anchor="ctr">
                    <a:lnL>
                      <a:noFill/>
                    </a:lnL>
                    <a:lnR>
                      <a:noFill/>
                    </a:lnR>
                    <a:lnT>
                      <a:noFill/>
                    </a:lnT>
                    <a:lnB>
                      <a:noFill/>
                    </a:lnB>
                  </a:tcPr>
                </a:tc>
                <a:tc>
                  <a:txBody>
                    <a:bodyPr/>
                    <a:lstStyle/>
                    <a:p>
                      <a:pPr marL="0" marR="0" algn="ctr">
                        <a:spcBef>
                          <a:spcPts val="0"/>
                        </a:spcBef>
                        <a:spcAft>
                          <a:spcPts val="0"/>
                        </a:spcAft>
                      </a:pPr>
                      <a:r>
                        <a:rPr lang="en-US" sz="500">
                          <a:solidFill>
                            <a:srgbClr val="000000"/>
                          </a:solidFill>
                          <a:effectLst/>
                          <a:latin typeface="Arial" panose="020B0604020202020204" pitchFamily="34" charset="0"/>
                          <a:ea typeface="Times New Roman" panose="02020603050405020304" pitchFamily="18" charset="0"/>
                        </a:rPr>
                        <a:t>-0.77</a:t>
                      </a:r>
                      <a:endParaRPr lang="en-US" sz="700">
                        <a:effectLst/>
                        <a:latin typeface="Times New Roman" panose="02020603050405020304" pitchFamily="18" charset="0"/>
                        <a:ea typeface="Times New Roman" panose="02020603050405020304" pitchFamily="18" charset="0"/>
                      </a:endParaRPr>
                    </a:p>
                  </a:txBody>
                  <a:tcPr marL="40870" marR="40870" marT="0" marB="0" anchor="ctr">
                    <a:lnL>
                      <a:noFill/>
                    </a:lnL>
                    <a:lnR>
                      <a:noFill/>
                    </a:lnR>
                    <a:lnT>
                      <a:noFill/>
                    </a:lnT>
                    <a:lnB>
                      <a:noFill/>
                    </a:lnB>
                  </a:tcPr>
                </a:tc>
                <a:tc>
                  <a:txBody>
                    <a:bodyPr/>
                    <a:lstStyle/>
                    <a:p>
                      <a:pPr marL="0" marR="0" algn="ctr">
                        <a:spcBef>
                          <a:spcPts val="0"/>
                        </a:spcBef>
                        <a:spcAft>
                          <a:spcPts val="0"/>
                        </a:spcAft>
                      </a:pPr>
                      <a:r>
                        <a:rPr lang="en-US" sz="500">
                          <a:solidFill>
                            <a:srgbClr val="000000"/>
                          </a:solidFill>
                          <a:effectLst/>
                          <a:latin typeface="Arial" panose="020B0604020202020204" pitchFamily="34" charset="0"/>
                          <a:ea typeface="Times New Roman" panose="02020603050405020304" pitchFamily="18" charset="0"/>
                        </a:rPr>
                        <a:t>-0.73</a:t>
                      </a:r>
                      <a:endParaRPr lang="en-US" sz="700">
                        <a:effectLst/>
                        <a:latin typeface="Times New Roman" panose="02020603050405020304" pitchFamily="18" charset="0"/>
                        <a:ea typeface="Times New Roman" panose="02020603050405020304" pitchFamily="18" charset="0"/>
                      </a:endParaRPr>
                    </a:p>
                  </a:txBody>
                  <a:tcPr marL="40870" marR="40870" marT="0" marB="0" anchor="ctr">
                    <a:lnL>
                      <a:noFill/>
                    </a:lnL>
                    <a:lnR>
                      <a:noFill/>
                    </a:lnR>
                    <a:lnT>
                      <a:noFill/>
                    </a:lnT>
                    <a:lnB>
                      <a:noFill/>
                    </a:lnB>
                  </a:tcPr>
                </a:tc>
              </a:tr>
              <a:tr h="133439">
                <a:tc>
                  <a:txBody>
                    <a:bodyPr/>
                    <a:lstStyle/>
                    <a:p>
                      <a:pPr marL="0" marR="0" algn="ctr">
                        <a:spcBef>
                          <a:spcPts val="0"/>
                        </a:spcBef>
                        <a:spcAft>
                          <a:spcPts val="0"/>
                        </a:spcAft>
                      </a:pPr>
                      <a:r>
                        <a:rPr lang="en-US" sz="500">
                          <a:solidFill>
                            <a:srgbClr val="000000"/>
                          </a:solidFill>
                          <a:effectLst/>
                          <a:latin typeface="Arial" panose="020B0604020202020204" pitchFamily="34" charset="0"/>
                          <a:ea typeface="Times New Roman" panose="02020603050405020304" pitchFamily="18" charset="0"/>
                        </a:rPr>
                        <a:t>28</a:t>
                      </a:r>
                      <a:endParaRPr lang="en-US" sz="700">
                        <a:effectLst/>
                        <a:latin typeface="Times New Roman" panose="02020603050405020304" pitchFamily="18" charset="0"/>
                        <a:ea typeface="Times New Roman" panose="02020603050405020304" pitchFamily="18" charset="0"/>
                      </a:endParaRPr>
                    </a:p>
                  </a:txBody>
                  <a:tcPr marL="40870" marR="40870" marT="0" marB="0" anchor="ctr">
                    <a:lnL>
                      <a:noFill/>
                    </a:lnL>
                    <a:lnR>
                      <a:noFill/>
                    </a:lnR>
                    <a:lnT>
                      <a:noFill/>
                    </a:lnT>
                    <a:lnB>
                      <a:noFill/>
                    </a:lnB>
                  </a:tcPr>
                </a:tc>
                <a:tc>
                  <a:txBody>
                    <a:bodyPr/>
                    <a:lstStyle/>
                    <a:p>
                      <a:pPr marL="0" marR="0" algn="ctr">
                        <a:spcBef>
                          <a:spcPts val="0"/>
                        </a:spcBef>
                        <a:spcAft>
                          <a:spcPts val="0"/>
                        </a:spcAft>
                      </a:pPr>
                      <a:r>
                        <a:rPr lang="en-US" sz="500">
                          <a:solidFill>
                            <a:srgbClr val="000000"/>
                          </a:solidFill>
                          <a:effectLst/>
                          <a:latin typeface="Arial" panose="020B0604020202020204" pitchFamily="34" charset="0"/>
                          <a:ea typeface="Times New Roman" panose="02020603050405020304" pitchFamily="18" charset="0"/>
                        </a:rPr>
                        <a:t>6</a:t>
                      </a:r>
                      <a:endParaRPr lang="en-US" sz="700">
                        <a:effectLst/>
                        <a:latin typeface="Times New Roman" panose="02020603050405020304" pitchFamily="18" charset="0"/>
                        <a:ea typeface="Times New Roman" panose="02020603050405020304" pitchFamily="18" charset="0"/>
                      </a:endParaRPr>
                    </a:p>
                  </a:txBody>
                  <a:tcPr marL="40870" marR="40870" marT="0" marB="0" anchor="ctr">
                    <a:lnL>
                      <a:noFill/>
                    </a:lnL>
                    <a:lnR>
                      <a:noFill/>
                    </a:lnR>
                    <a:lnT>
                      <a:noFill/>
                    </a:lnT>
                    <a:lnB>
                      <a:noFill/>
                    </a:lnB>
                  </a:tcPr>
                </a:tc>
                <a:tc>
                  <a:txBody>
                    <a:bodyPr/>
                    <a:lstStyle/>
                    <a:p>
                      <a:pPr marL="0" marR="0" algn="ctr">
                        <a:spcBef>
                          <a:spcPts val="0"/>
                        </a:spcBef>
                        <a:spcAft>
                          <a:spcPts val="0"/>
                        </a:spcAft>
                      </a:pPr>
                      <a:r>
                        <a:rPr lang="en-US" sz="500">
                          <a:solidFill>
                            <a:srgbClr val="000000"/>
                          </a:solidFill>
                          <a:effectLst/>
                          <a:latin typeface="Arial" panose="020B0604020202020204" pitchFamily="34" charset="0"/>
                          <a:ea typeface="Times New Roman" panose="02020603050405020304" pitchFamily="18" charset="0"/>
                        </a:rPr>
                        <a:t>63</a:t>
                      </a:r>
                      <a:endParaRPr lang="en-US" sz="700">
                        <a:effectLst/>
                        <a:latin typeface="Times New Roman" panose="02020603050405020304" pitchFamily="18" charset="0"/>
                        <a:ea typeface="Times New Roman" panose="02020603050405020304" pitchFamily="18" charset="0"/>
                      </a:endParaRPr>
                    </a:p>
                  </a:txBody>
                  <a:tcPr marL="40870" marR="40870" marT="0" marB="0" anchor="ctr">
                    <a:lnL>
                      <a:noFill/>
                    </a:lnL>
                    <a:lnR>
                      <a:noFill/>
                    </a:lnR>
                    <a:lnT>
                      <a:noFill/>
                    </a:lnT>
                    <a:lnB>
                      <a:noFill/>
                    </a:lnB>
                  </a:tcPr>
                </a:tc>
                <a:tc>
                  <a:txBody>
                    <a:bodyPr/>
                    <a:lstStyle/>
                    <a:p>
                      <a:pPr marL="0" marR="0" algn="ctr">
                        <a:spcBef>
                          <a:spcPts val="0"/>
                        </a:spcBef>
                        <a:spcAft>
                          <a:spcPts val="0"/>
                        </a:spcAft>
                      </a:pPr>
                      <a:r>
                        <a:rPr lang="en-US" sz="500">
                          <a:solidFill>
                            <a:srgbClr val="000000"/>
                          </a:solidFill>
                          <a:effectLst/>
                          <a:latin typeface="Arial" panose="020B0604020202020204" pitchFamily="34" charset="0"/>
                          <a:ea typeface="Times New Roman" panose="02020603050405020304" pitchFamily="18" charset="0"/>
                        </a:rPr>
                        <a:t>26</a:t>
                      </a:r>
                      <a:endParaRPr lang="en-US" sz="700">
                        <a:effectLst/>
                        <a:latin typeface="Times New Roman" panose="02020603050405020304" pitchFamily="18" charset="0"/>
                        <a:ea typeface="Times New Roman" panose="02020603050405020304" pitchFamily="18" charset="0"/>
                      </a:endParaRPr>
                    </a:p>
                  </a:txBody>
                  <a:tcPr marL="40870" marR="40870" marT="0" marB="0" anchor="ctr">
                    <a:lnL>
                      <a:noFill/>
                    </a:lnL>
                    <a:lnR>
                      <a:noFill/>
                    </a:lnR>
                    <a:lnT>
                      <a:noFill/>
                    </a:lnT>
                    <a:lnB>
                      <a:noFill/>
                    </a:lnB>
                  </a:tcPr>
                </a:tc>
                <a:tc>
                  <a:txBody>
                    <a:bodyPr/>
                    <a:lstStyle/>
                    <a:p>
                      <a:pPr marL="0" marR="0" algn="ctr">
                        <a:spcBef>
                          <a:spcPts val="0"/>
                        </a:spcBef>
                        <a:spcAft>
                          <a:spcPts val="0"/>
                        </a:spcAft>
                      </a:pPr>
                      <a:r>
                        <a:rPr lang="en-US" sz="500">
                          <a:solidFill>
                            <a:srgbClr val="000000"/>
                          </a:solidFill>
                          <a:effectLst/>
                          <a:latin typeface="Arial" panose="020B0604020202020204" pitchFamily="34" charset="0"/>
                          <a:ea typeface="Times New Roman" panose="02020603050405020304" pitchFamily="18" charset="0"/>
                        </a:rPr>
                        <a:t>-0.66</a:t>
                      </a:r>
                      <a:endParaRPr lang="en-US" sz="700">
                        <a:effectLst/>
                        <a:latin typeface="Times New Roman" panose="02020603050405020304" pitchFamily="18" charset="0"/>
                        <a:ea typeface="Times New Roman" panose="02020603050405020304" pitchFamily="18" charset="0"/>
                      </a:endParaRPr>
                    </a:p>
                  </a:txBody>
                  <a:tcPr marL="40870" marR="40870" marT="0" marB="0" anchor="ctr">
                    <a:lnL>
                      <a:noFill/>
                    </a:lnL>
                    <a:lnR>
                      <a:noFill/>
                    </a:lnR>
                    <a:lnT>
                      <a:noFill/>
                    </a:lnT>
                    <a:lnB>
                      <a:noFill/>
                    </a:lnB>
                  </a:tcPr>
                </a:tc>
                <a:tc>
                  <a:txBody>
                    <a:bodyPr/>
                    <a:lstStyle/>
                    <a:p>
                      <a:pPr marL="0" marR="0" algn="ctr">
                        <a:spcBef>
                          <a:spcPts val="0"/>
                        </a:spcBef>
                        <a:spcAft>
                          <a:spcPts val="0"/>
                        </a:spcAft>
                      </a:pPr>
                      <a:r>
                        <a:rPr lang="en-US" sz="500">
                          <a:solidFill>
                            <a:srgbClr val="000000"/>
                          </a:solidFill>
                          <a:effectLst/>
                          <a:latin typeface="Arial" panose="020B0604020202020204" pitchFamily="34" charset="0"/>
                          <a:ea typeface="Times New Roman" panose="02020603050405020304" pitchFamily="18" charset="0"/>
                        </a:rPr>
                        <a:t>-0.64</a:t>
                      </a:r>
                      <a:endParaRPr lang="en-US" sz="700">
                        <a:effectLst/>
                        <a:latin typeface="Times New Roman" panose="02020603050405020304" pitchFamily="18" charset="0"/>
                        <a:ea typeface="Times New Roman" panose="02020603050405020304" pitchFamily="18" charset="0"/>
                      </a:endParaRPr>
                    </a:p>
                  </a:txBody>
                  <a:tcPr marL="40870" marR="40870" marT="0" marB="0" anchor="ctr">
                    <a:lnL>
                      <a:noFill/>
                    </a:lnL>
                    <a:lnR>
                      <a:noFill/>
                    </a:lnR>
                    <a:lnT>
                      <a:noFill/>
                    </a:lnT>
                    <a:lnB>
                      <a:noFill/>
                    </a:lnB>
                  </a:tcPr>
                </a:tc>
              </a:tr>
              <a:tr h="133439">
                <a:tc>
                  <a:txBody>
                    <a:bodyPr/>
                    <a:lstStyle/>
                    <a:p>
                      <a:pPr marL="0" marR="0" algn="ctr">
                        <a:spcBef>
                          <a:spcPts val="0"/>
                        </a:spcBef>
                        <a:spcAft>
                          <a:spcPts val="0"/>
                        </a:spcAft>
                      </a:pPr>
                      <a:r>
                        <a:rPr lang="en-US" sz="500">
                          <a:solidFill>
                            <a:srgbClr val="000000"/>
                          </a:solidFill>
                          <a:effectLst/>
                          <a:latin typeface="Arial" panose="020B0604020202020204" pitchFamily="34" charset="0"/>
                          <a:ea typeface="Times New Roman" panose="02020603050405020304" pitchFamily="18" charset="0"/>
                        </a:rPr>
                        <a:t>29</a:t>
                      </a:r>
                      <a:endParaRPr lang="en-US" sz="700">
                        <a:effectLst/>
                        <a:latin typeface="Times New Roman" panose="02020603050405020304" pitchFamily="18" charset="0"/>
                        <a:ea typeface="Times New Roman" panose="02020603050405020304" pitchFamily="18" charset="0"/>
                      </a:endParaRPr>
                    </a:p>
                  </a:txBody>
                  <a:tcPr marL="40870" marR="40870" marT="0" marB="0" anchor="ctr">
                    <a:lnL>
                      <a:noFill/>
                    </a:lnL>
                    <a:lnR>
                      <a:noFill/>
                    </a:lnR>
                    <a:lnT>
                      <a:noFill/>
                    </a:lnT>
                    <a:lnB>
                      <a:noFill/>
                    </a:lnB>
                  </a:tcPr>
                </a:tc>
                <a:tc>
                  <a:txBody>
                    <a:bodyPr/>
                    <a:lstStyle/>
                    <a:p>
                      <a:pPr marL="0" marR="0" algn="ctr">
                        <a:spcBef>
                          <a:spcPts val="0"/>
                        </a:spcBef>
                        <a:spcAft>
                          <a:spcPts val="0"/>
                        </a:spcAft>
                      </a:pPr>
                      <a:r>
                        <a:rPr lang="en-US" sz="500">
                          <a:solidFill>
                            <a:srgbClr val="000000"/>
                          </a:solidFill>
                          <a:effectLst/>
                          <a:latin typeface="Arial" panose="020B0604020202020204" pitchFamily="34" charset="0"/>
                          <a:ea typeface="Times New Roman" panose="02020603050405020304" pitchFamily="18" charset="0"/>
                        </a:rPr>
                        <a:t>11</a:t>
                      </a:r>
                      <a:endParaRPr lang="en-US" sz="700">
                        <a:effectLst/>
                        <a:latin typeface="Times New Roman" panose="02020603050405020304" pitchFamily="18" charset="0"/>
                        <a:ea typeface="Times New Roman" panose="02020603050405020304" pitchFamily="18" charset="0"/>
                      </a:endParaRPr>
                    </a:p>
                  </a:txBody>
                  <a:tcPr marL="40870" marR="40870" marT="0" marB="0" anchor="ctr">
                    <a:lnL>
                      <a:noFill/>
                    </a:lnL>
                    <a:lnR>
                      <a:noFill/>
                    </a:lnR>
                    <a:lnT>
                      <a:noFill/>
                    </a:lnT>
                    <a:lnB>
                      <a:noFill/>
                    </a:lnB>
                  </a:tcPr>
                </a:tc>
                <a:tc>
                  <a:txBody>
                    <a:bodyPr/>
                    <a:lstStyle/>
                    <a:p>
                      <a:pPr marL="0" marR="0" algn="ctr">
                        <a:spcBef>
                          <a:spcPts val="0"/>
                        </a:spcBef>
                        <a:spcAft>
                          <a:spcPts val="0"/>
                        </a:spcAft>
                      </a:pPr>
                      <a:r>
                        <a:rPr lang="en-US" sz="500">
                          <a:solidFill>
                            <a:srgbClr val="000000"/>
                          </a:solidFill>
                          <a:effectLst/>
                          <a:latin typeface="Arial" panose="020B0604020202020204" pitchFamily="34" charset="0"/>
                          <a:ea typeface="Times New Roman" panose="02020603050405020304" pitchFamily="18" charset="0"/>
                        </a:rPr>
                        <a:t>74</a:t>
                      </a:r>
                      <a:endParaRPr lang="en-US" sz="700">
                        <a:effectLst/>
                        <a:latin typeface="Times New Roman" panose="02020603050405020304" pitchFamily="18" charset="0"/>
                        <a:ea typeface="Times New Roman" panose="02020603050405020304" pitchFamily="18" charset="0"/>
                      </a:endParaRPr>
                    </a:p>
                  </a:txBody>
                  <a:tcPr marL="40870" marR="40870" marT="0" marB="0" anchor="ctr">
                    <a:lnL>
                      <a:noFill/>
                    </a:lnL>
                    <a:lnR>
                      <a:noFill/>
                    </a:lnR>
                    <a:lnT>
                      <a:noFill/>
                    </a:lnT>
                    <a:lnB>
                      <a:noFill/>
                    </a:lnB>
                  </a:tcPr>
                </a:tc>
                <a:tc>
                  <a:txBody>
                    <a:bodyPr/>
                    <a:lstStyle/>
                    <a:p>
                      <a:pPr marL="0" marR="0" algn="ctr">
                        <a:spcBef>
                          <a:spcPts val="0"/>
                        </a:spcBef>
                        <a:spcAft>
                          <a:spcPts val="0"/>
                        </a:spcAft>
                      </a:pPr>
                      <a:r>
                        <a:rPr lang="en-US" sz="500">
                          <a:solidFill>
                            <a:srgbClr val="000000"/>
                          </a:solidFill>
                          <a:effectLst/>
                          <a:latin typeface="Arial" panose="020B0604020202020204" pitchFamily="34" charset="0"/>
                          <a:ea typeface="Times New Roman" panose="02020603050405020304" pitchFamily="18" charset="0"/>
                        </a:rPr>
                        <a:t>30</a:t>
                      </a:r>
                      <a:endParaRPr lang="en-US" sz="700">
                        <a:effectLst/>
                        <a:latin typeface="Times New Roman" panose="02020603050405020304" pitchFamily="18" charset="0"/>
                        <a:ea typeface="Times New Roman" panose="02020603050405020304" pitchFamily="18" charset="0"/>
                      </a:endParaRPr>
                    </a:p>
                  </a:txBody>
                  <a:tcPr marL="40870" marR="40870" marT="0" marB="0" anchor="ctr">
                    <a:lnL>
                      <a:noFill/>
                    </a:lnL>
                    <a:lnR>
                      <a:noFill/>
                    </a:lnR>
                    <a:lnT>
                      <a:noFill/>
                    </a:lnT>
                    <a:lnB>
                      <a:noFill/>
                    </a:lnB>
                  </a:tcPr>
                </a:tc>
                <a:tc>
                  <a:txBody>
                    <a:bodyPr/>
                    <a:lstStyle/>
                    <a:p>
                      <a:pPr marL="0" marR="0" algn="ctr">
                        <a:spcBef>
                          <a:spcPts val="0"/>
                        </a:spcBef>
                        <a:spcAft>
                          <a:spcPts val="0"/>
                        </a:spcAft>
                      </a:pPr>
                      <a:r>
                        <a:rPr lang="en-US" sz="500">
                          <a:solidFill>
                            <a:srgbClr val="000000"/>
                          </a:solidFill>
                          <a:effectLst/>
                          <a:latin typeface="Arial" panose="020B0604020202020204" pitchFamily="34" charset="0"/>
                          <a:ea typeface="Times New Roman" panose="02020603050405020304" pitchFamily="18" charset="0"/>
                        </a:rPr>
                        <a:t>-0.54</a:t>
                      </a:r>
                      <a:endParaRPr lang="en-US" sz="700">
                        <a:effectLst/>
                        <a:latin typeface="Times New Roman" panose="02020603050405020304" pitchFamily="18" charset="0"/>
                        <a:ea typeface="Times New Roman" panose="02020603050405020304" pitchFamily="18" charset="0"/>
                      </a:endParaRPr>
                    </a:p>
                  </a:txBody>
                  <a:tcPr marL="40870" marR="40870" marT="0" marB="0" anchor="ctr">
                    <a:lnL>
                      <a:noFill/>
                    </a:lnL>
                    <a:lnR>
                      <a:noFill/>
                    </a:lnR>
                    <a:lnT>
                      <a:noFill/>
                    </a:lnT>
                    <a:lnB>
                      <a:noFill/>
                    </a:lnB>
                  </a:tcPr>
                </a:tc>
                <a:tc>
                  <a:txBody>
                    <a:bodyPr/>
                    <a:lstStyle/>
                    <a:p>
                      <a:pPr marL="0" marR="0" algn="ctr">
                        <a:spcBef>
                          <a:spcPts val="0"/>
                        </a:spcBef>
                        <a:spcAft>
                          <a:spcPts val="0"/>
                        </a:spcAft>
                      </a:pPr>
                      <a:r>
                        <a:rPr lang="en-US" sz="500">
                          <a:solidFill>
                            <a:srgbClr val="000000"/>
                          </a:solidFill>
                          <a:effectLst/>
                          <a:latin typeface="Arial" panose="020B0604020202020204" pitchFamily="34" charset="0"/>
                          <a:ea typeface="Times New Roman" panose="02020603050405020304" pitchFamily="18" charset="0"/>
                        </a:rPr>
                        <a:t>-0.53</a:t>
                      </a:r>
                      <a:endParaRPr lang="en-US" sz="700">
                        <a:effectLst/>
                        <a:latin typeface="Times New Roman" panose="02020603050405020304" pitchFamily="18" charset="0"/>
                        <a:ea typeface="Times New Roman" panose="02020603050405020304" pitchFamily="18" charset="0"/>
                      </a:endParaRPr>
                    </a:p>
                  </a:txBody>
                  <a:tcPr marL="40870" marR="40870" marT="0" marB="0" anchor="ctr">
                    <a:lnL>
                      <a:noFill/>
                    </a:lnL>
                    <a:lnR>
                      <a:noFill/>
                    </a:lnR>
                    <a:lnT>
                      <a:noFill/>
                    </a:lnT>
                    <a:lnB>
                      <a:noFill/>
                    </a:lnB>
                  </a:tcPr>
                </a:tc>
              </a:tr>
              <a:tr h="133439">
                <a:tc>
                  <a:txBody>
                    <a:bodyPr/>
                    <a:lstStyle/>
                    <a:p>
                      <a:pPr marL="0" marR="0" algn="ctr">
                        <a:spcBef>
                          <a:spcPts val="0"/>
                        </a:spcBef>
                        <a:spcAft>
                          <a:spcPts val="0"/>
                        </a:spcAft>
                      </a:pPr>
                      <a:r>
                        <a:rPr lang="en-US" sz="500">
                          <a:solidFill>
                            <a:srgbClr val="000000"/>
                          </a:solidFill>
                          <a:effectLst/>
                          <a:latin typeface="Arial" panose="020B0604020202020204" pitchFamily="34" charset="0"/>
                          <a:ea typeface="Times New Roman" panose="02020603050405020304" pitchFamily="18" charset="0"/>
                        </a:rPr>
                        <a:t>30</a:t>
                      </a:r>
                      <a:endParaRPr lang="en-US" sz="700">
                        <a:effectLst/>
                        <a:latin typeface="Times New Roman" panose="02020603050405020304" pitchFamily="18" charset="0"/>
                        <a:ea typeface="Times New Roman" panose="02020603050405020304" pitchFamily="18" charset="0"/>
                      </a:endParaRPr>
                    </a:p>
                  </a:txBody>
                  <a:tcPr marL="40870" marR="40870" marT="0" marB="0" anchor="ctr">
                    <a:lnL>
                      <a:noFill/>
                    </a:lnL>
                    <a:lnR>
                      <a:noFill/>
                    </a:lnR>
                    <a:lnT>
                      <a:noFill/>
                    </a:lnT>
                    <a:lnB>
                      <a:noFill/>
                    </a:lnB>
                  </a:tcPr>
                </a:tc>
                <a:tc>
                  <a:txBody>
                    <a:bodyPr/>
                    <a:lstStyle/>
                    <a:p>
                      <a:pPr marL="0" marR="0" algn="ctr">
                        <a:spcBef>
                          <a:spcPts val="0"/>
                        </a:spcBef>
                        <a:spcAft>
                          <a:spcPts val="0"/>
                        </a:spcAft>
                      </a:pPr>
                      <a:r>
                        <a:rPr lang="en-US" sz="500">
                          <a:solidFill>
                            <a:srgbClr val="000000"/>
                          </a:solidFill>
                          <a:effectLst/>
                          <a:latin typeface="Arial" panose="020B0604020202020204" pitchFamily="34" charset="0"/>
                          <a:ea typeface="Times New Roman" panose="02020603050405020304" pitchFamily="18" charset="0"/>
                        </a:rPr>
                        <a:t>7</a:t>
                      </a:r>
                      <a:endParaRPr lang="en-US" sz="700">
                        <a:effectLst/>
                        <a:latin typeface="Times New Roman" panose="02020603050405020304" pitchFamily="18" charset="0"/>
                        <a:ea typeface="Times New Roman" panose="02020603050405020304" pitchFamily="18" charset="0"/>
                      </a:endParaRPr>
                    </a:p>
                  </a:txBody>
                  <a:tcPr marL="40870" marR="40870" marT="0" marB="0" anchor="ctr">
                    <a:lnL>
                      <a:noFill/>
                    </a:lnL>
                    <a:lnR>
                      <a:noFill/>
                    </a:lnR>
                    <a:lnT>
                      <a:noFill/>
                    </a:lnT>
                    <a:lnB>
                      <a:noFill/>
                    </a:lnB>
                  </a:tcPr>
                </a:tc>
                <a:tc>
                  <a:txBody>
                    <a:bodyPr/>
                    <a:lstStyle/>
                    <a:p>
                      <a:pPr marL="0" marR="0" algn="ctr">
                        <a:spcBef>
                          <a:spcPts val="0"/>
                        </a:spcBef>
                        <a:spcAft>
                          <a:spcPts val="0"/>
                        </a:spcAft>
                      </a:pPr>
                      <a:r>
                        <a:rPr lang="en-US" sz="500">
                          <a:solidFill>
                            <a:srgbClr val="000000"/>
                          </a:solidFill>
                          <a:effectLst/>
                          <a:latin typeface="Arial" panose="020B0604020202020204" pitchFamily="34" charset="0"/>
                          <a:ea typeface="Times New Roman" panose="02020603050405020304" pitchFamily="18" charset="0"/>
                        </a:rPr>
                        <a:t>81</a:t>
                      </a:r>
                      <a:endParaRPr lang="en-US" sz="700">
                        <a:effectLst/>
                        <a:latin typeface="Times New Roman" panose="02020603050405020304" pitchFamily="18" charset="0"/>
                        <a:ea typeface="Times New Roman" panose="02020603050405020304" pitchFamily="18" charset="0"/>
                      </a:endParaRPr>
                    </a:p>
                  </a:txBody>
                  <a:tcPr marL="40870" marR="40870" marT="0" marB="0" anchor="ctr">
                    <a:lnL>
                      <a:noFill/>
                    </a:lnL>
                    <a:lnR>
                      <a:noFill/>
                    </a:lnR>
                    <a:lnT>
                      <a:noFill/>
                    </a:lnT>
                    <a:lnB>
                      <a:noFill/>
                    </a:lnB>
                  </a:tcPr>
                </a:tc>
                <a:tc>
                  <a:txBody>
                    <a:bodyPr/>
                    <a:lstStyle/>
                    <a:p>
                      <a:pPr marL="0" marR="0" algn="ctr">
                        <a:spcBef>
                          <a:spcPts val="0"/>
                        </a:spcBef>
                        <a:spcAft>
                          <a:spcPts val="0"/>
                        </a:spcAft>
                      </a:pPr>
                      <a:r>
                        <a:rPr lang="en-US" sz="500">
                          <a:solidFill>
                            <a:srgbClr val="000000"/>
                          </a:solidFill>
                          <a:effectLst/>
                          <a:latin typeface="Arial" panose="020B0604020202020204" pitchFamily="34" charset="0"/>
                          <a:ea typeface="Times New Roman" panose="02020603050405020304" pitchFamily="18" charset="0"/>
                        </a:rPr>
                        <a:t>34</a:t>
                      </a:r>
                      <a:endParaRPr lang="en-US" sz="700">
                        <a:effectLst/>
                        <a:latin typeface="Times New Roman" panose="02020603050405020304" pitchFamily="18" charset="0"/>
                        <a:ea typeface="Times New Roman" panose="02020603050405020304" pitchFamily="18" charset="0"/>
                      </a:endParaRPr>
                    </a:p>
                  </a:txBody>
                  <a:tcPr marL="40870" marR="40870" marT="0" marB="0" anchor="ctr">
                    <a:lnL>
                      <a:noFill/>
                    </a:lnL>
                    <a:lnR>
                      <a:noFill/>
                    </a:lnR>
                    <a:lnT>
                      <a:noFill/>
                    </a:lnT>
                    <a:lnB>
                      <a:noFill/>
                    </a:lnB>
                  </a:tcPr>
                </a:tc>
                <a:tc>
                  <a:txBody>
                    <a:bodyPr/>
                    <a:lstStyle/>
                    <a:p>
                      <a:pPr marL="0" marR="0" algn="ctr">
                        <a:spcBef>
                          <a:spcPts val="0"/>
                        </a:spcBef>
                        <a:spcAft>
                          <a:spcPts val="0"/>
                        </a:spcAft>
                      </a:pPr>
                      <a:r>
                        <a:rPr lang="en-US" sz="500">
                          <a:solidFill>
                            <a:srgbClr val="000000"/>
                          </a:solidFill>
                          <a:effectLst/>
                          <a:latin typeface="Arial" panose="020B0604020202020204" pitchFamily="34" charset="0"/>
                          <a:ea typeface="Times New Roman" panose="02020603050405020304" pitchFamily="18" charset="0"/>
                        </a:rPr>
                        <a:t>-0.42</a:t>
                      </a:r>
                      <a:endParaRPr lang="en-US" sz="700">
                        <a:effectLst/>
                        <a:latin typeface="Times New Roman" panose="02020603050405020304" pitchFamily="18" charset="0"/>
                        <a:ea typeface="Times New Roman" panose="02020603050405020304" pitchFamily="18" charset="0"/>
                      </a:endParaRPr>
                    </a:p>
                  </a:txBody>
                  <a:tcPr marL="40870" marR="40870" marT="0" marB="0" anchor="ctr">
                    <a:lnL>
                      <a:noFill/>
                    </a:lnL>
                    <a:lnR>
                      <a:noFill/>
                    </a:lnR>
                    <a:lnT>
                      <a:noFill/>
                    </a:lnT>
                    <a:lnB>
                      <a:noFill/>
                    </a:lnB>
                  </a:tcPr>
                </a:tc>
                <a:tc>
                  <a:txBody>
                    <a:bodyPr/>
                    <a:lstStyle/>
                    <a:p>
                      <a:pPr marL="0" marR="0" algn="ctr">
                        <a:spcBef>
                          <a:spcPts val="0"/>
                        </a:spcBef>
                        <a:spcAft>
                          <a:spcPts val="0"/>
                        </a:spcAft>
                      </a:pPr>
                      <a:r>
                        <a:rPr lang="en-US" sz="500">
                          <a:solidFill>
                            <a:srgbClr val="000000"/>
                          </a:solidFill>
                          <a:effectLst/>
                          <a:latin typeface="Arial" panose="020B0604020202020204" pitchFamily="34" charset="0"/>
                          <a:ea typeface="Times New Roman" panose="02020603050405020304" pitchFamily="18" charset="0"/>
                        </a:rPr>
                        <a:t>-0.42</a:t>
                      </a:r>
                      <a:endParaRPr lang="en-US" sz="700">
                        <a:effectLst/>
                        <a:latin typeface="Times New Roman" panose="02020603050405020304" pitchFamily="18" charset="0"/>
                        <a:ea typeface="Times New Roman" panose="02020603050405020304" pitchFamily="18" charset="0"/>
                      </a:endParaRPr>
                    </a:p>
                  </a:txBody>
                  <a:tcPr marL="40870" marR="40870" marT="0" marB="0" anchor="ctr">
                    <a:lnL>
                      <a:noFill/>
                    </a:lnL>
                    <a:lnR>
                      <a:noFill/>
                    </a:lnR>
                    <a:lnT>
                      <a:noFill/>
                    </a:lnT>
                    <a:lnB>
                      <a:noFill/>
                    </a:lnB>
                  </a:tcPr>
                </a:tc>
              </a:tr>
              <a:tr h="133439">
                <a:tc>
                  <a:txBody>
                    <a:bodyPr/>
                    <a:lstStyle/>
                    <a:p>
                      <a:pPr marL="0" marR="0" algn="ctr">
                        <a:spcBef>
                          <a:spcPts val="0"/>
                        </a:spcBef>
                        <a:spcAft>
                          <a:spcPts val="0"/>
                        </a:spcAft>
                      </a:pPr>
                      <a:r>
                        <a:rPr lang="en-US" sz="500">
                          <a:solidFill>
                            <a:srgbClr val="000000"/>
                          </a:solidFill>
                          <a:effectLst/>
                          <a:latin typeface="Arial" panose="020B0604020202020204" pitchFamily="34" charset="0"/>
                          <a:ea typeface="Times New Roman" panose="02020603050405020304" pitchFamily="18" charset="0"/>
                        </a:rPr>
                        <a:t>31</a:t>
                      </a:r>
                      <a:endParaRPr lang="en-US" sz="700">
                        <a:effectLst/>
                        <a:latin typeface="Times New Roman" panose="02020603050405020304" pitchFamily="18" charset="0"/>
                        <a:ea typeface="Times New Roman" panose="02020603050405020304" pitchFamily="18" charset="0"/>
                      </a:endParaRPr>
                    </a:p>
                  </a:txBody>
                  <a:tcPr marL="40870" marR="40870" marT="0" marB="0" anchor="ctr">
                    <a:lnL>
                      <a:noFill/>
                    </a:lnL>
                    <a:lnR>
                      <a:noFill/>
                    </a:lnR>
                    <a:lnT>
                      <a:noFill/>
                    </a:lnT>
                    <a:lnB>
                      <a:noFill/>
                    </a:lnB>
                  </a:tcPr>
                </a:tc>
                <a:tc>
                  <a:txBody>
                    <a:bodyPr/>
                    <a:lstStyle/>
                    <a:p>
                      <a:pPr marL="0" marR="0" algn="ctr">
                        <a:spcBef>
                          <a:spcPts val="0"/>
                        </a:spcBef>
                        <a:spcAft>
                          <a:spcPts val="0"/>
                        </a:spcAft>
                      </a:pPr>
                      <a:r>
                        <a:rPr lang="en-US" sz="500">
                          <a:solidFill>
                            <a:srgbClr val="000000"/>
                          </a:solidFill>
                          <a:effectLst/>
                          <a:latin typeface="Arial" panose="020B0604020202020204" pitchFamily="34" charset="0"/>
                          <a:ea typeface="Times New Roman" panose="02020603050405020304" pitchFamily="18" charset="0"/>
                        </a:rPr>
                        <a:t>4</a:t>
                      </a:r>
                      <a:endParaRPr lang="en-US" sz="700">
                        <a:effectLst/>
                        <a:latin typeface="Times New Roman" panose="02020603050405020304" pitchFamily="18" charset="0"/>
                        <a:ea typeface="Times New Roman" panose="02020603050405020304" pitchFamily="18" charset="0"/>
                      </a:endParaRPr>
                    </a:p>
                  </a:txBody>
                  <a:tcPr marL="40870" marR="40870" marT="0" marB="0" anchor="ctr">
                    <a:lnL>
                      <a:noFill/>
                    </a:lnL>
                    <a:lnR>
                      <a:noFill/>
                    </a:lnR>
                    <a:lnT>
                      <a:noFill/>
                    </a:lnT>
                    <a:lnB>
                      <a:noFill/>
                    </a:lnB>
                  </a:tcPr>
                </a:tc>
                <a:tc>
                  <a:txBody>
                    <a:bodyPr/>
                    <a:lstStyle/>
                    <a:p>
                      <a:pPr marL="0" marR="0" algn="ctr">
                        <a:spcBef>
                          <a:spcPts val="0"/>
                        </a:spcBef>
                        <a:spcAft>
                          <a:spcPts val="0"/>
                        </a:spcAft>
                      </a:pPr>
                      <a:r>
                        <a:rPr lang="en-US" sz="500">
                          <a:solidFill>
                            <a:srgbClr val="000000"/>
                          </a:solidFill>
                          <a:effectLst/>
                          <a:latin typeface="Arial" panose="020B0604020202020204" pitchFamily="34" charset="0"/>
                          <a:ea typeface="Times New Roman" panose="02020603050405020304" pitchFamily="18" charset="0"/>
                        </a:rPr>
                        <a:t>85</a:t>
                      </a:r>
                      <a:endParaRPr lang="en-US" sz="700">
                        <a:effectLst/>
                        <a:latin typeface="Times New Roman" panose="02020603050405020304" pitchFamily="18" charset="0"/>
                        <a:ea typeface="Times New Roman" panose="02020603050405020304" pitchFamily="18" charset="0"/>
                      </a:endParaRPr>
                    </a:p>
                  </a:txBody>
                  <a:tcPr marL="40870" marR="40870" marT="0" marB="0" anchor="ctr">
                    <a:lnL>
                      <a:noFill/>
                    </a:lnL>
                    <a:lnR>
                      <a:noFill/>
                    </a:lnR>
                    <a:lnT>
                      <a:noFill/>
                    </a:lnT>
                    <a:lnB>
                      <a:noFill/>
                    </a:lnB>
                  </a:tcPr>
                </a:tc>
                <a:tc>
                  <a:txBody>
                    <a:bodyPr/>
                    <a:lstStyle/>
                    <a:p>
                      <a:pPr marL="0" marR="0" algn="ctr">
                        <a:spcBef>
                          <a:spcPts val="0"/>
                        </a:spcBef>
                        <a:spcAft>
                          <a:spcPts val="0"/>
                        </a:spcAft>
                      </a:pPr>
                      <a:r>
                        <a:rPr lang="en-US" sz="500">
                          <a:solidFill>
                            <a:srgbClr val="000000"/>
                          </a:solidFill>
                          <a:effectLst/>
                          <a:latin typeface="Arial" panose="020B0604020202020204" pitchFamily="34" charset="0"/>
                          <a:ea typeface="Times New Roman" panose="02020603050405020304" pitchFamily="18" charset="0"/>
                        </a:rPr>
                        <a:t>36</a:t>
                      </a:r>
                      <a:endParaRPr lang="en-US" sz="700">
                        <a:effectLst/>
                        <a:latin typeface="Times New Roman" panose="02020603050405020304" pitchFamily="18" charset="0"/>
                        <a:ea typeface="Times New Roman" panose="02020603050405020304" pitchFamily="18" charset="0"/>
                      </a:endParaRPr>
                    </a:p>
                  </a:txBody>
                  <a:tcPr marL="40870" marR="40870" marT="0" marB="0" anchor="ctr">
                    <a:lnL>
                      <a:noFill/>
                    </a:lnL>
                    <a:lnR>
                      <a:noFill/>
                    </a:lnR>
                    <a:lnT>
                      <a:noFill/>
                    </a:lnT>
                    <a:lnB>
                      <a:noFill/>
                    </a:lnB>
                  </a:tcPr>
                </a:tc>
                <a:tc>
                  <a:txBody>
                    <a:bodyPr/>
                    <a:lstStyle/>
                    <a:p>
                      <a:pPr marL="0" marR="0" algn="ctr">
                        <a:spcBef>
                          <a:spcPts val="0"/>
                        </a:spcBef>
                        <a:spcAft>
                          <a:spcPts val="0"/>
                        </a:spcAft>
                      </a:pPr>
                      <a:r>
                        <a:rPr lang="en-US" sz="500">
                          <a:solidFill>
                            <a:srgbClr val="000000"/>
                          </a:solidFill>
                          <a:effectLst/>
                          <a:latin typeface="Arial" panose="020B0604020202020204" pitchFamily="34" charset="0"/>
                          <a:ea typeface="Times New Roman" panose="02020603050405020304" pitchFamily="18" charset="0"/>
                        </a:rPr>
                        <a:t>-0.30</a:t>
                      </a:r>
                      <a:endParaRPr lang="en-US" sz="700">
                        <a:effectLst/>
                        <a:latin typeface="Times New Roman" panose="02020603050405020304" pitchFamily="18" charset="0"/>
                        <a:ea typeface="Times New Roman" panose="02020603050405020304" pitchFamily="18" charset="0"/>
                      </a:endParaRPr>
                    </a:p>
                  </a:txBody>
                  <a:tcPr marL="40870" marR="40870" marT="0" marB="0" anchor="ctr">
                    <a:lnL>
                      <a:noFill/>
                    </a:lnL>
                    <a:lnR>
                      <a:noFill/>
                    </a:lnR>
                    <a:lnT>
                      <a:noFill/>
                    </a:lnT>
                    <a:lnB>
                      <a:noFill/>
                    </a:lnB>
                  </a:tcPr>
                </a:tc>
                <a:tc>
                  <a:txBody>
                    <a:bodyPr/>
                    <a:lstStyle/>
                    <a:p>
                      <a:pPr marL="0" marR="0" algn="ctr">
                        <a:spcBef>
                          <a:spcPts val="0"/>
                        </a:spcBef>
                        <a:spcAft>
                          <a:spcPts val="0"/>
                        </a:spcAft>
                      </a:pPr>
                      <a:r>
                        <a:rPr lang="en-US" sz="500">
                          <a:solidFill>
                            <a:srgbClr val="000000"/>
                          </a:solidFill>
                          <a:effectLst/>
                          <a:latin typeface="Arial" panose="020B0604020202020204" pitchFamily="34" charset="0"/>
                          <a:ea typeface="Times New Roman" panose="02020603050405020304" pitchFamily="18" charset="0"/>
                        </a:rPr>
                        <a:t>-0.36</a:t>
                      </a:r>
                      <a:endParaRPr lang="en-US" sz="700">
                        <a:effectLst/>
                        <a:latin typeface="Times New Roman" panose="02020603050405020304" pitchFamily="18" charset="0"/>
                        <a:ea typeface="Times New Roman" panose="02020603050405020304" pitchFamily="18" charset="0"/>
                      </a:endParaRPr>
                    </a:p>
                  </a:txBody>
                  <a:tcPr marL="40870" marR="40870" marT="0" marB="0" anchor="ctr">
                    <a:lnL>
                      <a:noFill/>
                    </a:lnL>
                    <a:lnR>
                      <a:noFill/>
                    </a:lnR>
                    <a:lnT>
                      <a:noFill/>
                    </a:lnT>
                    <a:lnB>
                      <a:noFill/>
                    </a:lnB>
                  </a:tcPr>
                </a:tc>
              </a:tr>
              <a:tr h="133439">
                <a:tc>
                  <a:txBody>
                    <a:bodyPr/>
                    <a:lstStyle/>
                    <a:p>
                      <a:pPr marL="0" marR="0" algn="ctr">
                        <a:spcBef>
                          <a:spcPts val="0"/>
                        </a:spcBef>
                        <a:spcAft>
                          <a:spcPts val="0"/>
                        </a:spcAft>
                      </a:pPr>
                      <a:r>
                        <a:rPr lang="en-US" sz="500">
                          <a:solidFill>
                            <a:srgbClr val="000000"/>
                          </a:solidFill>
                          <a:effectLst/>
                          <a:latin typeface="Arial" panose="020B0604020202020204" pitchFamily="34" charset="0"/>
                          <a:ea typeface="Times New Roman" panose="02020603050405020304" pitchFamily="18" charset="0"/>
                        </a:rPr>
                        <a:t>32</a:t>
                      </a:r>
                      <a:endParaRPr lang="en-US" sz="700">
                        <a:effectLst/>
                        <a:latin typeface="Times New Roman" panose="02020603050405020304" pitchFamily="18" charset="0"/>
                        <a:ea typeface="Times New Roman" panose="02020603050405020304" pitchFamily="18" charset="0"/>
                      </a:endParaRPr>
                    </a:p>
                  </a:txBody>
                  <a:tcPr marL="40870" marR="40870" marT="0" marB="0" anchor="ctr">
                    <a:lnL>
                      <a:noFill/>
                    </a:lnL>
                    <a:lnR>
                      <a:noFill/>
                    </a:lnR>
                    <a:lnT>
                      <a:noFill/>
                    </a:lnT>
                    <a:lnB>
                      <a:noFill/>
                    </a:lnB>
                  </a:tcPr>
                </a:tc>
                <a:tc>
                  <a:txBody>
                    <a:bodyPr/>
                    <a:lstStyle/>
                    <a:p>
                      <a:pPr marL="0" marR="0" algn="ctr">
                        <a:spcBef>
                          <a:spcPts val="0"/>
                        </a:spcBef>
                        <a:spcAft>
                          <a:spcPts val="0"/>
                        </a:spcAft>
                      </a:pPr>
                      <a:r>
                        <a:rPr lang="en-US" sz="500">
                          <a:solidFill>
                            <a:srgbClr val="000000"/>
                          </a:solidFill>
                          <a:effectLst/>
                          <a:latin typeface="Arial" panose="020B0604020202020204" pitchFamily="34" charset="0"/>
                          <a:ea typeface="Times New Roman" panose="02020603050405020304" pitchFamily="18" charset="0"/>
                        </a:rPr>
                        <a:t>10</a:t>
                      </a:r>
                      <a:endParaRPr lang="en-US" sz="700">
                        <a:effectLst/>
                        <a:latin typeface="Times New Roman" panose="02020603050405020304" pitchFamily="18" charset="0"/>
                        <a:ea typeface="Times New Roman" panose="02020603050405020304" pitchFamily="18" charset="0"/>
                      </a:endParaRPr>
                    </a:p>
                  </a:txBody>
                  <a:tcPr marL="40870" marR="40870" marT="0" marB="0" anchor="ctr">
                    <a:lnL>
                      <a:noFill/>
                    </a:lnL>
                    <a:lnR>
                      <a:noFill/>
                    </a:lnR>
                    <a:lnT>
                      <a:noFill/>
                    </a:lnT>
                    <a:lnB>
                      <a:noFill/>
                    </a:lnB>
                  </a:tcPr>
                </a:tc>
                <a:tc>
                  <a:txBody>
                    <a:bodyPr/>
                    <a:lstStyle/>
                    <a:p>
                      <a:pPr marL="0" marR="0" algn="ctr">
                        <a:spcBef>
                          <a:spcPts val="0"/>
                        </a:spcBef>
                        <a:spcAft>
                          <a:spcPts val="0"/>
                        </a:spcAft>
                      </a:pPr>
                      <a:r>
                        <a:rPr lang="en-US" sz="500">
                          <a:solidFill>
                            <a:srgbClr val="000000"/>
                          </a:solidFill>
                          <a:effectLst/>
                          <a:latin typeface="Arial" panose="020B0604020202020204" pitchFamily="34" charset="0"/>
                          <a:ea typeface="Times New Roman" panose="02020603050405020304" pitchFamily="18" charset="0"/>
                        </a:rPr>
                        <a:t>95</a:t>
                      </a:r>
                      <a:endParaRPr lang="en-US" sz="700">
                        <a:effectLst/>
                        <a:latin typeface="Times New Roman" panose="02020603050405020304" pitchFamily="18" charset="0"/>
                        <a:ea typeface="Times New Roman" panose="02020603050405020304" pitchFamily="18" charset="0"/>
                      </a:endParaRPr>
                    </a:p>
                  </a:txBody>
                  <a:tcPr marL="40870" marR="40870" marT="0" marB="0" anchor="ctr">
                    <a:lnL>
                      <a:noFill/>
                    </a:lnL>
                    <a:lnR>
                      <a:noFill/>
                    </a:lnR>
                    <a:lnT>
                      <a:noFill/>
                    </a:lnT>
                    <a:lnB>
                      <a:noFill/>
                    </a:lnB>
                  </a:tcPr>
                </a:tc>
                <a:tc>
                  <a:txBody>
                    <a:bodyPr/>
                    <a:lstStyle/>
                    <a:p>
                      <a:pPr marL="0" marR="0" algn="ctr">
                        <a:spcBef>
                          <a:spcPts val="0"/>
                        </a:spcBef>
                        <a:spcAft>
                          <a:spcPts val="0"/>
                        </a:spcAft>
                      </a:pPr>
                      <a:r>
                        <a:rPr lang="en-US" sz="500">
                          <a:solidFill>
                            <a:srgbClr val="000000"/>
                          </a:solidFill>
                          <a:effectLst/>
                          <a:latin typeface="Arial" panose="020B0604020202020204" pitchFamily="34" charset="0"/>
                          <a:ea typeface="Times New Roman" panose="02020603050405020304" pitchFamily="18" charset="0"/>
                        </a:rPr>
                        <a:t>39</a:t>
                      </a:r>
                      <a:endParaRPr lang="en-US" sz="700">
                        <a:effectLst/>
                        <a:latin typeface="Times New Roman" panose="02020603050405020304" pitchFamily="18" charset="0"/>
                        <a:ea typeface="Times New Roman" panose="02020603050405020304" pitchFamily="18" charset="0"/>
                      </a:endParaRPr>
                    </a:p>
                  </a:txBody>
                  <a:tcPr marL="40870" marR="40870" marT="0" marB="0" anchor="ctr">
                    <a:lnL>
                      <a:noFill/>
                    </a:lnL>
                    <a:lnR>
                      <a:noFill/>
                    </a:lnR>
                    <a:lnT>
                      <a:noFill/>
                    </a:lnT>
                    <a:lnB>
                      <a:noFill/>
                    </a:lnB>
                  </a:tcPr>
                </a:tc>
                <a:tc>
                  <a:txBody>
                    <a:bodyPr/>
                    <a:lstStyle/>
                    <a:p>
                      <a:pPr marL="0" marR="0" algn="ctr">
                        <a:spcBef>
                          <a:spcPts val="0"/>
                        </a:spcBef>
                        <a:spcAft>
                          <a:spcPts val="0"/>
                        </a:spcAft>
                      </a:pPr>
                      <a:r>
                        <a:rPr lang="en-US" sz="500">
                          <a:solidFill>
                            <a:srgbClr val="000000"/>
                          </a:solidFill>
                          <a:effectLst/>
                          <a:latin typeface="Arial" panose="020B0604020202020204" pitchFamily="34" charset="0"/>
                          <a:ea typeface="Times New Roman" panose="02020603050405020304" pitchFamily="18" charset="0"/>
                        </a:rPr>
                        <a:t>-0.18</a:t>
                      </a:r>
                      <a:endParaRPr lang="en-US" sz="700">
                        <a:effectLst/>
                        <a:latin typeface="Times New Roman" panose="02020603050405020304" pitchFamily="18" charset="0"/>
                        <a:ea typeface="Times New Roman" panose="02020603050405020304" pitchFamily="18" charset="0"/>
                      </a:endParaRPr>
                    </a:p>
                  </a:txBody>
                  <a:tcPr marL="40870" marR="40870" marT="0" marB="0" anchor="ctr">
                    <a:lnL>
                      <a:noFill/>
                    </a:lnL>
                    <a:lnR>
                      <a:noFill/>
                    </a:lnR>
                    <a:lnT>
                      <a:noFill/>
                    </a:lnT>
                    <a:lnB>
                      <a:noFill/>
                    </a:lnB>
                  </a:tcPr>
                </a:tc>
                <a:tc>
                  <a:txBody>
                    <a:bodyPr/>
                    <a:lstStyle/>
                    <a:p>
                      <a:pPr marL="0" marR="0" algn="ctr">
                        <a:spcBef>
                          <a:spcPts val="0"/>
                        </a:spcBef>
                        <a:spcAft>
                          <a:spcPts val="0"/>
                        </a:spcAft>
                      </a:pPr>
                      <a:r>
                        <a:rPr lang="en-US" sz="500">
                          <a:solidFill>
                            <a:srgbClr val="000000"/>
                          </a:solidFill>
                          <a:effectLst/>
                          <a:latin typeface="Arial" panose="020B0604020202020204" pitchFamily="34" charset="0"/>
                          <a:ea typeface="Times New Roman" panose="02020603050405020304" pitchFamily="18" charset="0"/>
                        </a:rPr>
                        <a:t>-0.28</a:t>
                      </a:r>
                      <a:endParaRPr lang="en-US" sz="700">
                        <a:effectLst/>
                        <a:latin typeface="Times New Roman" panose="02020603050405020304" pitchFamily="18" charset="0"/>
                        <a:ea typeface="Times New Roman" panose="02020603050405020304" pitchFamily="18" charset="0"/>
                      </a:endParaRPr>
                    </a:p>
                  </a:txBody>
                  <a:tcPr marL="40870" marR="40870" marT="0" marB="0" anchor="ctr">
                    <a:lnL>
                      <a:noFill/>
                    </a:lnL>
                    <a:lnR>
                      <a:noFill/>
                    </a:lnR>
                    <a:lnT>
                      <a:noFill/>
                    </a:lnT>
                    <a:lnB>
                      <a:noFill/>
                    </a:lnB>
                  </a:tcPr>
                </a:tc>
              </a:tr>
              <a:tr h="133439">
                <a:tc>
                  <a:txBody>
                    <a:bodyPr/>
                    <a:lstStyle/>
                    <a:p>
                      <a:pPr marL="0" marR="0" algn="ctr">
                        <a:spcBef>
                          <a:spcPts val="0"/>
                        </a:spcBef>
                        <a:spcAft>
                          <a:spcPts val="0"/>
                        </a:spcAft>
                      </a:pPr>
                      <a:r>
                        <a:rPr lang="en-US" sz="500">
                          <a:solidFill>
                            <a:srgbClr val="000000"/>
                          </a:solidFill>
                          <a:effectLst/>
                          <a:latin typeface="Arial" panose="020B0604020202020204" pitchFamily="34" charset="0"/>
                          <a:ea typeface="Times New Roman" panose="02020603050405020304" pitchFamily="18" charset="0"/>
                        </a:rPr>
                        <a:t>33</a:t>
                      </a:r>
                      <a:endParaRPr lang="en-US" sz="700">
                        <a:effectLst/>
                        <a:latin typeface="Times New Roman" panose="02020603050405020304" pitchFamily="18" charset="0"/>
                        <a:ea typeface="Times New Roman" panose="02020603050405020304" pitchFamily="18" charset="0"/>
                      </a:endParaRPr>
                    </a:p>
                  </a:txBody>
                  <a:tcPr marL="40870" marR="40870" marT="0" marB="0" anchor="ctr">
                    <a:lnL>
                      <a:noFill/>
                    </a:lnL>
                    <a:lnR>
                      <a:noFill/>
                    </a:lnR>
                    <a:lnT>
                      <a:noFill/>
                    </a:lnT>
                    <a:lnB>
                      <a:noFill/>
                    </a:lnB>
                  </a:tcPr>
                </a:tc>
                <a:tc>
                  <a:txBody>
                    <a:bodyPr/>
                    <a:lstStyle/>
                    <a:p>
                      <a:pPr marL="0" marR="0" algn="ctr">
                        <a:spcBef>
                          <a:spcPts val="0"/>
                        </a:spcBef>
                        <a:spcAft>
                          <a:spcPts val="0"/>
                        </a:spcAft>
                      </a:pPr>
                      <a:r>
                        <a:rPr lang="en-US" sz="500">
                          <a:solidFill>
                            <a:srgbClr val="000000"/>
                          </a:solidFill>
                          <a:effectLst/>
                          <a:latin typeface="Arial" panose="020B0604020202020204" pitchFamily="34" charset="0"/>
                          <a:ea typeface="Times New Roman" panose="02020603050405020304" pitchFamily="18" charset="0"/>
                        </a:rPr>
                        <a:t>11</a:t>
                      </a:r>
                      <a:endParaRPr lang="en-US" sz="700">
                        <a:effectLst/>
                        <a:latin typeface="Times New Roman" panose="02020603050405020304" pitchFamily="18" charset="0"/>
                        <a:ea typeface="Times New Roman" panose="02020603050405020304" pitchFamily="18" charset="0"/>
                      </a:endParaRPr>
                    </a:p>
                  </a:txBody>
                  <a:tcPr marL="40870" marR="40870" marT="0" marB="0" anchor="ctr">
                    <a:lnL>
                      <a:noFill/>
                    </a:lnL>
                    <a:lnR>
                      <a:noFill/>
                    </a:lnR>
                    <a:lnT>
                      <a:noFill/>
                    </a:lnT>
                    <a:lnB>
                      <a:noFill/>
                    </a:lnB>
                  </a:tcPr>
                </a:tc>
                <a:tc>
                  <a:txBody>
                    <a:bodyPr/>
                    <a:lstStyle/>
                    <a:p>
                      <a:pPr marL="0" marR="0" algn="ctr">
                        <a:spcBef>
                          <a:spcPts val="0"/>
                        </a:spcBef>
                        <a:spcAft>
                          <a:spcPts val="0"/>
                        </a:spcAft>
                      </a:pPr>
                      <a:r>
                        <a:rPr lang="en-US" sz="500">
                          <a:solidFill>
                            <a:srgbClr val="000000"/>
                          </a:solidFill>
                          <a:effectLst/>
                          <a:latin typeface="Arial" panose="020B0604020202020204" pitchFamily="34" charset="0"/>
                          <a:ea typeface="Times New Roman" panose="02020603050405020304" pitchFamily="18" charset="0"/>
                        </a:rPr>
                        <a:t>106</a:t>
                      </a:r>
                      <a:endParaRPr lang="en-US" sz="700">
                        <a:effectLst/>
                        <a:latin typeface="Times New Roman" panose="02020603050405020304" pitchFamily="18" charset="0"/>
                        <a:ea typeface="Times New Roman" panose="02020603050405020304" pitchFamily="18" charset="0"/>
                      </a:endParaRPr>
                    </a:p>
                  </a:txBody>
                  <a:tcPr marL="40870" marR="40870" marT="0" marB="0" anchor="ctr">
                    <a:lnL>
                      <a:noFill/>
                    </a:lnL>
                    <a:lnR>
                      <a:noFill/>
                    </a:lnR>
                    <a:lnT>
                      <a:noFill/>
                    </a:lnT>
                    <a:lnB>
                      <a:noFill/>
                    </a:lnB>
                  </a:tcPr>
                </a:tc>
                <a:tc>
                  <a:txBody>
                    <a:bodyPr/>
                    <a:lstStyle/>
                    <a:p>
                      <a:pPr marL="0" marR="0" algn="ctr">
                        <a:spcBef>
                          <a:spcPts val="0"/>
                        </a:spcBef>
                        <a:spcAft>
                          <a:spcPts val="0"/>
                        </a:spcAft>
                      </a:pPr>
                      <a:r>
                        <a:rPr lang="en-US" sz="500">
                          <a:solidFill>
                            <a:srgbClr val="000000"/>
                          </a:solidFill>
                          <a:effectLst/>
                          <a:latin typeface="Arial" panose="020B0604020202020204" pitchFamily="34" charset="0"/>
                          <a:ea typeface="Times New Roman" panose="02020603050405020304" pitchFamily="18" charset="0"/>
                        </a:rPr>
                        <a:t>44</a:t>
                      </a:r>
                      <a:endParaRPr lang="en-US" sz="700">
                        <a:effectLst/>
                        <a:latin typeface="Times New Roman" panose="02020603050405020304" pitchFamily="18" charset="0"/>
                        <a:ea typeface="Times New Roman" panose="02020603050405020304" pitchFamily="18" charset="0"/>
                      </a:endParaRPr>
                    </a:p>
                  </a:txBody>
                  <a:tcPr marL="40870" marR="40870" marT="0" marB="0" anchor="ctr">
                    <a:lnL>
                      <a:noFill/>
                    </a:lnL>
                    <a:lnR>
                      <a:noFill/>
                    </a:lnR>
                    <a:lnT>
                      <a:noFill/>
                    </a:lnT>
                    <a:lnB>
                      <a:noFill/>
                    </a:lnB>
                  </a:tcPr>
                </a:tc>
                <a:tc>
                  <a:txBody>
                    <a:bodyPr/>
                    <a:lstStyle/>
                    <a:p>
                      <a:pPr marL="0" marR="0" algn="ctr">
                        <a:spcBef>
                          <a:spcPts val="0"/>
                        </a:spcBef>
                        <a:spcAft>
                          <a:spcPts val="0"/>
                        </a:spcAft>
                      </a:pPr>
                      <a:r>
                        <a:rPr lang="en-US" sz="500">
                          <a:solidFill>
                            <a:srgbClr val="000000"/>
                          </a:solidFill>
                          <a:effectLst/>
                          <a:latin typeface="Arial" panose="020B0604020202020204" pitchFamily="34" charset="0"/>
                          <a:ea typeface="Times New Roman" panose="02020603050405020304" pitchFamily="18" charset="0"/>
                        </a:rPr>
                        <a:t>-0.06</a:t>
                      </a:r>
                      <a:endParaRPr lang="en-US" sz="700">
                        <a:effectLst/>
                        <a:latin typeface="Times New Roman" panose="02020603050405020304" pitchFamily="18" charset="0"/>
                        <a:ea typeface="Times New Roman" panose="02020603050405020304" pitchFamily="18" charset="0"/>
                      </a:endParaRPr>
                    </a:p>
                  </a:txBody>
                  <a:tcPr marL="40870" marR="40870" marT="0" marB="0" anchor="ctr">
                    <a:lnL>
                      <a:noFill/>
                    </a:lnL>
                    <a:lnR>
                      <a:noFill/>
                    </a:lnR>
                    <a:lnT>
                      <a:noFill/>
                    </a:lnT>
                    <a:lnB>
                      <a:noFill/>
                    </a:lnB>
                  </a:tcPr>
                </a:tc>
                <a:tc>
                  <a:txBody>
                    <a:bodyPr/>
                    <a:lstStyle/>
                    <a:p>
                      <a:pPr marL="0" marR="0" algn="ctr">
                        <a:spcBef>
                          <a:spcPts val="0"/>
                        </a:spcBef>
                        <a:spcAft>
                          <a:spcPts val="0"/>
                        </a:spcAft>
                      </a:pPr>
                      <a:r>
                        <a:rPr lang="en-US" sz="500">
                          <a:solidFill>
                            <a:srgbClr val="000000"/>
                          </a:solidFill>
                          <a:effectLst/>
                          <a:latin typeface="Arial" panose="020B0604020202020204" pitchFamily="34" charset="0"/>
                          <a:ea typeface="Times New Roman" panose="02020603050405020304" pitchFamily="18" charset="0"/>
                        </a:rPr>
                        <a:t>-0.16</a:t>
                      </a:r>
                      <a:endParaRPr lang="en-US" sz="700">
                        <a:effectLst/>
                        <a:latin typeface="Times New Roman" panose="02020603050405020304" pitchFamily="18" charset="0"/>
                        <a:ea typeface="Times New Roman" panose="02020603050405020304" pitchFamily="18" charset="0"/>
                      </a:endParaRPr>
                    </a:p>
                  </a:txBody>
                  <a:tcPr marL="40870" marR="40870" marT="0" marB="0" anchor="ctr">
                    <a:lnL>
                      <a:noFill/>
                    </a:lnL>
                    <a:lnR>
                      <a:noFill/>
                    </a:lnR>
                    <a:lnT>
                      <a:noFill/>
                    </a:lnT>
                    <a:lnB>
                      <a:noFill/>
                    </a:lnB>
                  </a:tcPr>
                </a:tc>
              </a:tr>
              <a:tr h="133439">
                <a:tc>
                  <a:txBody>
                    <a:bodyPr/>
                    <a:lstStyle/>
                    <a:p>
                      <a:pPr marL="0" marR="0" algn="ctr">
                        <a:spcBef>
                          <a:spcPts val="0"/>
                        </a:spcBef>
                        <a:spcAft>
                          <a:spcPts val="0"/>
                        </a:spcAft>
                      </a:pPr>
                      <a:r>
                        <a:rPr lang="en-US" sz="500">
                          <a:solidFill>
                            <a:srgbClr val="000000"/>
                          </a:solidFill>
                          <a:effectLst/>
                          <a:latin typeface="Arial" panose="020B0604020202020204" pitchFamily="34" charset="0"/>
                          <a:ea typeface="Times New Roman" panose="02020603050405020304" pitchFamily="18" charset="0"/>
                        </a:rPr>
                        <a:t>34</a:t>
                      </a:r>
                      <a:endParaRPr lang="en-US" sz="700">
                        <a:effectLst/>
                        <a:latin typeface="Times New Roman" panose="02020603050405020304" pitchFamily="18" charset="0"/>
                        <a:ea typeface="Times New Roman" panose="02020603050405020304" pitchFamily="18" charset="0"/>
                      </a:endParaRPr>
                    </a:p>
                  </a:txBody>
                  <a:tcPr marL="40870" marR="40870" marT="0" marB="0" anchor="ctr">
                    <a:lnL>
                      <a:noFill/>
                    </a:lnL>
                    <a:lnR>
                      <a:noFill/>
                    </a:lnR>
                    <a:lnT>
                      <a:noFill/>
                    </a:lnT>
                    <a:lnB>
                      <a:noFill/>
                    </a:lnB>
                  </a:tcPr>
                </a:tc>
                <a:tc>
                  <a:txBody>
                    <a:bodyPr/>
                    <a:lstStyle/>
                    <a:p>
                      <a:pPr marL="0" marR="0" algn="ctr">
                        <a:spcBef>
                          <a:spcPts val="0"/>
                        </a:spcBef>
                        <a:spcAft>
                          <a:spcPts val="0"/>
                        </a:spcAft>
                      </a:pPr>
                      <a:r>
                        <a:rPr lang="en-US" sz="500">
                          <a:solidFill>
                            <a:srgbClr val="000000"/>
                          </a:solidFill>
                          <a:effectLst/>
                          <a:latin typeface="Arial" panose="020B0604020202020204" pitchFamily="34" charset="0"/>
                          <a:ea typeface="Times New Roman" panose="02020603050405020304" pitchFamily="18" charset="0"/>
                        </a:rPr>
                        <a:t>7</a:t>
                      </a:r>
                      <a:endParaRPr lang="en-US" sz="700">
                        <a:effectLst/>
                        <a:latin typeface="Times New Roman" panose="02020603050405020304" pitchFamily="18" charset="0"/>
                        <a:ea typeface="Times New Roman" panose="02020603050405020304" pitchFamily="18" charset="0"/>
                      </a:endParaRPr>
                    </a:p>
                  </a:txBody>
                  <a:tcPr marL="40870" marR="40870" marT="0" marB="0" anchor="ctr">
                    <a:lnL>
                      <a:noFill/>
                    </a:lnL>
                    <a:lnR>
                      <a:noFill/>
                    </a:lnR>
                    <a:lnT>
                      <a:noFill/>
                    </a:lnT>
                    <a:lnB>
                      <a:noFill/>
                    </a:lnB>
                  </a:tcPr>
                </a:tc>
                <a:tc>
                  <a:txBody>
                    <a:bodyPr/>
                    <a:lstStyle/>
                    <a:p>
                      <a:pPr marL="0" marR="0" algn="ctr">
                        <a:spcBef>
                          <a:spcPts val="0"/>
                        </a:spcBef>
                        <a:spcAft>
                          <a:spcPts val="0"/>
                        </a:spcAft>
                      </a:pPr>
                      <a:r>
                        <a:rPr lang="en-US" sz="500">
                          <a:solidFill>
                            <a:srgbClr val="000000"/>
                          </a:solidFill>
                          <a:effectLst/>
                          <a:latin typeface="Arial" panose="020B0604020202020204" pitchFamily="34" charset="0"/>
                          <a:ea typeface="Times New Roman" panose="02020603050405020304" pitchFamily="18" charset="0"/>
                        </a:rPr>
                        <a:t>113</a:t>
                      </a:r>
                      <a:endParaRPr lang="en-US" sz="700">
                        <a:effectLst/>
                        <a:latin typeface="Times New Roman" panose="02020603050405020304" pitchFamily="18" charset="0"/>
                        <a:ea typeface="Times New Roman" panose="02020603050405020304" pitchFamily="18" charset="0"/>
                      </a:endParaRPr>
                    </a:p>
                  </a:txBody>
                  <a:tcPr marL="40870" marR="40870" marT="0" marB="0" anchor="ctr">
                    <a:lnL>
                      <a:noFill/>
                    </a:lnL>
                    <a:lnR>
                      <a:noFill/>
                    </a:lnR>
                    <a:lnT>
                      <a:noFill/>
                    </a:lnT>
                    <a:lnB>
                      <a:noFill/>
                    </a:lnB>
                  </a:tcPr>
                </a:tc>
                <a:tc>
                  <a:txBody>
                    <a:bodyPr/>
                    <a:lstStyle/>
                    <a:p>
                      <a:pPr marL="0" marR="0" algn="ctr">
                        <a:spcBef>
                          <a:spcPts val="0"/>
                        </a:spcBef>
                        <a:spcAft>
                          <a:spcPts val="0"/>
                        </a:spcAft>
                      </a:pPr>
                      <a:r>
                        <a:rPr lang="en-US" sz="500">
                          <a:solidFill>
                            <a:srgbClr val="000000"/>
                          </a:solidFill>
                          <a:effectLst/>
                          <a:latin typeface="Arial" panose="020B0604020202020204" pitchFamily="34" charset="0"/>
                          <a:ea typeface="Times New Roman" panose="02020603050405020304" pitchFamily="18" charset="0"/>
                        </a:rPr>
                        <a:t>47</a:t>
                      </a:r>
                      <a:endParaRPr lang="en-US" sz="700">
                        <a:effectLst/>
                        <a:latin typeface="Times New Roman" panose="02020603050405020304" pitchFamily="18" charset="0"/>
                        <a:ea typeface="Times New Roman" panose="02020603050405020304" pitchFamily="18" charset="0"/>
                      </a:endParaRPr>
                    </a:p>
                  </a:txBody>
                  <a:tcPr marL="40870" marR="40870" marT="0" marB="0" anchor="ctr">
                    <a:lnL>
                      <a:noFill/>
                    </a:lnL>
                    <a:lnR>
                      <a:noFill/>
                    </a:lnR>
                    <a:lnT>
                      <a:noFill/>
                    </a:lnT>
                    <a:lnB>
                      <a:noFill/>
                    </a:lnB>
                  </a:tcPr>
                </a:tc>
                <a:tc>
                  <a:txBody>
                    <a:bodyPr/>
                    <a:lstStyle/>
                    <a:p>
                      <a:pPr marL="0" marR="0" algn="ctr">
                        <a:spcBef>
                          <a:spcPts val="0"/>
                        </a:spcBef>
                        <a:spcAft>
                          <a:spcPts val="0"/>
                        </a:spcAft>
                      </a:pPr>
                      <a:r>
                        <a:rPr lang="en-US" sz="500">
                          <a:solidFill>
                            <a:srgbClr val="000000"/>
                          </a:solidFill>
                          <a:effectLst/>
                          <a:latin typeface="Arial" panose="020B0604020202020204" pitchFamily="34" charset="0"/>
                          <a:ea typeface="Times New Roman" panose="02020603050405020304" pitchFamily="18" charset="0"/>
                        </a:rPr>
                        <a:t>0.05</a:t>
                      </a:r>
                      <a:endParaRPr lang="en-US" sz="700">
                        <a:effectLst/>
                        <a:latin typeface="Times New Roman" panose="02020603050405020304" pitchFamily="18" charset="0"/>
                        <a:ea typeface="Times New Roman" panose="02020603050405020304" pitchFamily="18" charset="0"/>
                      </a:endParaRPr>
                    </a:p>
                  </a:txBody>
                  <a:tcPr marL="40870" marR="40870" marT="0" marB="0" anchor="ctr">
                    <a:lnL>
                      <a:noFill/>
                    </a:lnL>
                    <a:lnR>
                      <a:noFill/>
                    </a:lnR>
                    <a:lnT>
                      <a:noFill/>
                    </a:lnT>
                    <a:lnB>
                      <a:noFill/>
                    </a:lnB>
                  </a:tcPr>
                </a:tc>
                <a:tc>
                  <a:txBody>
                    <a:bodyPr/>
                    <a:lstStyle/>
                    <a:p>
                      <a:pPr marL="0" marR="0" algn="ctr">
                        <a:spcBef>
                          <a:spcPts val="0"/>
                        </a:spcBef>
                        <a:spcAft>
                          <a:spcPts val="0"/>
                        </a:spcAft>
                      </a:pPr>
                      <a:r>
                        <a:rPr lang="en-US" sz="500">
                          <a:solidFill>
                            <a:srgbClr val="000000"/>
                          </a:solidFill>
                          <a:effectLst/>
                          <a:latin typeface="Arial" panose="020B0604020202020204" pitchFamily="34" charset="0"/>
                          <a:ea typeface="Times New Roman" panose="02020603050405020304" pitchFamily="18" charset="0"/>
                        </a:rPr>
                        <a:t>-0.06</a:t>
                      </a:r>
                      <a:endParaRPr lang="en-US" sz="700">
                        <a:effectLst/>
                        <a:latin typeface="Times New Roman" panose="02020603050405020304" pitchFamily="18" charset="0"/>
                        <a:ea typeface="Times New Roman" panose="02020603050405020304" pitchFamily="18" charset="0"/>
                      </a:endParaRPr>
                    </a:p>
                  </a:txBody>
                  <a:tcPr marL="40870" marR="40870" marT="0" marB="0" anchor="ctr">
                    <a:lnL>
                      <a:noFill/>
                    </a:lnL>
                    <a:lnR>
                      <a:noFill/>
                    </a:lnR>
                    <a:lnT>
                      <a:noFill/>
                    </a:lnT>
                    <a:lnB>
                      <a:noFill/>
                    </a:lnB>
                  </a:tcPr>
                </a:tc>
              </a:tr>
              <a:tr h="133439">
                <a:tc>
                  <a:txBody>
                    <a:bodyPr/>
                    <a:lstStyle/>
                    <a:p>
                      <a:pPr marL="0" marR="0" algn="ctr">
                        <a:spcBef>
                          <a:spcPts val="0"/>
                        </a:spcBef>
                        <a:spcAft>
                          <a:spcPts val="0"/>
                        </a:spcAft>
                      </a:pPr>
                      <a:r>
                        <a:rPr lang="en-US" sz="500">
                          <a:solidFill>
                            <a:srgbClr val="000000"/>
                          </a:solidFill>
                          <a:effectLst/>
                          <a:latin typeface="Arial" panose="020B0604020202020204" pitchFamily="34" charset="0"/>
                          <a:ea typeface="Times New Roman" panose="02020603050405020304" pitchFamily="18" charset="0"/>
                        </a:rPr>
                        <a:t>35</a:t>
                      </a:r>
                      <a:endParaRPr lang="en-US" sz="700">
                        <a:effectLst/>
                        <a:latin typeface="Times New Roman" panose="02020603050405020304" pitchFamily="18" charset="0"/>
                        <a:ea typeface="Times New Roman" panose="02020603050405020304" pitchFamily="18" charset="0"/>
                      </a:endParaRPr>
                    </a:p>
                  </a:txBody>
                  <a:tcPr marL="40870" marR="40870" marT="0" marB="0" anchor="ctr">
                    <a:lnL>
                      <a:noFill/>
                    </a:lnL>
                    <a:lnR>
                      <a:noFill/>
                    </a:lnR>
                    <a:lnT>
                      <a:noFill/>
                    </a:lnT>
                    <a:lnB>
                      <a:noFill/>
                    </a:lnB>
                  </a:tcPr>
                </a:tc>
                <a:tc>
                  <a:txBody>
                    <a:bodyPr/>
                    <a:lstStyle/>
                    <a:p>
                      <a:pPr marL="0" marR="0" algn="ctr">
                        <a:spcBef>
                          <a:spcPts val="0"/>
                        </a:spcBef>
                        <a:spcAft>
                          <a:spcPts val="0"/>
                        </a:spcAft>
                      </a:pPr>
                      <a:r>
                        <a:rPr lang="en-US" sz="500">
                          <a:solidFill>
                            <a:srgbClr val="000000"/>
                          </a:solidFill>
                          <a:effectLst/>
                          <a:latin typeface="Arial" panose="020B0604020202020204" pitchFamily="34" charset="0"/>
                          <a:ea typeface="Times New Roman" panose="02020603050405020304" pitchFamily="18" charset="0"/>
                        </a:rPr>
                        <a:t>11</a:t>
                      </a:r>
                      <a:endParaRPr lang="en-US" sz="700">
                        <a:effectLst/>
                        <a:latin typeface="Times New Roman" panose="02020603050405020304" pitchFamily="18" charset="0"/>
                        <a:ea typeface="Times New Roman" panose="02020603050405020304" pitchFamily="18" charset="0"/>
                      </a:endParaRPr>
                    </a:p>
                  </a:txBody>
                  <a:tcPr marL="40870" marR="40870" marT="0" marB="0" anchor="ctr">
                    <a:lnL>
                      <a:noFill/>
                    </a:lnL>
                    <a:lnR>
                      <a:noFill/>
                    </a:lnR>
                    <a:lnT>
                      <a:noFill/>
                    </a:lnT>
                    <a:lnB>
                      <a:noFill/>
                    </a:lnB>
                  </a:tcPr>
                </a:tc>
                <a:tc>
                  <a:txBody>
                    <a:bodyPr/>
                    <a:lstStyle/>
                    <a:p>
                      <a:pPr marL="0" marR="0" algn="ctr">
                        <a:spcBef>
                          <a:spcPts val="0"/>
                        </a:spcBef>
                        <a:spcAft>
                          <a:spcPts val="0"/>
                        </a:spcAft>
                      </a:pPr>
                      <a:r>
                        <a:rPr lang="en-US" sz="500">
                          <a:solidFill>
                            <a:srgbClr val="000000"/>
                          </a:solidFill>
                          <a:effectLst/>
                          <a:latin typeface="Arial" panose="020B0604020202020204" pitchFamily="34" charset="0"/>
                          <a:ea typeface="Times New Roman" panose="02020603050405020304" pitchFamily="18" charset="0"/>
                        </a:rPr>
                        <a:t>124</a:t>
                      </a:r>
                      <a:endParaRPr lang="en-US" sz="700">
                        <a:effectLst/>
                        <a:latin typeface="Times New Roman" panose="02020603050405020304" pitchFamily="18" charset="0"/>
                        <a:ea typeface="Times New Roman" panose="02020603050405020304" pitchFamily="18" charset="0"/>
                      </a:endParaRPr>
                    </a:p>
                  </a:txBody>
                  <a:tcPr marL="40870" marR="40870" marT="0" marB="0" anchor="ctr">
                    <a:lnL>
                      <a:noFill/>
                    </a:lnL>
                    <a:lnR>
                      <a:noFill/>
                    </a:lnR>
                    <a:lnT>
                      <a:noFill/>
                    </a:lnT>
                    <a:lnB>
                      <a:noFill/>
                    </a:lnB>
                  </a:tcPr>
                </a:tc>
                <a:tc>
                  <a:txBody>
                    <a:bodyPr/>
                    <a:lstStyle/>
                    <a:p>
                      <a:pPr marL="0" marR="0" algn="ctr">
                        <a:spcBef>
                          <a:spcPts val="0"/>
                        </a:spcBef>
                        <a:spcAft>
                          <a:spcPts val="0"/>
                        </a:spcAft>
                      </a:pPr>
                      <a:r>
                        <a:rPr lang="en-US" sz="500">
                          <a:solidFill>
                            <a:srgbClr val="000000"/>
                          </a:solidFill>
                          <a:effectLst/>
                          <a:latin typeface="Arial" panose="020B0604020202020204" pitchFamily="34" charset="0"/>
                          <a:ea typeface="Times New Roman" panose="02020603050405020304" pitchFamily="18" charset="0"/>
                        </a:rPr>
                        <a:t>51</a:t>
                      </a:r>
                      <a:endParaRPr lang="en-US" sz="700">
                        <a:effectLst/>
                        <a:latin typeface="Times New Roman" panose="02020603050405020304" pitchFamily="18" charset="0"/>
                        <a:ea typeface="Times New Roman" panose="02020603050405020304" pitchFamily="18" charset="0"/>
                      </a:endParaRPr>
                    </a:p>
                  </a:txBody>
                  <a:tcPr marL="40870" marR="40870" marT="0" marB="0" anchor="ctr">
                    <a:lnL>
                      <a:noFill/>
                    </a:lnL>
                    <a:lnR>
                      <a:noFill/>
                    </a:lnR>
                    <a:lnT>
                      <a:noFill/>
                    </a:lnT>
                    <a:lnB>
                      <a:noFill/>
                    </a:lnB>
                  </a:tcPr>
                </a:tc>
                <a:tc>
                  <a:txBody>
                    <a:bodyPr/>
                    <a:lstStyle/>
                    <a:p>
                      <a:pPr marL="0" marR="0" algn="ctr">
                        <a:spcBef>
                          <a:spcPts val="0"/>
                        </a:spcBef>
                        <a:spcAft>
                          <a:spcPts val="0"/>
                        </a:spcAft>
                      </a:pPr>
                      <a:r>
                        <a:rPr lang="en-US" sz="500">
                          <a:solidFill>
                            <a:srgbClr val="000000"/>
                          </a:solidFill>
                          <a:effectLst/>
                          <a:latin typeface="Arial" panose="020B0604020202020204" pitchFamily="34" charset="0"/>
                          <a:ea typeface="Times New Roman" panose="02020603050405020304" pitchFamily="18" charset="0"/>
                        </a:rPr>
                        <a:t>0.17</a:t>
                      </a:r>
                      <a:endParaRPr lang="en-US" sz="700">
                        <a:effectLst/>
                        <a:latin typeface="Times New Roman" panose="02020603050405020304" pitchFamily="18" charset="0"/>
                        <a:ea typeface="Times New Roman" panose="02020603050405020304" pitchFamily="18" charset="0"/>
                      </a:endParaRPr>
                    </a:p>
                  </a:txBody>
                  <a:tcPr marL="40870" marR="40870" marT="0" marB="0" anchor="ctr">
                    <a:lnL>
                      <a:noFill/>
                    </a:lnL>
                    <a:lnR>
                      <a:noFill/>
                    </a:lnR>
                    <a:lnT>
                      <a:noFill/>
                    </a:lnT>
                    <a:lnB>
                      <a:noFill/>
                    </a:lnB>
                  </a:tcPr>
                </a:tc>
                <a:tc>
                  <a:txBody>
                    <a:bodyPr/>
                    <a:lstStyle/>
                    <a:p>
                      <a:pPr marL="0" marR="0" algn="ctr">
                        <a:spcBef>
                          <a:spcPts val="0"/>
                        </a:spcBef>
                        <a:spcAft>
                          <a:spcPts val="0"/>
                        </a:spcAft>
                      </a:pPr>
                      <a:r>
                        <a:rPr lang="en-US" sz="500">
                          <a:solidFill>
                            <a:srgbClr val="000000"/>
                          </a:solidFill>
                          <a:effectLst/>
                          <a:latin typeface="Arial" panose="020B0604020202020204" pitchFamily="34" charset="0"/>
                          <a:ea typeface="Times New Roman" panose="02020603050405020304" pitchFamily="18" charset="0"/>
                        </a:rPr>
                        <a:t>0.03</a:t>
                      </a:r>
                      <a:endParaRPr lang="en-US" sz="700">
                        <a:effectLst/>
                        <a:latin typeface="Times New Roman" panose="02020603050405020304" pitchFamily="18" charset="0"/>
                        <a:ea typeface="Times New Roman" panose="02020603050405020304" pitchFamily="18" charset="0"/>
                      </a:endParaRPr>
                    </a:p>
                  </a:txBody>
                  <a:tcPr marL="40870" marR="40870" marT="0" marB="0" anchor="ctr">
                    <a:lnL>
                      <a:noFill/>
                    </a:lnL>
                    <a:lnR>
                      <a:noFill/>
                    </a:lnR>
                    <a:lnT>
                      <a:noFill/>
                    </a:lnT>
                    <a:lnB>
                      <a:noFill/>
                    </a:lnB>
                  </a:tcPr>
                </a:tc>
              </a:tr>
              <a:tr h="133439">
                <a:tc>
                  <a:txBody>
                    <a:bodyPr/>
                    <a:lstStyle/>
                    <a:p>
                      <a:pPr marL="0" marR="0" algn="ctr">
                        <a:spcBef>
                          <a:spcPts val="0"/>
                        </a:spcBef>
                        <a:spcAft>
                          <a:spcPts val="0"/>
                        </a:spcAft>
                      </a:pPr>
                      <a:r>
                        <a:rPr lang="en-US" sz="500">
                          <a:solidFill>
                            <a:srgbClr val="000000"/>
                          </a:solidFill>
                          <a:effectLst/>
                          <a:latin typeface="Arial" panose="020B0604020202020204" pitchFamily="34" charset="0"/>
                          <a:ea typeface="Times New Roman" panose="02020603050405020304" pitchFamily="18" charset="0"/>
                        </a:rPr>
                        <a:t>36</a:t>
                      </a:r>
                      <a:endParaRPr lang="en-US" sz="700">
                        <a:effectLst/>
                        <a:latin typeface="Times New Roman" panose="02020603050405020304" pitchFamily="18" charset="0"/>
                        <a:ea typeface="Times New Roman" panose="02020603050405020304" pitchFamily="18" charset="0"/>
                      </a:endParaRPr>
                    </a:p>
                  </a:txBody>
                  <a:tcPr marL="40870" marR="40870" marT="0" marB="0" anchor="ctr">
                    <a:lnL>
                      <a:noFill/>
                    </a:lnL>
                    <a:lnR>
                      <a:noFill/>
                    </a:lnR>
                    <a:lnT>
                      <a:noFill/>
                    </a:lnT>
                    <a:lnB>
                      <a:noFill/>
                    </a:lnB>
                  </a:tcPr>
                </a:tc>
                <a:tc>
                  <a:txBody>
                    <a:bodyPr/>
                    <a:lstStyle/>
                    <a:p>
                      <a:pPr marL="0" marR="0" algn="ctr">
                        <a:spcBef>
                          <a:spcPts val="0"/>
                        </a:spcBef>
                        <a:spcAft>
                          <a:spcPts val="0"/>
                        </a:spcAft>
                      </a:pPr>
                      <a:r>
                        <a:rPr lang="en-US" sz="500">
                          <a:solidFill>
                            <a:srgbClr val="000000"/>
                          </a:solidFill>
                          <a:effectLst/>
                          <a:latin typeface="Arial" panose="020B0604020202020204" pitchFamily="34" charset="0"/>
                          <a:ea typeface="Times New Roman" panose="02020603050405020304" pitchFamily="18" charset="0"/>
                        </a:rPr>
                        <a:t>17</a:t>
                      </a:r>
                      <a:endParaRPr lang="en-US" sz="700">
                        <a:effectLst/>
                        <a:latin typeface="Times New Roman" panose="02020603050405020304" pitchFamily="18" charset="0"/>
                        <a:ea typeface="Times New Roman" panose="02020603050405020304" pitchFamily="18" charset="0"/>
                      </a:endParaRPr>
                    </a:p>
                  </a:txBody>
                  <a:tcPr marL="40870" marR="40870" marT="0" marB="0" anchor="ctr">
                    <a:lnL>
                      <a:noFill/>
                    </a:lnL>
                    <a:lnR>
                      <a:noFill/>
                    </a:lnR>
                    <a:lnT>
                      <a:noFill/>
                    </a:lnT>
                    <a:lnB>
                      <a:noFill/>
                    </a:lnB>
                  </a:tcPr>
                </a:tc>
                <a:tc>
                  <a:txBody>
                    <a:bodyPr/>
                    <a:lstStyle/>
                    <a:p>
                      <a:pPr marL="0" marR="0" algn="ctr">
                        <a:spcBef>
                          <a:spcPts val="0"/>
                        </a:spcBef>
                        <a:spcAft>
                          <a:spcPts val="0"/>
                        </a:spcAft>
                      </a:pPr>
                      <a:r>
                        <a:rPr lang="en-US" sz="500">
                          <a:solidFill>
                            <a:srgbClr val="000000"/>
                          </a:solidFill>
                          <a:effectLst/>
                          <a:latin typeface="Arial" panose="020B0604020202020204" pitchFamily="34" charset="0"/>
                          <a:ea typeface="Times New Roman" panose="02020603050405020304" pitchFamily="18" charset="0"/>
                        </a:rPr>
                        <a:t>141</a:t>
                      </a:r>
                      <a:endParaRPr lang="en-US" sz="700">
                        <a:effectLst/>
                        <a:latin typeface="Times New Roman" panose="02020603050405020304" pitchFamily="18" charset="0"/>
                        <a:ea typeface="Times New Roman" panose="02020603050405020304" pitchFamily="18" charset="0"/>
                      </a:endParaRPr>
                    </a:p>
                  </a:txBody>
                  <a:tcPr marL="40870" marR="40870" marT="0" marB="0" anchor="ctr">
                    <a:lnL>
                      <a:noFill/>
                    </a:lnL>
                    <a:lnR>
                      <a:noFill/>
                    </a:lnR>
                    <a:lnT>
                      <a:noFill/>
                    </a:lnT>
                    <a:lnB>
                      <a:noFill/>
                    </a:lnB>
                  </a:tcPr>
                </a:tc>
                <a:tc>
                  <a:txBody>
                    <a:bodyPr/>
                    <a:lstStyle/>
                    <a:p>
                      <a:pPr marL="0" marR="0" algn="ctr">
                        <a:spcBef>
                          <a:spcPts val="0"/>
                        </a:spcBef>
                        <a:spcAft>
                          <a:spcPts val="0"/>
                        </a:spcAft>
                      </a:pPr>
                      <a:r>
                        <a:rPr lang="en-US" sz="500">
                          <a:solidFill>
                            <a:srgbClr val="000000"/>
                          </a:solidFill>
                          <a:effectLst/>
                          <a:latin typeface="Arial" panose="020B0604020202020204" pitchFamily="34" charset="0"/>
                          <a:ea typeface="Times New Roman" panose="02020603050405020304" pitchFamily="18" charset="0"/>
                        </a:rPr>
                        <a:t>57</a:t>
                      </a:r>
                      <a:endParaRPr lang="en-US" sz="700">
                        <a:effectLst/>
                        <a:latin typeface="Times New Roman" panose="02020603050405020304" pitchFamily="18" charset="0"/>
                        <a:ea typeface="Times New Roman" panose="02020603050405020304" pitchFamily="18" charset="0"/>
                      </a:endParaRPr>
                    </a:p>
                  </a:txBody>
                  <a:tcPr marL="40870" marR="40870" marT="0" marB="0" anchor="ctr">
                    <a:lnL>
                      <a:noFill/>
                    </a:lnL>
                    <a:lnR>
                      <a:noFill/>
                    </a:lnR>
                    <a:lnT>
                      <a:noFill/>
                    </a:lnT>
                    <a:lnB>
                      <a:noFill/>
                    </a:lnB>
                  </a:tcPr>
                </a:tc>
                <a:tc>
                  <a:txBody>
                    <a:bodyPr/>
                    <a:lstStyle/>
                    <a:p>
                      <a:pPr marL="0" marR="0" algn="ctr">
                        <a:spcBef>
                          <a:spcPts val="0"/>
                        </a:spcBef>
                        <a:spcAft>
                          <a:spcPts val="0"/>
                        </a:spcAft>
                      </a:pPr>
                      <a:r>
                        <a:rPr lang="en-US" sz="500">
                          <a:solidFill>
                            <a:srgbClr val="000000"/>
                          </a:solidFill>
                          <a:effectLst/>
                          <a:latin typeface="Arial" panose="020B0604020202020204" pitchFamily="34" charset="0"/>
                          <a:ea typeface="Times New Roman" panose="02020603050405020304" pitchFamily="18" charset="0"/>
                        </a:rPr>
                        <a:t>0.29</a:t>
                      </a:r>
                      <a:endParaRPr lang="en-US" sz="700">
                        <a:effectLst/>
                        <a:latin typeface="Times New Roman" panose="02020603050405020304" pitchFamily="18" charset="0"/>
                        <a:ea typeface="Times New Roman" panose="02020603050405020304" pitchFamily="18" charset="0"/>
                      </a:endParaRPr>
                    </a:p>
                  </a:txBody>
                  <a:tcPr marL="40870" marR="40870" marT="0" marB="0" anchor="ctr">
                    <a:lnL>
                      <a:noFill/>
                    </a:lnL>
                    <a:lnR>
                      <a:noFill/>
                    </a:lnR>
                    <a:lnT>
                      <a:noFill/>
                    </a:lnT>
                    <a:lnB>
                      <a:noFill/>
                    </a:lnB>
                  </a:tcPr>
                </a:tc>
                <a:tc>
                  <a:txBody>
                    <a:bodyPr/>
                    <a:lstStyle/>
                    <a:p>
                      <a:pPr marL="0" marR="0" algn="ctr">
                        <a:spcBef>
                          <a:spcPts val="0"/>
                        </a:spcBef>
                        <a:spcAft>
                          <a:spcPts val="0"/>
                        </a:spcAft>
                      </a:pPr>
                      <a:r>
                        <a:rPr lang="en-US" sz="500">
                          <a:solidFill>
                            <a:srgbClr val="000000"/>
                          </a:solidFill>
                          <a:effectLst/>
                          <a:latin typeface="Arial" panose="020B0604020202020204" pitchFamily="34" charset="0"/>
                          <a:ea typeface="Times New Roman" panose="02020603050405020304" pitchFamily="18" charset="0"/>
                        </a:rPr>
                        <a:t>0.18</a:t>
                      </a:r>
                      <a:endParaRPr lang="en-US" sz="700">
                        <a:effectLst/>
                        <a:latin typeface="Times New Roman" panose="02020603050405020304" pitchFamily="18" charset="0"/>
                        <a:ea typeface="Times New Roman" panose="02020603050405020304" pitchFamily="18" charset="0"/>
                      </a:endParaRPr>
                    </a:p>
                  </a:txBody>
                  <a:tcPr marL="40870" marR="40870" marT="0" marB="0" anchor="ctr">
                    <a:lnL>
                      <a:noFill/>
                    </a:lnL>
                    <a:lnR>
                      <a:noFill/>
                    </a:lnR>
                    <a:lnT>
                      <a:noFill/>
                    </a:lnT>
                    <a:lnB>
                      <a:noFill/>
                    </a:lnB>
                  </a:tcPr>
                </a:tc>
              </a:tr>
              <a:tr h="133439">
                <a:tc>
                  <a:txBody>
                    <a:bodyPr/>
                    <a:lstStyle/>
                    <a:p>
                      <a:pPr marL="0" marR="0" algn="ctr">
                        <a:spcBef>
                          <a:spcPts val="0"/>
                        </a:spcBef>
                        <a:spcAft>
                          <a:spcPts val="0"/>
                        </a:spcAft>
                      </a:pPr>
                      <a:r>
                        <a:rPr lang="en-US" sz="500">
                          <a:solidFill>
                            <a:srgbClr val="000000"/>
                          </a:solidFill>
                          <a:effectLst/>
                          <a:latin typeface="Arial" panose="020B0604020202020204" pitchFamily="34" charset="0"/>
                          <a:ea typeface="Times New Roman" panose="02020603050405020304" pitchFamily="18" charset="0"/>
                        </a:rPr>
                        <a:t>37</a:t>
                      </a:r>
                      <a:endParaRPr lang="en-US" sz="700">
                        <a:effectLst/>
                        <a:latin typeface="Times New Roman" panose="02020603050405020304" pitchFamily="18" charset="0"/>
                        <a:ea typeface="Times New Roman" panose="02020603050405020304" pitchFamily="18" charset="0"/>
                      </a:endParaRPr>
                    </a:p>
                  </a:txBody>
                  <a:tcPr marL="40870" marR="40870" marT="0" marB="0" anchor="ctr">
                    <a:lnL>
                      <a:noFill/>
                    </a:lnL>
                    <a:lnR>
                      <a:noFill/>
                    </a:lnR>
                    <a:lnT>
                      <a:noFill/>
                    </a:lnT>
                    <a:lnB>
                      <a:noFill/>
                    </a:lnB>
                  </a:tcPr>
                </a:tc>
                <a:tc>
                  <a:txBody>
                    <a:bodyPr/>
                    <a:lstStyle/>
                    <a:p>
                      <a:pPr marL="0" marR="0" algn="ctr">
                        <a:spcBef>
                          <a:spcPts val="0"/>
                        </a:spcBef>
                        <a:spcAft>
                          <a:spcPts val="0"/>
                        </a:spcAft>
                      </a:pPr>
                      <a:r>
                        <a:rPr lang="en-US" sz="500">
                          <a:solidFill>
                            <a:srgbClr val="000000"/>
                          </a:solidFill>
                          <a:effectLst/>
                          <a:latin typeface="Arial" panose="020B0604020202020204" pitchFamily="34" charset="0"/>
                          <a:ea typeface="Times New Roman" panose="02020603050405020304" pitchFamily="18" charset="0"/>
                        </a:rPr>
                        <a:t>8</a:t>
                      </a:r>
                      <a:endParaRPr lang="en-US" sz="700">
                        <a:effectLst/>
                        <a:latin typeface="Times New Roman" panose="02020603050405020304" pitchFamily="18" charset="0"/>
                        <a:ea typeface="Times New Roman" panose="02020603050405020304" pitchFamily="18" charset="0"/>
                      </a:endParaRPr>
                    </a:p>
                  </a:txBody>
                  <a:tcPr marL="40870" marR="40870" marT="0" marB="0" anchor="ctr">
                    <a:lnL>
                      <a:noFill/>
                    </a:lnL>
                    <a:lnR>
                      <a:noFill/>
                    </a:lnR>
                    <a:lnT>
                      <a:noFill/>
                    </a:lnT>
                    <a:lnB>
                      <a:noFill/>
                    </a:lnB>
                  </a:tcPr>
                </a:tc>
                <a:tc>
                  <a:txBody>
                    <a:bodyPr/>
                    <a:lstStyle/>
                    <a:p>
                      <a:pPr marL="0" marR="0" algn="ctr">
                        <a:spcBef>
                          <a:spcPts val="0"/>
                        </a:spcBef>
                        <a:spcAft>
                          <a:spcPts val="0"/>
                        </a:spcAft>
                      </a:pPr>
                      <a:r>
                        <a:rPr lang="en-US" sz="500">
                          <a:solidFill>
                            <a:srgbClr val="000000"/>
                          </a:solidFill>
                          <a:effectLst/>
                          <a:latin typeface="Arial" panose="020B0604020202020204" pitchFamily="34" charset="0"/>
                          <a:ea typeface="Times New Roman" panose="02020603050405020304" pitchFamily="18" charset="0"/>
                        </a:rPr>
                        <a:t>149</a:t>
                      </a:r>
                      <a:endParaRPr lang="en-US" sz="700">
                        <a:effectLst/>
                        <a:latin typeface="Times New Roman" panose="02020603050405020304" pitchFamily="18" charset="0"/>
                        <a:ea typeface="Times New Roman" panose="02020603050405020304" pitchFamily="18" charset="0"/>
                      </a:endParaRPr>
                    </a:p>
                  </a:txBody>
                  <a:tcPr marL="40870" marR="40870" marT="0" marB="0" anchor="ctr">
                    <a:lnL>
                      <a:noFill/>
                    </a:lnL>
                    <a:lnR>
                      <a:noFill/>
                    </a:lnR>
                    <a:lnT>
                      <a:noFill/>
                    </a:lnT>
                    <a:lnB>
                      <a:noFill/>
                    </a:lnB>
                  </a:tcPr>
                </a:tc>
                <a:tc>
                  <a:txBody>
                    <a:bodyPr/>
                    <a:lstStyle/>
                    <a:p>
                      <a:pPr marL="0" marR="0" algn="ctr">
                        <a:spcBef>
                          <a:spcPts val="0"/>
                        </a:spcBef>
                        <a:spcAft>
                          <a:spcPts val="0"/>
                        </a:spcAft>
                      </a:pPr>
                      <a:r>
                        <a:rPr lang="en-US" sz="500">
                          <a:solidFill>
                            <a:srgbClr val="000000"/>
                          </a:solidFill>
                          <a:effectLst/>
                          <a:latin typeface="Arial" panose="020B0604020202020204" pitchFamily="34" charset="0"/>
                          <a:ea typeface="Times New Roman" panose="02020603050405020304" pitchFamily="18" charset="0"/>
                        </a:rPr>
                        <a:t>63</a:t>
                      </a:r>
                      <a:endParaRPr lang="en-US" sz="700">
                        <a:effectLst/>
                        <a:latin typeface="Times New Roman" panose="02020603050405020304" pitchFamily="18" charset="0"/>
                        <a:ea typeface="Times New Roman" panose="02020603050405020304" pitchFamily="18" charset="0"/>
                      </a:endParaRPr>
                    </a:p>
                  </a:txBody>
                  <a:tcPr marL="40870" marR="40870" marT="0" marB="0" anchor="ctr">
                    <a:lnL>
                      <a:noFill/>
                    </a:lnL>
                    <a:lnR>
                      <a:noFill/>
                    </a:lnR>
                    <a:lnT>
                      <a:noFill/>
                    </a:lnT>
                    <a:lnB>
                      <a:noFill/>
                    </a:lnB>
                  </a:tcPr>
                </a:tc>
                <a:tc>
                  <a:txBody>
                    <a:bodyPr/>
                    <a:lstStyle/>
                    <a:p>
                      <a:pPr marL="0" marR="0" algn="ctr">
                        <a:spcBef>
                          <a:spcPts val="0"/>
                        </a:spcBef>
                        <a:spcAft>
                          <a:spcPts val="0"/>
                        </a:spcAft>
                      </a:pPr>
                      <a:r>
                        <a:rPr lang="en-US" sz="500">
                          <a:solidFill>
                            <a:srgbClr val="000000"/>
                          </a:solidFill>
                          <a:effectLst/>
                          <a:latin typeface="Arial" panose="020B0604020202020204" pitchFamily="34" charset="0"/>
                          <a:ea typeface="Times New Roman" panose="02020603050405020304" pitchFamily="18" charset="0"/>
                        </a:rPr>
                        <a:t>0.41</a:t>
                      </a:r>
                      <a:endParaRPr lang="en-US" sz="700">
                        <a:effectLst/>
                        <a:latin typeface="Times New Roman" panose="02020603050405020304" pitchFamily="18" charset="0"/>
                        <a:ea typeface="Times New Roman" panose="02020603050405020304" pitchFamily="18" charset="0"/>
                      </a:endParaRPr>
                    </a:p>
                  </a:txBody>
                  <a:tcPr marL="40870" marR="40870" marT="0" marB="0" anchor="ctr">
                    <a:lnL>
                      <a:noFill/>
                    </a:lnL>
                    <a:lnR>
                      <a:noFill/>
                    </a:lnR>
                    <a:lnT>
                      <a:noFill/>
                    </a:lnT>
                    <a:lnB>
                      <a:noFill/>
                    </a:lnB>
                  </a:tcPr>
                </a:tc>
                <a:tc>
                  <a:txBody>
                    <a:bodyPr/>
                    <a:lstStyle/>
                    <a:p>
                      <a:pPr marL="0" marR="0" algn="ctr">
                        <a:spcBef>
                          <a:spcPts val="0"/>
                        </a:spcBef>
                        <a:spcAft>
                          <a:spcPts val="0"/>
                        </a:spcAft>
                      </a:pPr>
                      <a:r>
                        <a:rPr lang="en-US" sz="500">
                          <a:solidFill>
                            <a:srgbClr val="000000"/>
                          </a:solidFill>
                          <a:effectLst/>
                          <a:latin typeface="Arial" panose="020B0604020202020204" pitchFamily="34" charset="0"/>
                          <a:ea typeface="Times New Roman" panose="02020603050405020304" pitchFamily="18" charset="0"/>
                        </a:rPr>
                        <a:t>0.33</a:t>
                      </a:r>
                      <a:endParaRPr lang="en-US" sz="700">
                        <a:effectLst/>
                        <a:latin typeface="Times New Roman" panose="02020603050405020304" pitchFamily="18" charset="0"/>
                        <a:ea typeface="Times New Roman" panose="02020603050405020304" pitchFamily="18" charset="0"/>
                      </a:endParaRPr>
                    </a:p>
                  </a:txBody>
                  <a:tcPr marL="40870" marR="40870" marT="0" marB="0" anchor="ctr">
                    <a:lnL>
                      <a:noFill/>
                    </a:lnL>
                    <a:lnR>
                      <a:noFill/>
                    </a:lnR>
                    <a:lnT>
                      <a:noFill/>
                    </a:lnT>
                    <a:lnB>
                      <a:noFill/>
                    </a:lnB>
                  </a:tcPr>
                </a:tc>
              </a:tr>
              <a:tr h="133439">
                <a:tc>
                  <a:txBody>
                    <a:bodyPr/>
                    <a:lstStyle/>
                    <a:p>
                      <a:pPr marL="0" marR="0" algn="ctr">
                        <a:spcBef>
                          <a:spcPts val="0"/>
                        </a:spcBef>
                        <a:spcAft>
                          <a:spcPts val="0"/>
                        </a:spcAft>
                      </a:pPr>
                      <a:r>
                        <a:rPr lang="en-US" sz="500">
                          <a:solidFill>
                            <a:srgbClr val="000000"/>
                          </a:solidFill>
                          <a:effectLst/>
                          <a:latin typeface="Arial" panose="020B0604020202020204" pitchFamily="34" charset="0"/>
                          <a:ea typeface="Times New Roman" panose="02020603050405020304" pitchFamily="18" charset="0"/>
                        </a:rPr>
                        <a:t>38</a:t>
                      </a:r>
                      <a:endParaRPr lang="en-US" sz="700">
                        <a:effectLst/>
                        <a:latin typeface="Times New Roman" panose="02020603050405020304" pitchFamily="18" charset="0"/>
                        <a:ea typeface="Times New Roman" panose="02020603050405020304" pitchFamily="18" charset="0"/>
                      </a:endParaRPr>
                    </a:p>
                  </a:txBody>
                  <a:tcPr marL="40870" marR="40870" marT="0" marB="0" anchor="ctr">
                    <a:lnL>
                      <a:noFill/>
                    </a:lnL>
                    <a:lnR>
                      <a:noFill/>
                    </a:lnR>
                    <a:lnT>
                      <a:noFill/>
                    </a:lnT>
                    <a:lnB>
                      <a:noFill/>
                    </a:lnB>
                  </a:tcPr>
                </a:tc>
                <a:tc>
                  <a:txBody>
                    <a:bodyPr/>
                    <a:lstStyle/>
                    <a:p>
                      <a:pPr marL="0" marR="0" algn="ctr">
                        <a:spcBef>
                          <a:spcPts val="0"/>
                        </a:spcBef>
                        <a:spcAft>
                          <a:spcPts val="0"/>
                        </a:spcAft>
                      </a:pPr>
                      <a:r>
                        <a:rPr lang="en-US" sz="500">
                          <a:solidFill>
                            <a:srgbClr val="000000"/>
                          </a:solidFill>
                          <a:effectLst/>
                          <a:latin typeface="Arial" panose="020B0604020202020204" pitchFamily="34" charset="0"/>
                          <a:ea typeface="Times New Roman" panose="02020603050405020304" pitchFamily="18" charset="0"/>
                        </a:rPr>
                        <a:t>8</a:t>
                      </a:r>
                      <a:endParaRPr lang="en-US" sz="700">
                        <a:effectLst/>
                        <a:latin typeface="Times New Roman" panose="02020603050405020304" pitchFamily="18" charset="0"/>
                        <a:ea typeface="Times New Roman" panose="02020603050405020304" pitchFamily="18" charset="0"/>
                      </a:endParaRPr>
                    </a:p>
                  </a:txBody>
                  <a:tcPr marL="40870" marR="40870" marT="0" marB="0" anchor="ctr">
                    <a:lnL>
                      <a:noFill/>
                    </a:lnL>
                    <a:lnR>
                      <a:noFill/>
                    </a:lnR>
                    <a:lnT>
                      <a:noFill/>
                    </a:lnT>
                    <a:lnB>
                      <a:noFill/>
                    </a:lnB>
                  </a:tcPr>
                </a:tc>
                <a:tc>
                  <a:txBody>
                    <a:bodyPr/>
                    <a:lstStyle/>
                    <a:p>
                      <a:pPr marL="0" marR="0" algn="ctr">
                        <a:spcBef>
                          <a:spcPts val="0"/>
                        </a:spcBef>
                        <a:spcAft>
                          <a:spcPts val="0"/>
                        </a:spcAft>
                      </a:pPr>
                      <a:r>
                        <a:rPr lang="en-US" sz="500">
                          <a:solidFill>
                            <a:srgbClr val="000000"/>
                          </a:solidFill>
                          <a:effectLst/>
                          <a:latin typeface="Arial" panose="020B0604020202020204" pitchFamily="34" charset="0"/>
                          <a:ea typeface="Times New Roman" panose="02020603050405020304" pitchFamily="18" charset="0"/>
                        </a:rPr>
                        <a:t>157</a:t>
                      </a:r>
                      <a:endParaRPr lang="en-US" sz="700">
                        <a:effectLst/>
                        <a:latin typeface="Times New Roman" panose="02020603050405020304" pitchFamily="18" charset="0"/>
                        <a:ea typeface="Times New Roman" panose="02020603050405020304" pitchFamily="18" charset="0"/>
                      </a:endParaRPr>
                    </a:p>
                  </a:txBody>
                  <a:tcPr marL="40870" marR="40870" marT="0" marB="0" anchor="ctr">
                    <a:lnL>
                      <a:noFill/>
                    </a:lnL>
                    <a:lnR>
                      <a:noFill/>
                    </a:lnR>
                    <a:lnT>
                      <a:noFill/>
                    </a:lnT>
                    <a:lnB>
                      <a:noFill/>
                    </a:lnB>
                  </a:tcPr>
                </a:tc>
                <a:tc>
                  <a:txBody>
                    <a:bodyPr/>
                    <a:lstStyle/>
                    <a:p>
                      <a:pPr marL="0" marR="0" algn="ctr">
                        <a:spcBef>
                          <a:spcPts val="0"/>
                        </a:spcBef>
                        <a:spcAft>
                          <a:spcPts val="0"/>
                        </a:spcAft>
                      </a:pPr>
                      <a:r>
                        <a:rPr lang="en-US" sz="500">
                          <a:solidFill>
                            <a:srgbClr val="000000"/>
                          </a:solidFill>
                          <a:effectLst/>
                          <a:latin typeface="Arial" panose="020B0604020202020204" pitchFamily="34" charset="0"/>
                          <a:ea typeface="Times New Roman" panose="02020603050405020304" pitchFamily="18" charset="0"/>
                        </a:rPr>
                        <a:t>66</a:t>
                      </a:r>
                      <a:endParaRPr lang="en-US" sz="700">
                        <a:effectLst/>
                        <a:latin typeface="Times New Roman" panose="02020603050405020304" pitchFamily="18" charset="0"/>
                        <a:ea typeface="Times New Roman" panose="02020603050405020304" pitchFamily="18" charset="0"/>
                      </a:endParaRPr>
                    </a:p>
                  </a:txBody>
                  <a:tcPr marL="40870" marR="40870" marT="0" marB="0" anchor="ctr">
                    <a:lnL>
                      <a:noFill/>
                    </a:lnL>
                    <a:lnR>
                      <a:noFill/>
                    </a:lnR>
                    <a:lnT>
                      <a:noFill/>
                    </a:lnT>
                    <a:lnB>
                      <a:noFill/>
                    </a:lnB>
                  </a:tcPr>
                </a:tc>
                <a:tc>
                  <a:txBody>
                    <a:bodyPr/>
                    <a:lstStyle/>
                    <a:p>
                      <a:pPr marL="0" marR="0" algn="ctr">
                        <a:spcBef>
                          <a:spcPts val="0"/>
                        </a:spcBef>
                        <a:spcAft>
                          <a:spcPts val="0"/>
                        </a:spcAft>
                      </a:pPr>
                      <a:r>
                        <a:rPr lang="en-US" sz="500">
                          <a:solidFill>
                            <a:srgbClr val="000000"/>
                          </a:solidFill>
                          <a:effectLst/>
                          <a:latin typeface="Arial" panose="020B0604020202020204" pitchFamily="34" charset="0"/>
                          <a:ea typeface="Times New Roman" panose="02020603050405020304" pitchFamily="18" charset="0"/>
                        </a:rPr>
                        <a:t>0.53</a:t>
                      </a:r>
                      <a:endParaRPr lang="en-US" sz="700">
                        <a:effectLst/>
                        <a:latin typeface="Times New Roman" panose="02020603050405020304" pitchFamily="18" charset="0"/>
                        <a:ea typeface="Times New Roman" panose="02020603050405020304" pitchFamily="18" charset="0"/>
                      </a:endParaRPr>
                    </a:p>
                  </a:txBody>
                  <a:tcPr marL="40870" marR="40870" marT="0" marB="0" anchor="ctr">
                    <a:lnL>
                      <a:noFill/>
                    </a:lnL>
                    <a:lnR>
                      <a:noFill/>
                    </a:lnR>
                    <a:lnT>
                      <a:noFill/>
                    </a:lnT>
                    <a:lnB>
                      <a:noFill/>
                    </a:lnB>
                  </a:tcPr>
                </a:tc>
                <a:tc>
                  <a:txBody>
                    <a:bodyPr/>
                    <a:lstStyle/>
                    <a:p>
                      <a:pPr marL="0" marR="0" algn="ctr">
                        <a:spcBef>
                          <a:spcPts val="0"/>
                        </a:spcBef>
                        <a:spcAft>
                          <a:spcPts val="0"/>
                        </a:spcAft>
                      </a:pPr>
                      <a:r>
                        <a:rPr lang="en-US" sz="500">
                          <a:solidFill>
                            <a:srgbClr val="000000"/>
                          </a:solidFill>
                          <a:effectLst/>
                          <a:latin typeface="Arial" panose="020B0604020202020204" pitchFamily="34" charset="0"/>
                          <a:ea typeface="Times New Roman" panose="02020603050405020304" pitchFamily="18" charset="0"/>
                        </a:rPr>
                        <a:t>0.42</a:t>
                      </a:r>
                      <a:endParaRPr lang="en-US" sz="700">
                        <a:effectLst/>
                        <a:latin typeface="Times New Roman" panose="02020603050405020304" pitchFamily="18" charset="0"/>
                        <a:ea typeface="Times New Roman" panose="02020603050405020304" pitchFamily="18" charset="0"/>
                      </a:endParaRPr>
                    </a:p>
                  </a:txBody>
                  <a:tcPr marL="40870" marR="40870" marT="0" marB="0" anchor="ctr">
                    <a:lnL>
                      <a:noFill/>
                    </a:lnL>
                    <a:lnR>
                      <a:noFill/>
                    </a:lnR>
                    <a:lnT>
                      <a:noFill/>
                    </a:lnT>
                    <a:lnB>
                      <a:noFill/>
                    </a:lnB>
                  </a:tcPr>
                </a:tc>
              </a:tr>
              <a:tr h="133439">
                <a:tc>
                  <a:txBody>
                    <a:bodyPr/>
                    <a:lstStyle/>
                    <a:p>
                      <a:pPr marL="0" marR="0" algn="ctr">
                        <a:spcBef>
                          <a:spcPts val="0"/>
                        </a:spcBef>
                        <a:spcAft>
                          <a:spcPts val="0"/>
                        </a:spcAft>
                      </a:pPr>
                      <a:r>
                        <a:rPr lang="en-US" sz="500">
                          <a:solidFill>
                            <a:srgbClr val="000000"/>
                          </a:solidFill>
                          <a:effectLst/>
                          <a:latin typeface="Arial" panose="020B0604020202020204" pitchFamily="34" charset="0"/>
                          <a:ea typeface="Times New Roman" panose="02020603050405020304" pitchFamily="18" charset="0"/>
                        </a:rPr>
                        <a:t>39</a:t>
                      </a:r>
                      <a:endParaRPr lang="en-US" sz="700">
                        <a:effectLst/>
                        <a:latin typeface="Times New Roman" panose="02020603050405020304" pitchFamily="18" charset="0"/>
                        <a:ea typeface="Times New Roman" panose="02020603050405020304" pitchFamily="18" charset="0"/>
                      </a:endParaRPr>
                    </a:p>
                  </a:txBody>
                  <a:tcPr marL="40870" marR="40870" marT="0" marB="0" anchor="ctr">
                    <a:lnL>
                      <a:noFill/>
                    </a:lnL>
                    <a:lnR>
                      <a:noFill/>
                    </a:lnR>
                    <a:lnT>
                      <a:noFill/>
                    </a:lnT>
                    <a:lnB>
                      <a:noFill/>
                    </a:lnB>
                  </a:tcPr>
                </a:tc>
                <a:tc>
                  <a:txBody>
                    <a:bodyPr/>
                    <a:lstStyle/>
                    <a:p>
                      <a:pPr marL="0" marR="0" algn="ctr">
                        <a:spcBef>
                          <a:spcPts val="0"/>
                        </a:spcBef>
                        <a:spcAft>
                          <a:spcPts val="0"/>
                        </a:spcAft>
                      </a:pPr>
                      <a:r>
                        <a:rPr lang="en-US" sz="500">
                          <a:solidFill>
                            <a:srgbClr val="000000"/>
                          </a:solidFill>
                          <a:effectLst/>
                          <a:latin typeface="Arial" panose="020B0604020202020204" pitchFamily="34" charset="0"/>
                          <a:ea typeface="Times New Roman" panose="02020603050405020304" pitchFamily="18" charset="0"/>
                        </a:rPr>
                        <a:t>11</a:t>
                      </a:r>
                      <a:endParaRPr lang="en-US" sz="700">
                        <a:effectLst/>
                        <a:latin typeface="Times New Roman" panose="02020603050405020304" pitchFamily="18" charset="0"/>
                        <a:ea typeface="Times New Roman" panose="02020603050405020304" pitchFamily="18" charset="0"/>
                      </a:endParaRPr>
                    </a:p>
                  </a:txBody>
                  <a:tcPr marL="40870" marR="40870" marT="0" marB="0" anchor="ctr">
                    <a:lnL>
                      <a:noFill/>
                    </a:lnL>
                    <a:lnR>
                      <a:noFill/>
                    </a:lnR>
                    <a:lnT>
                      <a:noFill/>
                    </a:lnT>
                    <a:lnB>
                      <a:noFill/>
                    </a:lnB>
                  </a:tcPr>
                </a:tc>
                <a:tc>
                  <a:txBody>
                    <a:bodyPr/>
                    <a:lstStyle/>
                    <a:p>
                      <a:pPr marL="0" marR="0" algn="ctr">
                        <a:spcBef>
                          <a:spcPts val="0"/>
                        </a:spcBef>
                        <a:spcAft>
                          <a:spcPts val="0"/>
                        </a:spcAft>
                      </a:pPr>
                      <a:r>
                        <a:rPr lang="en-US" sz="500">
                          <a:solidFill>
                            <a:srgbClr val="000000"/>
                          </a:solidFill>
                          <a:effectLst/>
                          <a:latin typeface="Arial" panose="020B0604020202020204" pitchFamily="34" charset="0"/>
                          <a:ea typeface="Times New Roman" panose="02020603050405020304" pitchFamily="18" charset="0"/>
                        </a:rPr>
                        <a:t>168</a:t>
                      </a:r>
                      <a:endParaRPr lang="en-US" sz="700">
                        <a:effectLst/>
                        <a:latin typeface="Times New Roman" panose="02020603050405020304" pitchFamily="18" charset="0"/>
                        <a:ea typeface="Times New Roman" panose="02020603050405020304" pitchFamily="18" charset="0"/>
                      </a:endParaRPr>
                    </a:p>
                  </a:txBody>
                  <a:tcPr marL="40870" marR="40870" marT="0" marB="0" anchor="ctr">
                    <a:lnL>
                      <a:noFill/>
                    </a:lnL>
                    <a:lnR>
                      <a:noFill/>
                    </a:lnR>
                    <a:lnT>
                      <a:noFill/>
                    </a:lnT>
                    <a:lnB>
                      <a:noFill/>
                    </a:lnB>
                  </a:tcPr>
                </a:tc>
                <a:tc>
                  <a:txBody>
                    <a:bodyPr/>
                    <a:lstStyle/>
                    <a:p>
                      <a:pPr marL="0" marR="0" algn="ctr">
                        <a:spcBef>
                          <a:spcPts val="0"/>
                        </a:spcBef>
                        <a:spcAft>
                          <a:spcPts val="0"/>
                        </a:spcAft>
                      </a:pPr>
                      <a:r>
                        <a:rPr lang="en-US" sz="500">
                          <a:solidFill>
                            <a:srgbClr val="000000"/>
                          </a:solidFill>
                          <a:effectLst/>
                          <a:latin typeface="Arial" panose="020B0604020202020204" pitchFamily="34" charset="0"/>
                          <a:ea typeface="Times New Roman" panose="02020603050405020304" pitchFamily="18" charset="0"/>
                        </a:rPr>
                        <a:t>70</a:t>
                      </a:r>
                      <a:endParaRPr lang="en-US" sz="700">
                        <a:effectLst/>
                        <a:latin typeface="Times New Roman" panose="02020603050405020304" pitchFamily="18" charset="0"/>
                        <a:ea typeface="Times New Roman" panose="02020603050405020304" pitchFamily="18" charset="0"/>
                      </a:endParaRPr>
                    </a:p>
                  </a:txBody>
                  <a:tcPr marL="40870" marR="40870" marT="0" marB="0" anchor="ctr">
                    <a:lnL>
                      <a:noFill/>
                    </a:lnL>
                    <a:lnR>
                      <a:noFill/>
                    </a:lnR>
                    <a:lnT>
                      <a:noFill/>
                    </a:lnT>
                    <a:lnB>
                      <a:noFill/>
                    </a:lnB>
                  </a:tcPr>
                </a:tc>
                <a:tc>
                  <a:txBody>
                    <a:bodyPr/>
                    <a:lstStyle/>
                    <a:p>
                      <a:pPr marL="0" marR="0" algn="ctr">
                        <a:spcBef>
                          <a:spcPts val="0"/>
                        </a:spcBef>
                        <a:spcAft>
                          <a:spcPts val="0"/>
                        </a:spcAft>
                      </a:pPr>
                      <a:r>
                        <a:rPr lang="en-US" sz="500">
                          <a:solidFill>
                            <a:srgbClr val="000000"/>
                          </a:solidFill>
                          <a:effectLst/>
                          <a:latin typeface="Arial" panose="020B0604020202020204" pitchFamily="34" charset="0"/>
                          <a:ea typeface="Times New Roman" panose="02020603050405020304" pitchFamily="18" charset="0"/>
                        </a:rPr>
                        <a:t>0.65</a:t>
                      </a:r>
                      <a:endParaRPr lang="en-US" sz="700">
                        <a:effectLst/>
                        <a:latin typeface="Times New Roman" panose="02020603050405020304" pitchFamily="18" charset="0"/>
                        <a:ea typeface="Times New Roman" panose="02020603050405020304" pitchFamily="18" charset="0"/>
                      </a:endParaRPr>
                    </a:p>
                  </a:txBody>
                  <a:tcPr marL="40870" marR="40870" marT="0" marB="0" anchor="ctr">
                    <a:lnL>
                      <a:noFill/>
                    </a:lnL>
                    <a:lnR>
                      <a:noFill/>
                    </a:lnR>
                    <a:lnT>
                      <a:noFill/>
                    </a:lnT>
                    <a:lnB>
                      <a:noFill/>
                    </a:lnB>
                  </a:tcPr>
                </a:tc>
                <a:tc>
                  <a:txBody>
                    <a:bodyPr/>
                    <a:lstStyle/>
                    <a:p>
                      <a:pPr marL="0" marR="0" algn="ctr">
                        <a:spcBef>
                          <a:spcPts val="0"/>
                        </a:spcBef>
                        <a:spcAft>
                          <a:spcPts val="0"/>
                        </a:spcAft>
                      </a:pPr>
                      <a:r>
                        <a:rPr lang="en-US" sz="500">
                          <a:solidFill>
                            <a:srgbClr val="000000"/>
                          </a:solidFill>
                          <a:effectLst/>
                          <a:latin typeface="Arial" panose="020B0604020202020204" pitchFamily="34" charset="0"/>
                          <a:ea typeface="Times New Roman" panose="02020603050405020304" pitchFamily="18" charset="0"/>
                        </a:rPr>
                        <a:t>0.53</a:t>
                      </a:r>
                      <a:endParaRPr lang="en-US" sz="700">
                        <a:effectLst/>
                        <a:latin typeface="Times New Roman" panose="02020603050405020304" pitchFamily="18" charset="0"/>
                        <a:ea typeface="Times New Roman" panose="02020603050405020304" pitchFamily="18" charset="0"/>
                      </a:endParaRPr>
                    </a:p>
                  </a:txBody>
                  <a:tcPr marL="40870" marR="40870" marT="0" marB="0" anchor="ctr">
                    <a:lnL>
                      <a:noFill/>
                    </a:lnL>
                    <a:lnR>
                      <a:noFill/>
                    </a:lnR>
                    <a:lnT>
                      <a:noFill/>
                    </a:lnT>
                    <a:lnB>
                      <a:noFill/>
                    </a:lnB>
                  </a:tcPr>
                </a:tc>
              </a:tr>
              <a:tr h="133439">
                <a:tc>
                  <a:txBody>
                    <a:bodyPr/>
                    <a:lstStyle/>
                    <a:p>
                      <a:pPr marL="0" marR="0" algn="ctr">
                        <a:spcBef>
                          <a:spcPts val="0"/>
                        </a:spcBef>
                        <a:spcAft>
                          <a:spcPts val="0"/>
                        </a:spcAft>
                      </a:pPr>
                      <a:r>
                        <a:rPr lang="en-US" sz="500">
                          <a:solidFill>
                            <a:srgbClr val="000000"/>
                          </a:solidFill>
                          <a:effectLst/>
                          <a:latin typeface="Arial" panose="020B0604020202020204" pitchFamily="34" charset="0"/>
                          <a:ea typeface="Times New Roman" panose="02020603050405020304" pitchFamily="18" charset="0"/>
                        </a:rPr>
                        <a:t>40</a:t>
                      </a:r>
                      <a:endParaRPr lang="en-US" sz="700">
                        <a:effectLst/>
                        <a:latin typeface="Times New Roman" panose="02020603050405020304" pitchFamily="18" charset="0"/>
                        <a:ea typeface="Times New Roman" panose="02020603050405020304" pitchFamily="18" charset="0"/>
                      </a:endParaRPr>
                    </a:p>
                  </a:txBody>
                  <a:tcPr marL="40870" marR="40870" marT="0" marB="0" anchor="ctr">
                    <a:lnL>
                      <a:noFill/>
                    </a:lnL>
                    <a:lnR>
                      <a:noFill/>
                    </a:lnR>
                    <a:lnT>
                      <a:noFill/>
                    </a:lnT>
                    <a:lnB>
                      <a:noFill/>
                    </a:lnB>
                  </a:tcPr>
                </a:tc>
                <a:tc>
                  <a:txBody>
                    <a:bodyPr/>
                    <a:lstStyle/>
                    <a:p>
                      <a:pPr marL="0" marR="0" algn="ctr">
                        <a:spcBef>
                          <a:spcPts val="0"/>
                        </a:spcBef>
                        <a:spcAft>
                          <a:spcPts val="0"/>
                        </a:spcAft>
                      </a:pPr>
                      <a:r>
                        <a:rPr lang="en-US" sz="500">
                          <a:solidFill>
                            <a:srgbClr val="000000"/>
                          </a:solidFill>
                          <a:effectLst/>
                          <a:latin typeface="Arial" panose="020B0604020202020204" pitchFamily="34" charset="0"/>
                          <a:ea typeface="Times New Roman" panose="02020603050405020304" pitchFamily="18" charset="0"/>
                        </a:rPr>
                        <a:t>8</a:t>
                      </a:r>
                      <a:endParaRPr lang="en-US" sz="700">
                        <a:effectLst/>
                        <a:latin typeface="Times New Roman" panose="02020603050405020304" pitchFamily="18" charset="0"/>
                        <a:ea typeface="Times New Roman" panose="02020603050405020304" pitchFamily="18" charset="0"/>
                      </a:endParaRPr>
                    </a:p>
                  </a:txBody>
                  <a:tcPr marL="40870" marR="40870" marT="0" marB="0" anchor="ctr">
                    <a:lnL>
                      <a:noFill/>
                    </a:lnL>
                    <a:lnR>
                      <a:noFill/>
                    </a:lnR>
                    <a:lnT>
                      <a:noFill/>
                    </a:lnT>
                    <a:lnB>
                      <a:noFill/>
                    </a:lnB>
                  </a:tcPr>
                </a:tc>
                <a:tc>
                  <a:txBody>
                    <a:bodyPr/>
                    <a:lstStyle/>
                    <a:p>
                      <a:pPr marL="0" marR="0" algn="ctr">
                        <a:spcBef>
                          <a:spcPts val="0"/>
                        </a:spcBef>
                        <a:spcAft>
                          <a:spcPts val="0"/>
                        </a:spcAft>
                      </a:pPr>
                      <a:r>
                        <a:rPr lang="en-US" sz="500">
                          <a:solidFill>
                            <a:srgbClr val="000000"/>
                          </a:solidFill>
                          <a:effectLst/>
                          <a:latin typeface="Arial" panose="020B0604020202020204" pitchFamily="34" charset="0"/>
                          <a:ea typeface="Times New Roman" panose="02020603050405020304" pitchFamily="18" charset="0"/>
                        </a:rPr>
                        <a:t>176</a:t>
                      </a:r>
                      <a:endParaRPr lang="en-US" sz="700">
                        <a:effectLst/>
                        <a:latin typeface="Times New Roman" panose="02020603050405020304" pitchFamily="18" charset="0"/>
                        <a:ea typeface="Times New Roman" panose="02020603050405020304" pitchFamily="18" charset="0"/>
                      </a:endParaRPr>
                    </a:p>
                  </a:txBody>
                  <a:tcPr marL="40870" marR="40870" marT="0" marB="0" anchor="ctr">
                    <a:lnL>
                      <a:noFill/>
                    </a:lnL>
                    <a:lnR>
                      <a:noFill/>
                    </a:lnR>
                    <a:lnT>
                      <a:noFill/>
                    </a:lnT>
                    <a:lnB>
                      <a:noFill/>
                    </a:lnB>
                  </a:tcPr>
                </a:tc>
                <a:tc>
                  <a:txBody>
                    <a:bodyPr/>
                    <a:lstStyle/>
                    <a:p>
                      <a:pPr marL="0" marR="0" algn="ctr">
                        <a:spcBef>
                          <a:spcPts val="0"/>
                        </a:spcBef>
                        <a:spcAft>
                          <a:spcPts val="0"/>
                        </a:spcAft>
                      </a:pPr>
                      <a:r>
                        <a:rPr lang="en-US" sz="500">
                          <a:solidFill>
                            <a:srgbClr val="000000"/>
                          </a:solidFill>
                          <a:effectLst/>
                          <a:latin typeface="Arial" panose="020B0604020202020204" pitchFamily="34" charset="0"/>
                          <a:ea typeface="Times New Roman" panose="02020603050405020304" pitchFamily="18" charset="0"/>
                        </a:rPr>
                        <a:t>74</a:t>
                      </a:r>
                      <a:endParaRPr lang="en-US" sz="700">
                        <a:effectLst/>
                        <a:latin typeface="Times New Roman" panose="02020603050405020304" pitchFamily="18" charset="0"/>
                        <a:ea typeface="Times New Roman" panose="02020603050405020304" pitchFamily="18" charset="0"/>
                      </a:endParaRPr>
                    </a:p>
                  </a:txBody>
                  <a:tcPr marL="40870" marR="40870" marT="0" marB="0" anchor="ctr">
                    <a:lnL>
                      <a:noFill/>
                    </a:lnL>
                    <a:lnR>
                      <a:noFill/>
                    </a:lnR>
                    <a:lnT>
                      <a:noFill/>
                    </a:lnT>
                    <a:lnB>
                      <a:noFill/>
                    </a:lnB>
                  </a:tcPr>
                </a:tc>
                <a:tc>
                  <a:txBody>
                    <a:bodyPr/>
                    <a:lstStyle/>
                    <a:p>
                      <a:pPr marL="0" marR="0" algn="ctr">
                        <a:spcBef>
                          <a:spcPts val="0"/>
                        </a:spcBef>
                        <a:spcAft>
                          <a:spcPts val="0"/>
                        </a:spcAft>
                      </a:pPr>
                      <a:r>
                        <a:rPr lang="en-US" sz="500">
                          <a:solidFill>
                            <a:srgbClr val="000000"/>
                          </a:solidFill>
                          <a:effectLst/>
                          <a:latin typeface="Arial" panose="020B0604020202020204" pitchFamily="34" charset="0"/>
                          <a:ea typeface="Times New Roman" panose="02020603050405020304" pitchFamily="18" charset="0"/>
                        </a:rPr>
                        <a:t>0.77</a:t>
                      </a:r>
                      <a:endParaRPr lang="en-US" sz="700">
                        <a:effectLst/>
                        <a:latin typeface="Times New Roman" panose="02020603050405020304" pitchFamily="18" charset="0"/>
                        <a:ea typeface="Times New Roman" panose="02020603050405020304" pitchFamily="18" charset="0"/>
                      </a:endParaRPr>
                    </a:p>
                  </a:txBody>
                  <a:tcPr marL="40870" marR="40870" marT="0" marB="0" anchor="ctr">
                    <a:lnL>
                      <a:noFill/>
                    </a:lnL>
                    <a:lnR>
                      <a:noFill/>
                    </a:lnR>
                    <a:lnT>
                      <a:noFill/>
                    </a:lnT>
                    <a:lnB>
                      <a:noFill/>
                    </a:lnB>
                  </a:tcPr>
                </a:tc>
                <a:tc>
                  <a:txBody>
                    <a:bodyPr/>
                    <a:lstStyle/>
                    <a:p>
                      <a:pPr marL="0" marR="0" algn="ctr">
                        <a:spcBef>
                          <a:spcPts val="0"/>
                        </a:spcBef>
                        <a:spcAft>
                          <a:spcPts val="0"/>
                        </a:spcAft>
                      </a:pPr>
                      <a:r>
                        <a:rPr lang="en-US" sz="500">
                          <a:solidFill>
                            <a:srgbClr val="000000"/>
                          </a:solidFill>
                          <a:effectLst/>
                          <a:latin typeface="Arial" panose="020B0604020202020204" pitchFamily="34" charset="0"/>
                          <a:ea typeface="Times New Roman" panose="02020603050405020304" pitchFamily="18" charset="0"/>
                        </a:rPr>
                        <a:t>0.66</a:t>
                      </a:r>
                      <a:endParaRPr lang="en-US" sz="700">
                        <a:effectLst/>
                        <a:latin typeface="Times New Roman" panose="02020603050405020304" pitchFamily="18" charset="0"/>
                        <a:ea typeface="Times New Roman" panose="02020603050405020304" pitchFamily="18" charset="0"/>
                      </a:endParaRPr>
                    </a:p>
                  </a:txBody>
                  <a:tcPr marL="40870" marR="40870" marT="0" marB="0" anchor="ctr">
                    <a:lnL>
                      <a:noFill/>
                    </a:lnL>
                    <a:lnR>
                      <a:noFill/>
                    </a:lnR>
                    <a:lnT>
                      <a:noFill/>
                    </a:lnT>
                    <a:lnB>
                      <a:noFill/>
                    </a:lnB>
                  </a:tcPr>
                </a:tc>
              </a:tr>
              <a:tr h="133439">
                <a:tc>
                  <a:txBody>
                    <a:bodyPr/>
                    <a:lstStyle/>
                    <a:p>
                      <a:pPr marL="0" marR="0" algn="ctr">
                        <a:spcBef>
                          <a:spcPts val="0"/>
                        </a:spcBef>
                        <a:spcAft>
                          <a:spcPts val="0"/>
                        </a:spcAft>
                      </a:pPr>
                      <a:r>
                        <a:rPr lang="en-US" sz="500">
                          <a:solidFill>
                            <a:srgbClr val="000000"/>
                          </a:solidFill>
                          <a:effectLst/>
                          <a:latin typeface="Arial" panose="020B0604020202020204" pitchFamily="34" charset="0"/>
                          <a:ea typeface="Times New Roman" panose="02020603050405020304" pitchFamily="18" charset="0"/>
                        </a:rPr>
                        <a:t>41</a:t>
                      </a:r>
                      <a:endParaRPr lang="en-US" sz="700">
                        <a:effectLst/>
                        <a:latin typeface="Times New Roman" panose="02020603050405020304" pitchFamily="18" charset="0"/>
                        <a:ea typeface="Times New Roman" panose="02020603050405020304" pitchFamily="18" charset="0"/>
                      </a:endParaRPr>
                    </a:p>
                  </a:txBody>
                  <a:tcPr marL="40870" marR="40870" marT="0" marB="0" anchor="ctr">
                    <a:lnL>
                      <a:noFill/>
                    </a:lnL>
                    <a:lnR>
                      <a:noFill/>
                    </a:lnR>
                    <a:lnT>
                      <a:noFill/>
                    </a:lnT>
                    <a:lnB>
                      <a:noFill/>
                    </a:lnB>
                  </a:tcPr>
                </a:tc>
                <a:tc>
                  <a:txBody>
                    <a:bodyPr/>
                    <a:lstStyle/>
                    <a:p>
                      <a:pPr marL="0" marR="0" algn="ctr">
                        <a:spcBef>
                          <a:spcPts val="0"/>
                        </a:spcBef>
                        <a:spcAft>
                          <a:spcPts val="0"/>
                        </a:spcAft>
                      </a:pPr>
                      <a:r>
                        <a:rPr lang="en-US" sz="500">
                          <a:solidFill>
                            <a:srgbClr val="000000"/>
                          </a:solidFill>
                          <a:effectLst/>
                          <a:latin typeface="Arial" panose="020B0604020202020204" pitchFamily="34" charset="0"/>
                          <a:ea typeface="Times New Roman" panose="02020603050405020304" pitchFamily="18" charset="0"/>
                        </a:rPr>
                        <a:t>12</a:t>
                      </a:r>
                      <a:endParaRPr lang="en-US" sz="700">
                        <a:effectLst/>
                        <a:latin typeface="Times New Roman" panose="02020603050405020304" pitchFamily="18" charset="0"/>
                        <a:ea typeface="Times New Roman" panose="02020603050405020304" pitchFamily="18" charset="0"/>
                      </a:endParaRPr>
                    </a:p>
                  </a:txBody>
                  <a:tcPr marL="40870" marR="40870" marT="0" marB="0" anchor="ctr">
                    <a:lnL>
                      <a:noFill/>
                    </a:lnL>
                    <a:lnR>
                      <a:noFill/>
                    </a:lnR>
                    <a:lnT>
                      <a:noFill/>
                    </a:lnT>
                    <a:lnB>
                      <a:noFill/>
                    </a:lnB>
                  </a:tcPr>
                </a:tc>
                <a:tc>
                  <a:txBody>
                    <a:bodyPr/>
                    <a:lstStyle/>
                    <a:p>
                      <a:pPr marL="0" marR="0" algn="ctr">
                        <a:spcBef>
                          <a:spcPts val="0"/>
                        </a:spcBef>
                        <a:spcAft>
                          <a:spcPts val="0"/>
                        </a:spcAft>
                      </a:pPr>
                      <a:r>
                        <a:rPr lang="en-US" sz="500">
                          <a:solidFill>
                            <a:srgbClr val="000000"/>
                          </a:solidFill>
                          <a:effectLst/>
                          <a:latin typeface="Arial" panose="020B0604020202020204" pitchFamily="34" charset="0"/>
                          <a:ea typeface="Times New Roman" panose="02020603050405020304" pitchFamily="18" charset="0"/>
                        </a:rPr>
                        <a:t>188</a:t>
                      </a:r>
                      <a:endParaRPr lang="en-US" sz="700">
                        <a:effectLst/>
                        <a:latin typeface="Times New Roman" panose="02020603050405020304" pitchFamily="18" charset="0"/>
                        <a:ea typeface="Times New Roman" panose="02020603050405020304" pitchFamily="18" charset="0"/>
                      </a:endParaRPr>
                    </a:p>
                  </a:txBody>
                  <a:tcPr marL="40870" marR="40870" marT="0" marB="0" anchor="ctr">
                    <a:lnL>
                      <a:noFill/>
                    </a:lnL>
                    <a:lnR>
                      <a:noFill/>
                    </a:lnR>
                    <a:lnT>
                      <a:noFill/>
                    </a:lnT>
                    <a:lnB>
                      <a:noFill/>
                    </a:lnB>
                  </a:tcPr>
                </a:tc>
                <a:tc>
                  <a:txBody>
                    <a:bodyPr/>
                    <a:lstStyle/>
                    <a:p>
                      <a:pPr marL="0" marR="0" algn="ctr">
                        <a:spcBef>
                          <a:spcPts val="0"/>
                        </a:spcBef>
                        <a:spcAft>
                          <a:spcPts val="0"/>
                        </a:spcAft>
                      </a:pPr>
                      <a:r>
                        <a:rPr lang="en-US" sz="500">
                          <a:solidFill>
                            <a:srgbClr val="000000"/>
                          </a:solidFill>
                          <a:effectLst/>
                          <a:latin typeface="Arial" panose="020B0604020202020204" pitchFamily="34" charset="0"/>
                          <a:ea typeface="Times New Roman" panose="02020603050405020304" pitchFamily="18" charset="0"/>
                        </a:rPr>
                        <a:t>79</a:t>
                      </a:r>
                      <a:endParaRPr lang="en-US" sz="700">
                        <a:effectLst/>
                        <a:latin typeface="Times New Roman" panose="02020603050405020304" pitchFamily="18" charset="0"/>
                        <a:ea typeface="Times New Roman" panose="02020603050405020304" pitchFamily="18" charset="0"/>
                      </a:endParaRPr>
                    </a:p>
                  </a:txBody>
                  <a:tcPr marL="40870" marR="40870" marT="0" marB="0" anchor="ctr">
                    <a:lnL>
                      <a:noFill/>
                    </a:lnL>
                    <a:lnR>
                      <a:noFill/>
                    </a:lnR>
                    <a:lnT>
                      <a:noFill/>
                    </a:lnT>
                    <a:lnB>
                      <a:noFill/>
                    </a:lnB>
                  </a:tcPr>
                </a:tc>
                <a:tc>
                  <a:txBody>
                    <a:bodyPr/>
                    <a:lstStyle/>
                    <a:p>
                      <a:pPr marL="0" marR="0" algn="ctr">
                        <a:spcBef>
                          <a:spcPts val="0"/>
                        </a:spcBef>
                        <a:spcAft>
                          <a:spcPts val="0"/>
                        </a:spcAft>
                      </a:pPr>
                      <a:r>
                        <a:rPr lang="en-US" sz="500">
                          <a:solidFill>
                            <a:srgbClr val="000000"/>
                          </a:solidFill>
                          <a:effectLst/>
                          <a:latin typeface="Arial" panose="020B0604020202020204" pitchFamily="34" charset="0"/>
                          <a:ea typeface="Times New Roman" panose="02020603050405020304" pitchFamily="18" charset="0"/>
                        </a:rPr>
                        <a:t>0.89</a:t>
                      </a:r>
                      <a:endParaRPr lang="en-US" sz="700">
                        <a:effectLst/>
                        <a:latin typeface="Times New Roman" panose="02020603050405020304" pitchFamily="18" charset="0"/>
                        <a:ea typeface="Times New Roman" panose="02020603050405020304" pitchFamily="18" charset="0"/>
                      </a:endParaRPr>
                    </a:p>
                  </a:txBody>
                  <a:tcPr marL="40870" marR="40870" marT="0" marB="0" anchor="ctr">
                    <a:lnL>
                      <a:noFill/>
                    </a:lnL>
                    <a:lnR>
                      <a:noFill/>
                    </a:lnR>
                    <a:lnT>
                      <a:noFill/>
                    </a:lnT>
                    <a:lnB>
                      <a:noFill/>
                    </a:lnB>
                  </a:tcPr>
                </a:tc>
                <a:tc>
                  <a:txBody>
                    <a:bodyPr/>
                    <a:lstStyle/>
                    <a:p>
                      <a:pPr marL="0" marR="0" algn="ctr">
                        <a:spcBef>
                          <a:spcPts val="0"/>
                        </a:spcBef>
                        <a:spcAft>
                          <a:spcPts val="0"/>
                        </a:spcAft>
                      </a:pPr>
                      <a:r>
                        <a:rPr lang="en-US" sz="500">
                          <a:solidFill>
                            <a:srgbClr val="000000"/>
                          </a:solidFill>
                          <a:effectLst/>
                          <a:latin typeface="Arial" panose="020B0604020202020204" pitchFamily="34" charset="0"/>
                          <a:ea typeface="Times New Roman" panose="02020603050405020304" pitchFamily="18" charset="0"/>
                        </a:rPr>
                        <a:t>0.79</a:t>
                      </a:r>
                      <a:endParaRPr lang="en-US" sz="700">
                        <a:effectLst/>
                        <a:latin typeface="Times New Roman" panose="02020603050405020304" pitchFamily="18" charset="0"/>
                        <a:ea typeface="Times New Roman" panose="02020603050405020304" pitchFamily="18" charset="0"/>
                      </a:endParaRPr>
                    </a:p>
                  </a:txBody>
                  <a:tcPr marL="40870" marR="40870" marT="0" marB="0" anchor="ctr">
                    <a:lnL>
                      <a:noFill/>
                    </a:lnL>
                    <a:lnR>
                      <a:noFill/>
                    </a:lnR>
                    <a:lnT>
                      <a:noFill/>
                    </a:lnT>
                    <a:lnB>
                      <a:noFill/>
                    </a:lnB>
                  </a:tcPr>
                </a:tc>
              </a:tr>
              <a:tr h="133439">
                <a:tc>
                  <a:txBody>
                    <a:bodyPr/>
                    <a:lstStyle/>
                    <a:p>
                      <a:pPr marL="0" marR="0" algn="ctr">
                        <a:spcBef>
                          <a:spcPts val="0"/>
                        </a:spcBef>
                        <a:spcAft>
                          <a:spcPts val="0"/>
                        </a:spcAft>
                      </a:pPr>
                      <a:r>
                        <a:rPr lang="en-US" sz="500">
                          <a:solidFill>
                            <a:srgbClr val="000000"/>
                          </a:solidFill>
                          <a:effectLst/>
                          <a:latin typeface="Arial" panose="020B0604020202020204" pitchFamily="34" charset="0"/>
                          <a:ea typeface="Times New Roman" panose="02020603050405020304" pitchFamily="18" charset="0"/>
                        </a:rPr>
                        <a:t>42</a:t>
                      </a:r>
                      <a:endParaRPr lang="en-US" sz="700">
                        <a:effectLst/>
                        <a:latin typeface="Times New Roman" panose="02020603050405020304" pitchFamily="18" charset="0"/>
                        <a:ea typeface="Times New Roman" panose="02020603050405020304" pitchFamily="18" charset="0"/>
                      </a:endParaRPr>
                    </a:p>
                  </a:txBody>
                  <a:tcPr marL="40870" marR="40870" marT="0" marB="0" anchor="ctr">
                    <a:lnL>
                      <a:noFill/>
                    </a:lnL>
                    <a:lnR>
                      <a:noFill/>
                    </a:lnR>
                    <a:lnT>
                      <a:noFill/>
                    </a:lnT>
                    <a:lnB>
                      <a:noFill/>
                    </a:lnB>
                  </a:tcPr>
                </a:tc>
                <a:tc>
                  <a:txBody>
                    <a:bodyPr/>
                    <a:lstStyle/>
                    <a:p>
                      <a:pPr marL="0" marR="0" algn="ctr">
                        <a:spcBef>
                          <a:spcPts val="0"/>
                        </a:spcBef>
                        <a:spcAft>
                          <a:spcPts val="0"/>
                        </a:spcAft>
                      </a:pPr>
                      <a:r>
                        <a:rPr lang="en-US" sz="500">
                          <a:solidFill>
                            <a:srgbClr val="000000"/>
                          </a:solidFill>
                          <a:effectLst/>
                          <a:latin typeface="Arial" panose="020B0604020202020204" pitchFamily="34" charset="0"/>
                          <a:ea typeface="Times New Roman" panose="02020603050405020304" pitchFamily="18" charset="0"/>
                        </a:rPr>
                        <a:t>10</a:t>
                      </a:r>
                      <a:endParaRPr lang="en-US" sz="700">
                        <a:effectLst/>
                        <a:latin typeface="Times New Roman" panose="02020603050405020304" pitchFamily="18" charset="0"/>
                        <a:ea typeface="Times New Roman" panose="02020603050405020304" pitchFamily="18" charset="0"/>
                      </a:endParaRPr>
                    </a:p>
                  </a:txBody>
                  <a:tcPr marL="40870" marR="40870" marT="0" marB="0" anchor="ctr">
                    <a:lnL>
                      <a:noFill/>
                    </a:lnL>
                    <a:lnR>
                      <a:noFill/>
                    </a:lnR>
                    <a:lnT>
                      <a:noFill/>
                    </a:lnT>
                    <a:lnB>
                      <a:noFill/>
                    </a:lnB>
                  </a:tcPr>
                </a:tc>
                <a:tc>
                  <a:txBody>
                    <a:bodyPr/>
                    <a:lstStyle/>
                    <a:p>
                      <a:pPr marL="0" marR="0" algn="ctr">
                        <a:spcBef>
                          <a:spcPts val="0"/>
                        </a:spcBef>
                        <a:spcAft>
                          <a:spcPts val="0"/>
                        </a:spcAft>
                      </a:pPr>
                      <a:r>
                        <a:rPr lang="en-US" sz="500">
                          <a:solidFill>
                            <a:srgbClr val="000000"/>
                          </a:solidFill>
                          <a:effectLst/>
                          <a:latin typeface="Arial" panose="020B0604020202020204" pitchFamily="34" charset="0"/>
                          <a:ea typeface="Times New Roman" panose="02020603050405020304" pitchFamily="18" charset="0"/>
                        </a:rPr>
                        <a:t>198</a:t>
                      </a:r>
                      <a:endParaRPr lang="en-US" sz="700">
                        <a:effectLst/>
                        <a:latin typeface="Times New Roman" panose="02020603050405020304" pitchFamily="18" charset="0"/>
                        <a:ea typeface="Times New Roman" panose="02020603050405020304" pitchFamily="18" charset="0"/>
                      </a:endParaRPr>
                    </a:p>
                  </a:txBody>
                  <a:tcPr marL="40870" marR="40870" marT="0" marB="0" anchor="ctr">
                    <a:lnL>
                      <a:noFill/>
                    </a:lnL>
                    <a:lnR>
                      <a:noFill/>
                    </a:lnR>
                    <a:lnT>
                      <a:noFill/>
                    </a:lnT>
                    <a:lnB>
                      <a:noFill/>
                    </a:lnB>
                  </a:tcPr>
                </a:tc>
                <a:tc>
                  <a:txBody>
                    <a:bodyPr/>
                    <a:lstStyle/>
                    <a:p>
                      <a:pPr marL="0" marR="0" algn="ctr">
                        <a:spcBef>
                          <a:spcPts val="0"/>
                        </a:spcBef>
                        <a:spcAft>
                          <a:spcPts val="0"/>
                        </a:spcAft>
                      </a:pPr>
                      <a:r>
                        <a:rPr lang="en-US" sz="500">
                          <a:solidFill>
                            <a:srgbClr val="000000"/>
                          </a:solidFill>
                          <a:effectLst/>
                          <a:latin typeface="Arial" panose="020B0604020202020204" pitchFamily="34" charset="0"/>
                          <a:ea typeface="Times New Roman" panose="02020603050405020304" pitchFamily="18" charset="0"/>
                        </a:rPr>
                        <a:t>84</a:t>
                      </a:r>
                      <a:endParaRPr lang="en-US" sz="700">
                        <a:effectLst/>
                        <a:latin typeface="Times New Roman" panose="02020603050405020304" pitchFamily="18" charset="0"/>
                        <a:ea typeface="Times New Roman" panose="02020603050405020304" pitchFamily="18" charset="0"/>
                      </a:endParaRPr>
                    </a:p>
                  </a:txBody>
                  <a:tcPr marL="40870" marR="40870" marT="0" marB="0" anchor="ctr">
                    <a:lnL>
                      <a:noFill/>
                    </a:lnL>
                    <a:lnR>
                      <a:noFill/>
                    </a:lnR>
                    <a:lnT>
                      <a:noFill/>
                    </a:lnT>
                    <a:lnB>
                      <a:noFill/>
                    </a:lnB>
                  </a:tcPr>
                </a:tc>
                <a:tc>
                  <a:txBody>
                    <a:bodyPr/>
                    <a:lstStyle/>
                    <a:p>
                      <a:pPr marL="0" marR="0" algn="ctr">
                        <a:spcBef>
                          <a:spcPts val="0"/>
                        </a:spcBef>
                        <a:spcAft>
                          <a:spcPts val="0"/>
                        </a:spcAft>
                      </a:pPr>
                      <a:r>
                        <a:rPr lang="en-US" sz="500">
                          <a:solidFill>
                            <a:srgbClr val="000000"/>
                          </a:solidFill>
                          <a:effectLst/>
                          <a:latin typeface="Arial" panose="020B0604020202020204" pitchFamily="34" charset="0"/>
                          <a:ea typeface="Times New Roman" panose="02020603050405020304" pitchFamily="18" charset="0"/>
                        </a:rPr>
                        <a:t>1.00</a:t>
                      </a:r>
                      <a:endParaRPr lang="en-US" sz="700">
                        <a:effectLst/>
                        <a:latin typeface="Times New Roman" panose="02020603050405020304" pitchFamily="18" charset="0"/>
                        <a:ea typeface="Times New Roman" panose="02020603050405020304" pitchFamily="18" charset="0"/>
                      </a:endParaRPr>
                    </a:p>
                  </a:txBody>
                  <a:tcPr marL="40870" marR="40870" marT="0" marB="0" anchor="ctr">
                    <a:lnL>
                      <a:noFill/>
                    </a:lnL>
                    <a:lnR>
                      <a:noFill/>
                    </a:lnR>
                    <a:lnT>
                      <a:noFill/>
                    </a:lnT>
                    <a:lnB>
                      <a:noFill/>
                    </a:lnB>
                  </a:tcPr>
                </a:tc>
                <a:tc>
                  <a:txBody>
                    <a:bodyPr/>
                    <a:lstStyle/>
                    <a:p>
                      <a:pPr marL="0" marR="0" algn="ctr">
                        <a:spcBef>
                          <a:spcPts val="0"/>
                        </a:spcBef>
                        <a:spcAft>
                          <a:spcPts val="0"/>
                        </a:spcAft>
                      </a:pPr>
                      <a:r>
                        <a:rPr lang="en-US" sz="500">
                          <a:solidFill>
                            <a:srgbClr val="000000"/>
                          </a:solidFill>
                          <a:effectLst/>
                          <a:latin typeface="Arial" panose="020B0604020202020204" pitchFamily="34" charset="0"/>
                          <a:ea typeface="Times New Roman" panose="02020603050405020304" pitchFamily="18" charset="0"/>
                        </a:rPr>
                        <a:t>0.97</a:t>
                      </a:r>
                      <a:endParaRPr lang="en-US" sz="700">
                        <a:effectLst/>
                        <a:latin typeface="Times New Roman" panose="02020603050405020304" pitchFamily="18" charset="0"/>
                        <a:ea typeface="Times New Roman" panose="02020603050405020304" pitchFamily="18" charset="0"/>
                      </a:endParaRPr>
                    </a:p>
                  </a:txBody>
                  <a:tcPr marL="40870" marR="40870" marT="0" marB="0" anchor="ctr">
                    <a:lnL>
                      <a:noFill/>
                    </a:lnL>
                    <a:lnR>
                      <a:noFill/>
                    </a:lnR>
                    <a:lnT>
                      <a:noFill/>
                    </a:lnT>
                    <a:lnB>
                      <a:noFill/>
                    </a:lnB>
                  </a:tcPr>
                </a:tc>
              </a:tr>
              <a:tr h="133439">
                <a:tc>
                  <a:txBody>
                    <a:bodyPr/>
                    <a:lstStyle/>
                    <a:p>
                      <a:pPr marL="0" marR="0" algn="ctr">
                        <a:spcBef>
                          <a:spcPts val="0"/>
                        </a:spcBef>
                        <a:spcAft>
                          <a:spcPts val="0"/>
                        </a:spcAft>
                      </a:pPr>
                      <a:r>
                        <a:rPr lang="en-US" sz="500">
                          <a:solidFill>
                            <a:srgbClr val="000000"/>
                          </a:solidFill>
                          <a:effectLst/>
                          <a:latin typeface="Arial" panose="020B0604020202020204" pitchFamily="34" charset="0"/>
                          <a:ea typeface="Times New Roman" panose="02020603050405020304" pitchFamily="18" charset="0"/>
                        </a:rPr>
                        <a:t>43</a:t>
                      </a:r>
                      <a:endParaRPr lang="en-US" sz="700">
                        <a:effectLst/>
                        <a:latin typeface="Times New Roman" panose="02020603050405020304" pitchFamily="18" charset="0"/>
                        <a:ea typeface="Times New Roman" panose="02020603050405020304" pitchFamily="18" charset="0"/>
                      </a:endParaRPr>
                    </a:p>
                  </a:txBody>
                  <a:tcPr marL="40870" marR="40870" marT="0" marB="0" anchor="ctr">
                    <a:lnL>
                      <a:noFill/>
                    </a:lnL>
                    <a:lnR>
                      <a:noFill/>
                    </a:lnR>
                    <a:lnT>
                      <a:noFill/>
                    </a:lnT>
                    <a:lnB>
                      <a:noFill/>
                    </a:lnB>
                  </a:tcPr>
                </a:tc>
                <a:tc>
                  <a:txBody>
                    <a:bodyPr/>
                    <a:lstStyle/>
                    <a:p>
                      <a:pPr marL="0" marR="0" algn="ctr">
                        <a:spcBef>
                          <a:spcPts val="0"/>
                        </a:spcBef>
                        <a:spcAft>
                          <a:spcPts val="0"/>
                        </a:spcAft>
                      </a:pPr>
                      <a:r>
                        <a:rPr lang="en-US" sz="500">
                          <a:solidFill>
                            <a:srgbClr val="000000"/>
                          </a:solidFill>
                          <a:effectLst/>
                          <a:latin typeface="Arial" panose="020B0604020202020204" pitchFamily="34" charset="0"/>
                          <a:ea typeface="Times New Roman" panose="02020603050405020304" pitchFamily="18" charset="0"/>
                        </a:rPr>
                        <a:t>7</a:t>
                      </a:r>
                      <a:endParaRPr lang="en-US" sz="700">
                        <a:effectLst/>
                        <a:latin typeface="Times New Roman" panose="02020603050405020304" pitchFamily="18" charset="0"/>
                        <a:ea typeface="Times New Roman" panose="02020603050405020304" pitchFamily="18" charset="0"/>
                      </a:endParaRPr>
                    </a:p>
                  </a:txBody>
                  <a:tcPr marL="40870" marR="40870" marT="0" marB="0" anchor="ctr">
                    <a:lnL>
                      <a:noFill/>
                    </a:lnL>
                    <a:lnR>
                      <a:noFill/>
                    </a:lnR>
                    <a:lnT>
                      <a:noFill/>
                    </a:lnT>
                    <a:lnB>
                      <a:noFill/>
                    </a:lnB>
                  </a:tcPr>
                </a:tc>
                <a:tc>
                  <a:txBody>
                    <a:bodyPr/>
                    <a:lstStyle/>
                    <a:p>
                      <a:pPr marL="0" marR="0" algn="ctr">
                        <a:spcBef>
                          <a:spcPts val="0"/>
                        </a:spcBef>
                        <a:spcAft>
                          <a:spcPts val="0"/>
                        </a:spcAft>
                      </a:pPr>
                      <a:r>
                        <a:rPr lang="en-US" sz="500">
                          <a:solidFill>
                            <a:srgbClr val="000000"/>
                          </a:solidFill>
                          <a:effectLst/>
                          <a:latin typeface="Arial" panose="020B0604020202020204" pitchFamily="34" charset="0"/>
                          <a:ea typeface="Times New Roman" panose="02020603050405020304" pitchFamily="18" charset="0"/>
                        </a:rPr>
                        <a:t>205</a:t>
                      </a:r>
                      <a:endParaRPr lang="en-US" sz="700">
                        <a:effectLst/>
                        <a:latin typeface="Times New Roman" panose="02020603050405020304" pitchFamily="18" charset="0"/>
                        <a:ea typeface="Times New Roman" panose="02020603050405020304" pitchFamily="18" charset="0"/>
                      </a:endParaRPr>
                    </a:p>
                  </a:txBody>
                  <a:tcPr marL="40870" marR="40870" marT="0" marB="0" anchor="ctr">
                    <a:lnL>
                      <a:noFill/>
                    </a:lnL>
                    <a:lnR>
                      <a:noFill/>
                    </a:lnR>
                    <a:lnT>
                      <a:noFill/>
                    </a:lnT>
                    <a:lnB>
                      <a:noFill/>
                    </a:lnB>
                  </a:tcPr>
                </a:tc>
                <a:tc>
                  <a:txBody>
                    <a:bodyPr/>
                    <a:lstStyle/>
                    <a:p>
                      <a:pPr marL="0" marR="0" algn="ctr">
                        <a:spcBef>
                          <a:spcPts val="0"/>
                        </a:spcBef>
                        <a:spcAft>
                          <a:spcPts val="0"/>
                        </a:spcAft>
                      </a:pPr>
                      <a:r>
                        <a:rPr lang="en-US" sz="500">
                          <a:solidFill>
                            <a:srgbClr val="000000"/>
                          </a:solidFill>
                          <a:effectLst/>
                          <a:latin typeface="Arial" panose="020B0604020202020204" pitchFamily="34" charset="0"/>
                          <a:ea typeface="Times New Roman" panose="02020603050405020304" pitchFamily="18" charset="0"/>
                        </a:rPr>
                        <a:t>87</a:t>
                      </a:r>
                      <a:endParaRPr lang="en-US" sz="700">
                        <a:effectLst/>
                        <a:latin typeface="Times New Roman" panose="02020603050405020304" pitchFamily="18" charset="0"/>
                        <a:ea typeface="Times New Roman" panose="02020603050405020304" pitchFamily="18" charset="0"/>
                      </a:endParaRPr>
                    </a:p>
                  </a:txBody>
                  <a:tcPr marL="40870" marR="40870" marT="0" marB="0" anchor="ctr">
                    <a:lnL>
                      <a:noFill/>
                    </a:lnL>
                    <a:lnR>
                      <a:noFill/>
                    </a:lnR>
                    <a:lnT>
                      <a:noFill/>
                    </a:lnT>
                    <a:lnB>
                      <a:noFill/>
                    </a:lnB>
                  </a:tcPr>
                </a:tc>
                <a:tc>
                  <a:txBody>
                    <a:bodyPr/>
                    <a:lstStyle/>
                    <a:p>
                      <a:pPr marL="0" marR="0" algn="ctr">
                        <a:spcBef>
                          <a:spcPts val="0"/>
                        </a:spcBef>
                        <a:spcAft>
                          <a:spcPts val="0"/>
                        </a:spcAft>
                      </a:pPr>
                      <a:r>
                        <a:rPr lang="en-US" sz="500">
                          <a:solidFill>
                            <a:srgbClr val="000000"/>
                          </a:solidFill>
                          <a:effectLst/>
                          <a:latin typeface="Arial" panose="020B0604020202020204" pitchFamily="34" charset="0"/>
                          <a:ea typeface="Times New Roman" panose="02020603050405020304" pitchFamily="18" charset="0"/>
                        </a:rPr>
                        <a:t>1.10</a:t>
                      </a:r>
                      <a:endParaRPr lang="en-US" sz="700">
                        <a:effectLst/>
                        <a:latin typeface="Times New Roman" panose="02020603050405020304" pitchFamily="18" charset="0"/>
                        <a:ea typeface="Times New Roman" panose="02020603050405020304" pitchFamily="18" charset="0"/>
                      </a:endParaRPr>
                    </a:p>
                  </a:txBody>
                  <a:tcPr marL="40870" marR="40870" marT="0" marB="0" anchor="ctr">
                    <a:lnL>
                      <a:noFill/>
                    </a:lnL>
                    <a:lnR>
                      <a:noFill/>
                    </a:lnR>
                    <a:lnT>
                      <a:noFill/>
                    </a:lnT>
                    <a:lnB>
                      <a:noFill/>
                    </a:lnB>
                  </a:tcPr>
                </a:tc>
                <a:tc>
                  <a:txBody>
                    <a:bodyPr/>
                    <a:lstStyle/>
                    <a:p>
                      <a:pPr marL="0" marR="0" algn="ctr">
                        <a:spcBef>
                          <a:spcPts val="0"/>
                        </a:spcBef>
                        <a:spcAft>
                          <a:spcPts val="0"/>
                        </a:spcAft>
                      </a:pPr>
                      <a:r>
                        <a:rPr lang="en-US" sz="500">
                          <a:solidFill>
                            <a:srgbClr val="000000"/>
                          </a:solidFill>
                          <a:effectLst/>
                          <a:latin typeface="Arial" panose="020B0604020202020204" pitchFamily="34" charset="0"/>
                          <a:ea typeface="Times New Roman" panose="02020603050405020304" pitchFamily="18" charset="0"/>
                        </a:rPr>
                        <a:t>1.14</a:t>
                      </a:r>
                      <a:endParaRPr lang="en-US" sz="700">
                        <a:effectLst/>
                        <a:latin typeface="Times New Roman" panose="02020603050405020304" pitchFamily="18" charset="0"/>
                        <a:ea typeface="Times New Roman" panose="02020603050405020304" pitchFamily="18" charset="0"/>
                      </a:endParaRPr>
                    </a:p>
                  </a:txBody>
                  <a:tcPr marL="40870" marR="40870" marT="0" marB="0" anchor="ctr">
                    <a:lnL>
                      <a:noFill/>
                    </a:lnL>
                    <a:lnR>
                      <a:noFill/>
                    </a:lnR>
                    <a:lnT>
                      <a:noFill/>
                    </a:lnT>
                    <a:lnB>
                      <a:noFill/>
                    </a:lnB>
                  </a:tcPr>
                </a:tc>
              </a:tr>
              <a:tr h="133439">
                <a:tc>
                  <a:txBody>
                    <a:bodyPr/>
                    <a:lstStyle/>
                    <a:p>
                      <a:pPr marL="0" marR="0" algn="ctr">
                        <a:spcBef>
                          <a:spcPts val="0"/>
                        </a:spcBef>
                        <a:spcAft>
                          <a:spcPts val="0"/>
                        </a:spcAft>
                      </a:pPr>
                      <a:r>
                        <a:rPr lang="en-US" sz="500">
                          <a:solidFill>
                            <a:srgbClr val="000000"/>
                          </a:solidFill>
                          <a:effectLst/>
                          <a:latin typeface="Arial" panose="020B0604020202020204" pitchFamily="34" charset="0"/>
                          <a:ea typeface="Times New Roman" panose="02020603050405020304" pitchFamily="18" charset="0"/>
                        </a:rPr>
                        <a:t>44</a:t>
                      </a:r>
                      <a:endParaRPr lang="en-US" sz="700">
                        <a:effectLst/>
                        <a:latin typeface="Times New Roman" panose="02020603050405020304" pitchFamily="18" charset="0"/>
                        <a:ea typeface="Times New Roman" panose="02020603050405020304" pitchFamily="18" charset="0"/>
                      </a:endParaRPr>
                    </a:p>
                  </a:txBody>
                  <a:tcPr marL="40870" marR="40870" marT="0" marB="0" anchor="ctr">
                    <a:lnL>
                      <a:noFill/>
                    </a:lnL>
                    <a:lnR>
                      <a:noFill/>
                    </a:lnR>
                    <a:lnT>
                      <a:noFill/>
                    </a:lnT>
                    <a:lnB>
                      <a:noFill/>
                    </a:lnB>
                  </a:tcPr>
                </a:tc>
                <a:tc>
                  <a:txBody>
                    <a:bodyPr/>
                    <a:lstStyle/>
                    <a:p>
                      <a:pPr marL="0" marR="0" algn="ctr">
                        <a:spcBef>
                          <a:spcPts val="0"/>
                        </a:spcBef>
                        <a:spcAft>
                          <a:spcPts val="0"/>
                        </a:spcAft>
                      </a:pPr>
                      <a:r>
                        <a:rPr lang="en-US" sz="500">
                          <a:solidFill>
                            <a:srgbClr val="000000"/>
                          </a:solidFill>
                          <a:effectLst/>
                          <a:latin typeface="Arial" panose="020B0604020202020204" pitchFamily="34" charset="0"/>
                          <a:ea typeface="Times New Roman" panose="02020603050405020304" pitchFamily="18" charset="0"/>
                        </a:rPr>
                        <a:t>4</a:t>
                      </a:r>
                      <a:endParaRPr lang="en-US" sz="700">
                        <a:effectLst/>
                        <a:latin typeface="Times New Roman" panose="02020603050405020304" pitchFamily="18" charset="0"/>
                        <a:ea typeface="Times New Roman" panose="02020603050405020304" pitchFamily="18" charset="0"/>
                      </a:endParaRPr>
                    </a:p>
                  </a:txBody>
                  <a:tcPr marL="40870" marR="40870" marT="0" marB="0" anchor="ctr">
                    <a:lnL>
                      <a:noFill/>
                    </a:lnL>
                    <a:lnR>
                      <a:noFill/>
                    </a:lnR>
                    <a:lnT>
                      <a:noFill/>
                    </a:lnT>
                    <a:lnB>
                      <a:noFill/>
                    </a:lnB>
                  </a:tcPr>
                </a:tc>
                <a:tc>
                  <a:txBody>
                    <a:bodyPr/>
                    <a:lstStyle/>
                    <a:p>
                      <a:pPr marL="0" marR="0" algn="ctr">
                        <a:spcBef>
                          <a:spcPts val="0"/>
                        </a:spcBef>
                        <a:spcAft>
                          <a:spcPts val="0"/>
                        </a:spcAft>
                      </a:pPr>
                      <a:r>
                        <a:rPr lang="en-US" sz="500">
                          <a:solidFill>
                            <a:srgbClr val="000000"/>
                          </a:solidFill>
                          <a:effectLst/>
                          <a:latin typeface="Arial" panose="020B0604020202020204" pitchFamily="34" charset="0"/>
                          <a:ea typeface="Times New Roman" panose="02020603050405020304" pitchFamily="18" charset="0"/>
                        </a:rPr>
                        <a:t>209</a:t>
                      </a:r>
                      <a:endParaRPr lang="en-US" sz="700">
                        <a:effectLst/>
                        <a:latin typeface="Times New Roman" panose="02020603050405020304" pitchFamily="18" charset="0"/>
                        <a:ea typeface="Times New Roman" panose="02020603050405020304" pitchFamily="18" charset="0"/>
                      </a:endParaRPr>
                    </a:p>
                  </a:txBody>
                  <a:tcPr marL="40870" marR="40870" marT="0" marB="0" anchor="ctr">
                    <a:lnL>
                      <a:noFill/>
                    </a:lnL>
                    <a:lnR>
                      <a:noFill/>
                    </a:lnR>
                    <a:lnT>
                      <a:noFill/>
                    </a:lnT>
                    <a:lnB>
                      <a:noFill/>
                    </a:lnB>
                  </a:tcPr>
                </a:tc>
                <a:tc>
                  <a:txBody>
                    <a:bodyPr/>
                    <a:lstStyle/>
                    <a:p>
                      <a:pPr marL="0" marR="0" algn="ctr">
                        <a:spcBef>
                          <a:spcPts val="0"/>
                        </a:spcBef>
                        <a:spcAft>
                          <a:spcPts val="0"/>
                        </a:spcAft>
                      </a:pPr>
                      <a:r>
                        <a:rPr lang="en-US" sz="500">
                          <a:solidFill>
                            <a:srgbClr val="000000"/>
                          </a:solidFill>
                          <a:effectLst/>
                          <a:latin typeface="Arial" panose="020B0604020202020204" pitchFamily="34" charset="0"/>
                          <a:ea typeface="Times New Roman" panose="02020603050405020304" pitchFamily="18" charset="0"/>
                        </a:rPr>
                        <a:t>90</a:t>
                      </a:r>
                      <a:endParaRPr lang="en-US" sz="700">
                        <a:effectLst/>
                        <a:latin typeface="Times New Roman" panose="02020603050405020304" pitchFamily="18" charset="0"/>
                        <a:ea typeface="Times New Roman" panose="02020603050405020304" pitchFamily="18" charset="0"/>
                      </a:endParaRPr>
                    </a:p>
                  </a:txBody>
                  <a:tcPr marL="40870" marR="40870" marT="0" marB="0" anchor="ctr">
                    <a:lnL>
                      <a:noFill/>
                    </a:lnL>
                    <a:lnR>
                      <a:noFill/>
                    </a:lnR>
                    <a:lnT>
                      <a:noFill/>
                    </a:lnT>
                    <a:lnB>
                      <a:noFill/>
                    </a:lnB>
                  </a:tcPr>
                </a:tc>
                <a:tc>
                  <a:txBody>
                    <a:bodyPr/>
                    <a:lstStyle/>
                    <a:p>
                      <a:pPr marL="0" marR="0" algn="ctr">
                        <a:spcBef>
                          <a:spcPts val="0"/>
                        </a:spcBef>
                        <a:spcAft>
                          <a:spcPts val="0"/>
                        </a:spcAft>
                      </a:pPr>
                      <a:r>
                        <a:rPr lang="en-US" sz="500">
                          <a:solidFill>
                            <a:srgbClr val="000000"/>
                          </a:solidFill>
                          <a:effectLst/>
                          <a:latin typeface="Arial" panose="020B0604020202020204" pitchFamily="34" charset="0"/>
                          <a:ea typeface="Times New Roman" panose="02020603050405020304" pitchFamily="18" charset="0"/>
                        </a:rPr>
                        <a:t>1.12</a:t>
                      </a:r>
                      <a:endParaRPr lang="en-US" sz="700">
                        <a:effectLst/>
                        <a:latin typeface="Times New Roman" panose="02020603050405020304" pitchFamily="18" charset="0"/>
                        <a:ea typeface="Times New Roman" panose="02020603050405020304" pitchFamily="18" charset="0"/>
                      </a:endParaRPr>
                    </a:p>
                  </a:txBody>
                  <a:tcPr marL="40870" marR="40870" marT="0" marB="0" anchor="ctr">
                    <a:lnL>
                      <a:noFill/>
                    </a:lnL>
                    <a:lnR>
                      <a:noFill/>
                    </a:lnR>
                    <a:lnT>
                      <a:noFill/>
                    </a:lnT>
                    <a:lnB>
                      <a:noFill/>
                    </a:lnB>
                  </a:tcPr>
                </a:tc>
                <a:tc>
                  <a:txBody>
                    <a:bodyPr/>
                    <a:lstStyle/>
                    <a:p>
                      <a:pPr marL="0" marR="0" algn="ctr">
                        <a:spcBef>
                          <a:spcPts val="0"/>
                        </a:spcBef>
                        <a:spcAft>
                          <a:spcPts val="0"/>
                        </a:spcAft>
                      </a:pPr>
                      <a:r>
                        <a:rPr lang="en-US" sz="500">
                          <a:solidFill>
                            <a:srgbClr val="000000"/>
                          </a:solidFill>
                          <a:effectLst/>
                          <a:latin typeface="Arial" panose="020B0604020202020204" pitchFamily="34" charset="0"/>
                          <a:ea typeface="Times New Roman" panose="02020603050405020304" pitchFamily="18" charset="0"/>
                        </a:rPr>
                        <a:t>1.26</a:t>
                      </a:r>
                      <a:endParaRPr lang="en-US" sz="700">
                        <a:effectLst/>
                        <a:latin typeface="Times New Roman" panose="02020603050405020304" pitchFamily="18" charset="0"/>
                        <a:ea typeface="Times New Roman" panose="02020603050405020304" pitchFamily="18" charset="0"/>
                      </a:endParaRPr>
                    </a:p>
                  </a:txBody>
                  <a:tcPr marL="40870" marR="40870" marT="0" marB="0" anchor="ctr">
                    <a:lnL>
                      <a:noFill/>
                    </a:lnL>
                    <a:lnR>
                      <a:noFill/>
                    </a:lnR>
                    <a:lnT>
                      <a:noFill/>
                    </a:lnT>
                    <a:lnB>
                      <a:noFill/>
                    </a:lnB>
                  </a:tcPr>
                </a:tc>
              </a:tr>
              <a:tr h="133439">
                <a:tc>
                  <a:txBody>
                    <a:bodyPr/>
                    <a:lstStyle/>
                    <a:p>
                      <a:pPr marL="0" marR="0" algn="ctr">
                        <a:spcBef>
                          <a:spcPts val="0"/>
                        </a:spcBef>
                        <a:spcAft>
                          <a:spcPts val="0"/>
                        </a:spcAft>
                      </a:pPr>
                      <a:r>
                        <a:rPr lang="en-US" sz="500">
                          <a:solidFill>
                            <a:srgbClr val="000000"/>
                          </a:solidFill>
                          <a:effectLst/>
                          <a:latin typeface="Arial" panose="020B0604020202020204" pitchFamily="34" charset="0"/>
                          <a:ea typeface="Times New Roman" panose="02020603050405020304" pitchFamily="18" charset="0"/>
                        </a:rPr>
                        <a:t>45</a:t>
                      </a:r>
                      <a:endParaRPr lang="en-US" sz="700">
                        <a:effectLst/>
                        <a:latin typeface="Times New Roman" panose="02020603050405020304" pitchFamily="18" charset="0"/>
                        <a:ea typeface="Times New Roman" panose="02020603050405020304" pitchFamily="18" charset="0"/>
                      </a:endParaRPr>
                    </a:p>
                  </a:txBody>
                  <a:tcPr marL="40870" marR="40870" marT="0" marB="0" anchor="ctr">
                    <a:lnL>
                      <a:noFill/>
                    </a:lnL>
                    <a:lnR>
                      <a:noFill/>
                    </a:lnR>
                    <a:lnT>
                      <a:noFill/>
                    </a:lnT>
                    <a:lnB>
                      <a:noFill/>
                    </a:lnB>
                  </a:tcPr>
                </a:tc>
                <a:tc>
                  <a:txBody>
                    <a:bodyPr/>
                    <a:lstStyle/>
                    <a:p>
                      <a:pPr marL="0" marR="0" algn="ctr">
                        <a:spcBef>
                          <a:spcPts val="0"/>
                        </a:spcBef>
                        <a:spcAft>
                          <a:spcPts val="0"/>
                        </a:spcAft>
                      </a:pPr>
                      <a:r>
                        <a:rPr lang="en-US" sz="500">
                          <a:solidFill>
                            <a:srgbClr val="000000"/>
                          </a:solidFill>
                          <a:effectLst/>
                          <a:latin typeface="Arial" panose="020B0604020202020204" pitchFamily="34" charset="0"/>
                          <a:ea typeface="Times New Roman" panose="02020603050405020304" pitchFamily="18" charset="0"/>
                        </a:rPr>
                        <a:t>8</a:t>
                      </a:r>
                      <a:endParaRPr lang="en-US" sz="700">
                        <a:effectLst/>
                        <a:latin typeface="Times New Roman" panose="02020603050405020304" pitchFamily="18" charset="0"/>
                        <a:ea typeface="Times New Roman" panose="02020603050405020304" pitchFamily="18" charset="0"/>
                      </a:endParaRPr>
                    </a:p>
                  </a:txBody>
                  <a:tcPr marL="40870" marR="40870" marT="0" marB="0" anchor="ctr">
                    <a:lnL>
                      <a:noFill/>
                    </a:lnL>
                    <a:lnR>
                      <a:noFill/>
                    </a:lnR>
                    <a:lnT>
                      <a:noFill/>
                    </a:lnT>
                    <a:lnB>
                      <a:noFill/>
                    </a:lnB>
                  </a:tcPr>
                </a:tc>
                <a:tc>
                  <a:txBody>
                    <a:bodyPr/>
                    <a:lstStyle/>
                    <a:p>
                      <a:pPr marL="0" marR="0" algn="ctr">
                        <a:spcBef>
                          <a:spcPts val="0"/>
                        </a:spcBef>
                        <a:spcAft>
                          <a:spcPts val="0"/>
                        </a:spcAft>
                      </a:pPr>
                      <a:r>
                        <a:rPr lang="en-US" sz="500">
                          <a:solidFill>
                            <a:srgbClr val="000000"/>
                          </a:solidFill>
                          <a:effectLst/>
                          <a:latin typeface="Arial" panose="020B0604020202020204" pitchFamily="34" charset="0"/>
                          <a:ea typeface="Times New Roman" panose="02020603050405020304" pitchFamily="18" charset="0"/>
                        </a:rPr>
                        <a:t>217</a:t>
                      </a:r>
                      <a:endParaRPr lang="en-US" sz="700">
                        <a:effectLst/>
                        <a:latin typeface="Times New Roman" panose="02020603050405020304" pitchFamily="18" charset="0"/>
                        <a:ea typeface="Times New Roman" panose="02020603050405020304" pitchFamily="18" charset="0"/>
                      </a:endParaRPr>
                    </a:p>
                  </a:txBody>
                  <a:tcPr marL="40870" marR="40870" marT="0" marB="0" anchor="ctr">
                    <a:lnL>
                      <a:noFill/>
                    </a:lnL>
                    <a:lnR>
                      <a:noFill/>
                    </a:lnR>
                    <a:lnT>
                      <a:noFill/>
                    </a:lnT>
                    <a:lnB>
                      <a:noFill/>
                    </a:lnB>
                  </a:tcPr>
                </a:tc>
                <a:tc>
                  <a:txBody>
                    <a:bodyPr/>
                    <a:lstStyle/>
                    <a:p>
                      <a:pPr marL="0" marR="0" algn="ctr">
                        <a:spcBef>
                          <a:spcPts val="0"/>
                        </a:spcBef>
                        <a:spcAft>
                          <a:spcPts val="0"/>
                        </a:spcAft>
                      </a:pPr>
                      <a:r>
                        <a:rPr lang="en-US" sz="500">
                          <a:solidFill>
                            <a:srgbClr val="000000"/>
                          </a:solidFill>
                          <a:effectLst/>
                          <a:latin typeface="Arial" panose="020B0604020202020204" pitchFamily="34" charset="0"/>
                          <a:ea typeface="Times New Roman" panose="02020603050405020304" pitchFamily="18" charset="0"/>
                        </a:rPr>
                        <a:t>92</a:t>
                      </a:r>
                      <a:endParaRPr lang="en-US" sz="700">
                        <a:effectLst/>
                        <a:latin typeface="Times New Roman" panose="02020603050405020304" pitchFamily="18" charset="0"/>
                        <a:ea typeface="Times New Roman" panose="02020603050405020304" pitchFamily="18" charset="0"/>
                      </a:endParaRPr>
                    </a:p>
                  </a:txBody>
                  <a:tcPr marL="40870" marR="40870" marT="0" marB="0" anchor="ctr">
                    <a:lnL>
                      <a:noFill/>
                    </a:lnL>
                    <a:lnR>
                      <a:noFill/>
                    </a:lnR>
                    <a:lnT>
                      <a:noFill/>
                    </a:lnT>
                    <a:lnB>
                      <a:noFill/>
                    </a:lnB>
                  </a:tcPr>
                </a:tc>
                <a:tc>
                  <a:txBody>
                    <a:bodyPr/>
                    <a:lstStyle/>
                    <a:p>
                      <a:pPr marL="0" marR="0" algn="ctr">
                        <a:spcBef>
                          <a:spcPts val="0"/>
                        </a:spcBef>
                        <a:spcAft>
                          <a:spcPts val="0"/>
                        </a:spcAft>
                      </a:pPr>
                      <a:r>
                        <a:rPr lang="en-US" sz="500">
                          <a:solidFill>
                            <a:srgbClr val="000000"/>
                          </a:solidFill>
                          <a:effectLst/>
                          <a:latin typeface="Arial" panose="020B0604020202020204" pitchFamily="34" charset="0"/>
                          <a:ea typeface="Times New Roman" panose="02020603050405020304" pitchFamily="18" charset="0"/>
                        </a:rPr>
                        <a:t>1.40</a:t>
                      </a:r>
                      <a:endParaRPr lang="en-US" sz="700">
                        <a:effectLst/>
                        <a:latin typeface="Times New Roman" panose="02020603050405020304" pitchFamily="18" charset="0"/>
                        <a:ea typeface="Times New Roman" panose="02020603050405020304" pitchFamily="18" charset="0"/>
                      </a:endParaRPr>
                    </a:p>
                  </a:txBody>
                  <a:tcPr marL="40870" marR="40870" marT="0" marB="0" anchor="ctr">
                    <a:lnL>
                      <a:noFill/>
                    </a:lnL>
                    <a:lnR>
                      <a:noFill/>
                    </a:lnR>
                    <a:lnT>
                      <a:noFill/>
                    </a:lnT>
                    <a:lnB>
                      <a:noFill/>
                    </a:lnB>
                  </a:tcPr>
                </a:tc>
                <a:tc>
                  <a:txBody>
                    <a:bodyPr/>
                    <a:lstStyle/>
                    <a:p>
                      <a:pPr marL="0" marR="0" algn="ctr">
                        <a:spcBef>
                          <a:spcPts val="0"/>
                        </a:spcBef>
                        <a:spcAft>
                          <a:spcPts val="0"/>
                        </a:spcAft>
                      </a:pPr>
                      <a:r>
                        <a:rPr lang="en-US" sz="500">
                          <a:solidFill>
                            <a:srgbClr val="000000"/>
                          </a:solidFill>
                          <a:effectLst/>
                          <a:latin typeface="Arial" panose="020B0604020202020204" pitchFamily="34" charset="0"/>
                          <a:ea typeface="Times New Roman" panose="02020603050405020304" pitchFamily="18" charset="0"/>
                        </a:rPr>
                        <a:t>1.41</a:t>
                      </a:r>
                      <a:endParaRPr lang="en-US" sz="700">
                        <a:effectLst/>
                        <a:latin typeface="Times New Roman" panose="02020603050405020304" pitchFamily="18" charset="0"/>
                        <a:ea typeface="Times New Roman" panose="02020603050405020304" pitchFamily="18" charset="0"/>
                      </a:endParaRPr>
                    </a:p>
                  </a:txBody>
                  <a:tcPr marL="40870" marR="40870" marT="0" marB="0" anchor="ctr">
                    <a:lnL>
                      <a:noFill/>
                    </a:lnL>
                    <a:lnR>
                      <a:noFill/>
                    </a:lnR>
                    <a:lnT>
                      <a:noFill/>
                    </a:lnT>
                    <a:lnB>
                      <a:noFill/>
                    </a:lnB>
                  </a:tcPr>
                </a:tc>
              </a:tr>
              <a:tr h="133439">
                <a:tc>
                  <a:txBody>
                    <a:bodyPr/>
                    <a:lstStyle/>
                    <a:p>
                      <a:pPr marL="0" marR="0" algn="ctr">
                        <a:spcBef>
                          <a:spcPts val="0"/>
                        </a:spcBef>
                        <a:spcAft>
                          <a:spcPts val="0"/>
                        </a:spcAft>
                      </a:pPr>
                      <a:r>
                        <a:rPr lang="en-US" sz="500">
                          <a:solidFill>
                            <a:srgbClr val="000000"/>
                          </a:solidFill>
                          <a:effectLst/>
                          <a:latin typeface="Arial" panose="020B0604020202020204" pitchFamily="34" charset="0"/>
                          <a:ea typeface="Times New Roman" panose="02020603050405020304" pitchFamily="18" charset="0"/>
                        </a:rPr>
                        <a:t>46</a:t>
                      </a:r>
                      <a:endParaRPr lang="en-US" sz="700">
                        <a:effectLst/>
                        <a:latin typeface="Times New Roman" panose="02020603050405020304" pitchFamily="18" charset="0"/>
                        <a:ea typeface="Times New Roman" panose="02020603050405020304" pitchFamily="18" charset="0"/>
                      </a:endParaRPr>
                    </a:p>
                  </a:txBody>
                  <a:tcPr marL="40870" marR="40870" marT="0" marB="0" anchor="ctr">
                    <a:lnL>
                      <a:noFill/>
                    </a:lnL>
                    <a:lnR>
                      <a:noFill/>
                    </a:lnR>
                    <a:lnT>
                      <a:noFill/>
                    </a:lnT>
                    <a:lnB>
                      <a:noFill/>
                    </a:lnB>
                  </a:tcPr>
                </a:tc>
                <a:tc>
                  <a:txBody>
                    <a:bodyPr/>
                    <a:lstStyle/>
                    <a:p>
                      <a:pPr marL="0" marR="0" algn="ctr">
                        <a:spcBef>
                          <a:spcPts val="0"/>
                        </a:spcBef>
                        <a:spcAft>
                          <a:spcPts val="0"/>
                        </a:spcAft>
                      </a:pPr>
                      <a:r>
                        <a:rPr lang="en-US" sz="500">
                          <a:solidFill>
                            <a:srgbClr val="000000"/>
                          </a:solidFill>
                          <a:effectLst/>
                          <a:latin typeface="Arial" panose="020B0604020202020204" pitchFamily="34" charset="0"/>
                          <a:ea typeface="Times New Roman" panose="02020603050405020304" pitchFamily="18" charset="0"/>
                        </a:rPr>
                        <a:t>7</a:t>
                      </a:r>
                      <a:endParaRPr lang="en-US" sz="700">
                        <a:effectLst/>
                        <a:latin typeface="Times New Roman" panose="02020603050405020304" pitchFamily="18" charset="0"/>
                        <a:ea typeface="Times New Roman" panose="02020603050405020304" pitchFamily="18" charset="0"/>
                      </a:endParaRPr>
                    </a:p>
                  </a:txBody>
                  <a:tcPr marL="40870" marR="40870" marT="0" marB="0" anchor="ctr">
                    <a:lnL>
                      <a:noFill/>
                    </a:lnL>
                    <a:lnR>
                      <a:noFill/>
                    </a:lnR>
                    <a:lnT>
                      <a:noFill/>
                    </a:lnT>
                    <a:lnB>
                      <a:noFill/>
                    </a:lnB>
                  </a:tcPr>
                </a:tc>
                <a:tc>
                  <a:txBody>
                    <a:bodyPr/>
                    <a:lstStyle/>
                    <a:p>
                      <a:pPr marL="0" marR="0" algn="ctr">
                        <a:spcBef>
                          <a:spcPts val="0"/>
                        </a:spcBef>
                        <a:spcAft>
                          <a:spcPts val="0"/>
                        </a:spcAft>
                      </a:pPr>
                      <a:r>
                        <a:rPr lang="en-US" sz="500">
                          <a:solidFill>
                            <a:srgbClr val="000000"/>
                          </a:solidFill>
                          <a:effectLst/>
                          <a:latin typeface="Arial" panose="020B0604020202020204" pitchFamily="34" charset="0"/>
                          <a:ea typeface="Times New Roman" panose="02020603050405020304" pitchFamily="18" charset="0"/>
                        </a:rPr>
                        <a:t>224</a:t>
                      </a:r>
                      <a:endParaRPr lang="en-US" sz="700">
                        <a:effectLst/>
                        <a:latin typeface="Times New Roman" panose="02020603050405020304" pitchFamily="18" charset="0"/>
                        <a:ea typeface="Times New Roman" panose="02020603050405020304" pitchFamily="18" charset="0"/>
                      </a:endParaRPr>
                    </a:p>
                  </a:txBody>
                  <a:tcPr marL="40870" marR="40870" marT="0" marB="0" anchor="ctr">
                    <a:lnL>
                      <a:noFill/>
                    </a:lnL>
                    <a:lnR>
                      <a:noFill/>
                    </a:lnR>
                    <a:lnT>
                      <a:noFill/>
                    </a:lnT>
                    <a:lnB>
                      <a:noFill/>
                    </a:lnB>
                  </a:tcPr>
                </a:tc>
                <a:tc>
                  <a:txBody>
                    <a:bodyPr/>
                    <a:lstStyle/>
                    <a:p>
                      <a:pPr marL="0" marR="0" algn="ctr">
                        <a:spcBef>
                          <a:spcPts val="0"/>
                        </a:spcBef>
                        <a:spcAft>
                          <a:spcPts val="0"/>
                        </a:spcAft>
                      </a:pPr>
                      <a:r>
                        <a:rPr lang="en-US" sz="500">
                          <a:solidFill>
                            <a:srgbClr val="000000"/>
                          </a:solidFill>
                          <a:effectLst/>
                          <a:latin typeface="Arial" panose="020B0604020202020204" pitchFamily="34" charset="0"/>
                          <a:ea typeface="Times New Roman" panose="02020603050405020304" pitchFamily="18" charset="0"/>
                        </a:rPr>
                        <a:t>95</a:t>
                      </a:r>
                      <a:endParaRPr lang="en-US" sz="700">
                        <a:effectLst/>
                        <a:latin typeface="Times New Roman" panose="02020603050405020304" pitchFamily="18" charset="0"/>
                        <a:ea typeface="Times New Roman" panose="02020603050405020304" pitchFamily="18" charset="0"/>
                      </a:endParaRPr>
                    </a:p>
                  </a:txBody>
                  <a:tcPr marL="40870" marR="40870" marT="0" marB="0" anchor="ctr">
                    <a:lnL>
                      <a:noFill/>
                    </a:lnL>
                    <a:lnR>
                      <a:noFill/>
                    </a:lnR>
                    <a:lnT>
                      <a:noFill/>
                    </a:lnT>
                    <a:lnB>
                      <a:noFill/>
                    </a:lnB>
                  </a:tcPr>
                </a:tc>
                <a:tc>
                  <a:txBody>
                    <a:bodyPr/>
                    <a:lstStyle/>
                    <a:p>
                      <a:pPr marL="0" marR="0" algn="ctr">
                        <a:spcBef>
                          <a:spcPts val="0"/>
                        </a:spcBef>
                        <a:spcAft>
                          <a:spcPts val="0"/>
                        </a:spcAft>
                      </a:pPr>
                      <a:r>
                        <a:rPr lang="en-US" sz="500">
                          <a:solidFill>
                            <a:srgbClr val="000000"/>
                          </a:solidFill>
                          <a:effectLst/>
                          <a:latin typeface="Arial" panose="020B0604020202020204" pitchFamily="34" charset="0"/>
                          <a:ea typeface="Times New Roman" panose="02020603050405020304" pitchFamily="18" charset="0"/>
                        </a:rPr>
                        <a:t>1.50</a:t>
                      </a:r>
                      <a:endParaRPr lang="en-US" sz="700">
                        <a:effectLst/>
                        <a:latin typeface="Times New Roman" panose="02020603050405020304" pitchFamily="18" charset="0"/>
                        <a:ea typeface="Times New Roman" panose="02020603050405020304" pitchFamily="18" charset="0"/>
                      </a:endParaRPr>
                    </a:p>
                  </a:txBody>
                  <a:tcPr marL="40870" marR="40870" marT="0" marB="0" anchor="ctr">
                    <a:lnL>
                      <a:noFill/>
                    </a:lnL>
                    <a:lnR>
                      <a:noFill/>
                    </a:lnR>
                    <a:lnT>
                      <a:noFill/>
                    </a:lnT>
                    <a:lnB>
                      <a:noFill/>
                    </a:lnB>
                  </a:tcPr>
                </a:tc>
                <a:tc>
                  <a:txBody>
                    <a:bodyPr/>
                    <a:lstStyle/>
                    <a:p>
                      <a:pPr marL="0" marR="0" algn="ctr">
                        <a:spcBef>
                          <a:spcPts val="0"/>
                        </a:spcBef>
                        <a:spcAft>
                          <a:spcPts val="0"/>
                        </a:spcAft>
                      </a:pPr>
                      <a:r>
                        <a:rPr lang="en-US" sz="500">
                          <a:solidFill>
                            <a:srgbClr val="000000"/>
                          </a:solidFill>
                          <a:effectLst/>
                          <a:latin typeface="Arial" panose="020B0604020202020204" pitchFamily="34" charset="0"/>
                          <a:ea typeface="Times New Roman" panose="02020603050405020304" pitchFamily="18" charset="0"/>
                        </a:rPr>
                        <a:t>1.69</a:t>
                      </a:r>
                      <a:endParaRPr lang="en-US" sz="700">
                        <a:effectLst/>
                        <a:latin typeface="Times New Roman" panose="02020603050405020304" pitchFamily="18" charset="0"/>
                        <a:ea typeface="Times New Roman" panose="02020603050405020304" pitchFamily="18" charset="0"/>
                      </a:endParaRPr>
                    </a:p>
                  </a:txBody>
                  <a:tcPr marL="40870" marR="40870" marT="0" marB="0" anchor="ctr">
                    <a:lnL>
                      <a:noFill/>
                    </a:lnL>
                    <a:lnR>
                      <a:noFill/>
                    </a:lnR>
                    <a:lnT>
                      <a:noFill/>
                    </a:lnT>
                    <a:lnB>
                      <a:noFill/>
                    </a:lnB>
                  </a:tcPr>
                </a:tc>
              </a:tr>
              <a:tr h="133439">
                <a:tc>
                  <a:txBody>
                    <a:bodyPr/>
                    <a:lstStyle/>
                    <a:p>
                      <a:pPr marL="0" marR="0" algn="ctr">
                        <a:spcBef>
                          <a:spcPts val="0"/>
                        </a:spcBef>
                        <a:spcAft>
                          <a:spcPts val="0"/>
                        </a:spcAft>
                      </a:pPr>
                      <a:r>
                        <a:rPr lang="en-US" sz="500">
                          <a:solidFill>
                            <a:srgbClr val="000000"/>
                          </a:solidFill>
                          <a:effectLst/>
                          <a:latin typeface="Arial" panose="020B0604020202020204" pitchFamily="34" charset="0"/>
                          <a:ea typeface="Times New Roman" panose="02020603050405020304" pitchFamily="18" charset="0"/>
                        </a:rPr>
                        <a:t>47</a:t>
                      </a:r>
                      <a:endParaRPr lang="en-US" sz="700">
                        <a:effectLst/>
                        <a:latin typeface="Times New Roman" panose="02020603050405020304" pitchFamily="18" charset="0"/>
                        <a:ea typeface="Times New Roman" panose="02020603050405020304" pitchFamily="18" charset="0"/>
                      </a:endParaRPr>
                    </a:p>
                  </a:txBody>
                  <a:tcPr marL="40870" marR="40870" marT="0" marB="0" anchor="ctr">
                    <a:lnL>
                      <a:noFill/>
                    </a:lnL>
                    <a:lnR>
                      <a:noFill/>
                    </a:lnR>
                    <a:lnT>
                      <a:noFill/>
                    </a:lnT>
                    <a:lnB>
                      <a:noFill/>
                    </a:lnB>
                  </a:tcPr>
                </a:tc>
                <a:tc>
                  <a:txBody>
                    <a:bodyPr/>
                    <a:lstStyle/>
                    <a:p>
                      <a:pPr marL="0" marR="0" algn="ctr">
                        <a:spcBef>
                          <a:spcPts val="0"/>
                        </a:spcBef>
                        <a:spcAft>
                          <a:spcPts val="0"/>
                        </a:spcAft>
                      </a:pPr>
                      <a:r>
                        <a:rPr lang="en-US" sz="500">
                          <a:solidFill>
                            <a:srgbClr val="000000"/>
                          </a:solidFill>
                          <a:effectLst/>
                          <a:latin typeface="Arial" panose="020B0604020202020204" pitchFamily="34" charset="0"/>
                          <a:ea typeface="Times New Roman" panose="02020603050405020304" pitchFamily="18" charset="0"/>
                        </a:rPr>
                        <a:t>3</a:t>
                      </a:r>
                      <a:endParaRPr lang="en-US" sz="700">
                        <a:effectLst/>
                        <a:latin typeface="Times New Roman" panose="02020603050405020304" pitchFamily="18" charset="0"/>
                        <a:ea typeface="Times New Roman" panose="02020603050405020304" pitchFamily="18" charset="0"/>
                      </a:endParaRPr>
                    </a:p>
                  </a:txBody>
                  <a:tcPr marL="40870" marR="40870" marT="0" marB="0" anchor="ctr">
                    <a:lnL>
                      <a:noFill/>
                    </a:lnL>
                    <a:lnR>
                      <a:noFill/>
                    </a:lnR>
                    <a:lnT>
                      <a:noFill/>
                    </a:lnT>
                    <a:lnB>
                      <a:noFill/>
                    </a:lnB>
                  </a:tcPr>
                </a:tc>
                <a:tc>
                  <a:txBody>
                    <a:bodyPr/>
                    <a:lstStyle/>
                    <a:p>
                      <a:pPr marL="0" marR="0" algn="ctr">
                        <a:spcBef>
                          <a:spcPts val="0"/>
                        </a:spcBef>
                        <a:spcAft>
                          <a:spcPts val="0"/>
                        </a:spcAft>
                      </a:pPr>
                      <a:r>
                        <a:rPr lang="en-US" sz="500">
                          <a:solidFill>
                            <a:srgbClr val="000000"/>
                          </a:solidFill>
                          <a:effectLst/>
                          <a:latin typeface="Arial" panose="020B0604020202020204" pitchFamily="34" charset="0"/>
                          <a:ea typeface="Times New Roman" panose="02020603050405020304" pitchFamily="18" charset="0"/>
                        </a:rPr>
                        <a:t>227</a:t>
                      </a:r>
                      <a:endParaRPr lang="en-US" sz="700">
                        <a:effectLst/>
                        <a:latin typeface="Times New Roman" panose="02020603050405020304" pitchFamily="18" charset="0"/>
                        <a:ea typeface="Times New Roman" panose="02020603050405020304" pitchFamily="18" charset="0"/>
                      </a:endParaRPr>
                    </a:p>
                  </a:txBody>
                  <a:tcPr marL="40870" marR="40870" marT="0" marB="0" anchor="ctr">
                    <a:lnL>
                      <a:noFill/>
                    </a:lnL>
                    <a:lnR>
                      <a:noFill/>
                    </a:lnR>
                    <a:lnT>
                      <a:noFill/>
                    </a:lnT>
                    <a:lnB>
                      <a:noFill/>
                    </a:lnB>
                  </a:tcPr>
                </a:tc>
                <a:tc>
                  <a:txBody>
                    <a:bodyPr/>
                    <a:lstStyle/>
                    <a:p>
                      <a:pPr marL="0" marR="0" algn="ctr">
                        <a:spcBef>
                          <a:spcPts val="0"/>
                        </a:spcBef>
                        <a:spcAft>
                          <a:spcPts val="0"/>
                        </a:spcAft>
                      </a:pPr>
                      <a:r>
                        <a:rPr lang="en-US" sz="500">
                          <a:solidFill>
                            <a:srgbClr val="000000"/>
                          </a:solidFill>
                          <a:effectLst/>
                          <a:latin typeface="Arial" panose="020B0604020202020204" pitchFamily="34" charset="0"/>
                          <a:ea typeface="Times New Roman" panose="02020603050405020304" pitchFamily="18" charset="0"/>
                        </a:rPr>
                        <a:t>98</a:t>
                      </a:r>
                      <a:endParaRPr lang="en-US" sz="700">
                        <a:effectLst/>
                        <a:latin typeface="Times New Roman" panose="02020603050405020304" pitchFamily="18" charset="0"/>
                        <a:ea typeface="Times New Roman" panose="02020603050405020304" pitchFamily="18" charset="0"/>
                      </a:endParaRPr>
                    </a:p>
                  </a:txBody>
                  <a:tcPr marL="40870" marR="40870" marT="0" marB="0" anchor="ctr">
                    <a:lnL>
                      <a:noFill/>
                    </a:lnL>
                    <a:lnR>
                      <a:noFill/>
                    </a:lnR>
                    <a:lnT>
                      <a:noFill/>
                    </a:lnT>
                    <a:lnB>
                      <a:noFill/>
                    </a:lnB>
                  </a:tcPr>
                </a:tc>
                <a:tc>
                  <a:txBody>
                    <a:bodyPr/>
                    <a:lstStyle/>
                    <a:p>
                      <a:pPr marL="0" marR="0" algn="ctr">
                        <a:spcBef>
                          <a:spcPts val="0"/>
                        </a:spcBef>
                        <a:spcAft>
                          <a:spcPts val="0"/>
                        </a:spcAft>
                      </a:pPr>
                      <a:r>
                        <a:rPr lang="en-US" sz="500">
                          <a:solidFill>
                            <a:srgbClr val="000000"/>
                          </a:solidFill>
                          <a:effectLst/>
                          <a:latin typeface="Arial" panose="020B0604020202020204" pitchFamily="34" charset="0"/>
                          <a:ea typeface="Times New Roman" panose="02020603050405020304" pitchFamily="18" charset="0"/>
                        </a:rPr>
                        <a:t>1.60</a:t>
                      </a:r>
                      <a:endParaRPr lang="en-US" sz="700">
                        <a:effectLst/>
                        <a:latin typeface="Times New Roman" panose="02020603050405020304" pitchFamily="18" charset="0"/>
                        <a:ea typeface="Times New Roman" panose="02020603050405020304" pitchFamily="18" charset="0"/>
                      </a:endParaRPr>
                    </a:p>
                  </a:txBody>
                  <a:tcPr marL="40870" marR="40870" marT="0" marB="0" anchor="ctr">
                    <a:lnL>
                      <a:noFill/>
                    </a:lnL>
                    <a:lnR>
                      <a:noFill/>
                    </a:lnR>
                    <a:lnT>
                      <a:noFill/>
                    </a:lnT>
                    <a:lnB>
                      <a:noFill/>
                    </a:lnB>
                  </a:tcPr>
                </a:tc>
                <a:tc>
                  <a:txBody>
                    <a:bodyPr/>
                    <a:lstStyle/>
                    <a:p>
                      <a:pPr marL="0" marR="0" algn="ctr">
                        <a:spcBef>
                          <a:spcPts val="0"/>
                        </a:spcBef>
                        <a:spcAft>
                          <a:spcPts val="0"/>
                        </a:spcAft>
                      </a:pPr>
                      <a:r>
                        <a:rPr lang="en-US" sz="500">
                          <a:solidFill>
                            <a:srgbClr val="000000"/>
                          </a:solidFill>
                          <a:effectLst/>
                          <a:latin typeface="Arial" panose="020B0604020202020204" pitchFamily="34" charset="0"/>
                          <a:ea typeface="Times New Roman" panose="02020603050405020304" pitchFamily="18" charset="0"/>
                        </a:rPr>
                        <a:t>1.97</a:t>
                      </a:r>
                      <a:endParaRPr lang="en-US" sz="700">
                        <a:effectLst/>
                        <a:latin typeface="Times New Roman" panose="02020603050405020304" pitchFamily="18" charset="0"/>
                        <a:ea typeface="Times New Roman" panose="02020603050405020304" pitchFamily="18" charset="0"/>
                      </a:endParaRPr>
                    </a:p>
                  </a:txBody>
                  <a:tcPr marL="40870" marR="40870" marT="0" marB="0" anchor="ctr">
                    <a:lnL>
                      <a:noFill/>
                    </a:lnL>
                    <a:lnR>
                      <a:noFill/>
                    </a:lnR>
                    <a:lnT>
                      <a:noFill/>
                    </a:lnT>
                    <a:lnB>
                      <a:noFill/>
                    </a:lnB>
                  </a:tcPr>
                </a:tc>
              </a:tr>
              <a:tr h="133439">
                <a:tc>
                  <a:txBody>
                    <a:bodyPr/>
                    <a:lstStyle/>
                    <a:p>
                      <a:pPr marL="0" marR="0" algn="ctr">
                        <a:spcBef>
                          <a:spcPts val="0"/>
                        </a:spcBef>
                        <a:spcAft>
                          <a:spcPts val="0"/>
                        </a:spcAft>
                      </a:pPr>
                      <a:r>
                        <a:rPr lang="en-US" sz="500">
                          <a:solidFill>
                            <a:srgbClr val="000000"/>
                          </a:solidFill>
                          <a:effectLst/>
                          <a:latin typeface="Arial" panose="020B0604020202020204" pitchFamily="34" charset="0"/>
                          <a:ea typeface="Times New Roman" panose="02020603050405020304" pitchFamily="18" charset="0"/>
                        </a:rPr>
                        <a:t>48</a:t>
                      </a:r>
                      <a:endParaRPr lang="en-US" sz="700">
                        <a:effectLst/>
                        <a:latin typeface="Times New Roman" panose="02020603050405020304" pitchFamily="18" charset="0"/>
                        <a:ea typeface="Times New Roman" panose="02020603050405020304" pitchFamily="18" charset="0"/>
                      </a:endParaRPr>
                    </a:p>
                  </a:txBody>
                  <a:tcPr marL="40870" marR="40870" marT="0" marB="0" anchor="ctr">
                    <a:lnL>
                      <a:noFill/>
                    </a:lnL>
                    <a:lnR>
                      <a:noFill/>
                    </a:lnR>
                    <a:lnT>
                      <a:noFill/>
                    </a:lnT>
                    <a:lnB>
                      <a:noFill/>
                    </a:lnB>
                  </a:tcPr>
                </a:tc>
                <a:tc>
                  <a:txBody>
                    <a:bodyPr/>
                    <a:lstStyle/>
                    <a:p>
                      <a:pPr marL="0" marR="0" algn="ctr">
                        <a:spcBef>
                          <a:spcPts val="0"/>
                        </a:spcBef>
                        <a:spcAft>
                          <a:spcPts val="0"/>
                        </a:spcAft>
                      </a:pPr>
                      <a:r>
                        <a:rPr lang="en-US" sz="500">
                          <a:solidFill>
                            <a:srgbClr val="000000"/>
                          </a:solidFill>
                          <a:effectLst/>
                          <a:latin typeface="Arial" panose="020B0604020202020204" pitchFamily="34" charset="0"/>
                          <a:ea typeface="Times New Roman" panose="02020603050405020304" pitchFamily="18" charset="0"/>
                        </a:rPr>
                        <a:t>2</a:t>
                      </a:r>
                      <a:endParaRPr lang="en-US" sz="700">
                        <a:effectLst/>
                        <a:latin typeface="Times New Roman" panose="02020603050405020304" pitchFamily="18" charset="0"/>
                        <a:ea typeface="Times New Roman" panose="02020603050405020304" pitchFamily="18" charset="0"/>
                      </a:endParaRPr>
                    </a:p>
                  </a:txBody>
                  <a:tcPr marL="40870" marR="40870" marT="0" marB="0" anchor="ctr">
                    <a:lnL>
                      <a:noFill/>
                    </a:lnL>
                    <a:lnR>
                      <a:noFill/>
                    </a:lnR>
                    <a:lnT>
                      <a:noFill/>
                    </a:lnT>
                    <a:lnB>
                      <a:noFill/>
                    </a:lnB>
                  </a:tcPr>
                </a:tc>
                <a:tc>
                  <a:txBody>
                    <a:bodyPr/>
                    <a:lstStyle/>
                    <a:p>
                      <a:pPr marL="0" marR="0" algn="ctr">
                        <a:spcBef>
                          <a:spcPts val="0"/>
                        </a:spcBef>
                        <a:spcAft>
                          <a:spcPts val="0"/>
                        </a:spcAft>
                      </a:pPr>
                      <a:r>
                        <a:rPr lang="en-US" sz="500">
                          <a:solidFill>
                            <a:srgbClr val="000000"/>
                          </a:solidFill>
                          <a:effectLst/>
                          <a:latin typeface="Arial" panose="020B0604020202020204" pitchFamily="34" charset="0"/>
                          <a:ea typeface="Times New Roman" panose="02020603050405020304" pitchFamily="18" charset="0"/>
                        </a:rPr>
                        <a:t>229</a:t>
                      </a:r>
                      <a:endParaRPr lang="en-US" sz="700">
                        <a:effectLst/>
                        <a:latin typeface="Times New Roman" panose="02020603050405020304" pitchFamily="18" charset="0"/>
                        <a:ea typeface="Times New Roman" panose="02020603050405020304" pitchFamily="18" charset="0"/>
                      </a:endParaRPr>
                    </a:p>
                  </a:txBody>
                  <a:tcPr marL="40870" marR="40870" marT="0" marB="0" anchor="ctr">
                    <a:lnL>
                      <a:noFill/>
                    </a:lnL>
                    <a:lnR>
                      <a:noFill/>
                    </a:lnR>
                    <a:lnT>
                      <a:noFill/>
                    </a:lnT>
                    <a:lnB>
                      <a:noFill/>
                    </a:lnB>
                  </a:tcPr>
                </a:tc>
                <a:tc>
                  <a:txBody>
                    <a:bodyPr/>
                    <a:lstStyle/>
                    <a:p>
                      <a:pPr marL="0" marR="0" algn="ctr">
                        <a:spcBef>
                          <a:spcPts val="0"/>
                        </a:spcBef>
                        <a:spcAft>
                          <a:spcPts val="0"/>
                        </a:spcAft>
                      </a:pPr>
                      <a:r>
                        <a:rPr lang="en-US" sz="500">
                          <a:solidFill>
                            <a:srgbClr val="000000"/>
                          </a:solidFill>
                          <a:effectLst/>
                          <a:latin typeface="Arial" panose="020B0604020202020204" pitchFamily="34" charset="0"/>
                          <a:ea typeface="Times New Roman" panose="02020603050405020304" pitchFamily="18" charset="0"/>
                        </a:rPr>
                        <a:t>99</a:t>
                      </a:r>
                      <a:endParaRPr lang="en-US" sz="700">
                        <a:effectLst/>
                        <a:latin typeface="Times New Roman" panose="02020603050405020304" pitchFamily="18" charset="0"/>
                        <a:ea typeface="Times New Roman" panose="02020603050405020304" pitchFamily="18" charset="0"/>
                      </a:endParaRPr>
                    </a:p>
                  </a:txBody>
                  <a:tcPr marL="40870" marR="40870" marT="0" marB="0" anchor="ctr">
                    <a:lnL>
                      <a:noFill/>
                    </a:lnL>
                    <a:lnR>
                      <a:noFill/>
                    </a:lnR>
                    <a:lnT>
                      <a:noFill/>
                    </a:lnT>
                    <a:lnB>
                      <a:noFill/>
                    </a:lnB>
                  </a:tcPr>
                </a:tc>
                <a:tc>
                  <a:txBody>
                    <a:bodyPr/>
                    <a:lstStyle/>
                    <a:p>
                      <a:pPr marL="0" marR="0" algn="ctr">
                        <a:spcBef>
                          <a:spcPts val="0"/>
                        </a:spcBef>
                        <a:spcAft>
                          <a:spcPts val="0"/>
                        </a:spcAft>
                      </a:pPr>
                      <a:r>
                        <a:rPr lang="en-US" sz="500">
                          <a:solidFill>
                            <a:srgbClr val="000000"/>
                          </a:solidFill>
                          <a:effectLst/>
                          <a:latin typeface="Arial" panose="020B0604020202020204" pitchFamily="34" charset="0"/>
                          <a:ea typeface="Times New Roman" panose="02020603050405020304" pitchFamily="18" charset="0"/>
                        </a:rPr>
                        <a:t>1.70</a:t>
                      </a:r>
                      <a:endParaRPr lang="en-US" sz="700">
                        <a:effectLst/>
                        <a:latin typeface="Times New Roman" panose="02020603050405020304" pitchFamily="18" charset="0"/>
                        <a:ea typeface="Times New Roman" panose="02020603050405020304" pitchFamily="18" charset="0"/>
                      </a:endParaRPr>
                    </a:p>
                  </a:txBody>
                  <a:tcPr marL="40870" marR="40870" marT="0" marB="0" anchor="ctr">
                    <a:lnL>
                      <a:noFill/>
                    </a:lnL>
                    <a:lnR>
                      <a:noFill/>
                    </a:lnR>
                    <a:lnT>
                      <a:noFill/>
                    </a:lnT>
                    <a:lnB>
                      <a:noFill/>
                    </a:lnB>
                  </a:tcPr>
                </a:tc>
                <a:tc>
                  <a:txBody>
                    <a:bodyPr/>
                    <a:lstStyle/>
                    <a:p>
                      <a:pPr marL="0" marR="0" algn="ctr">
                        <a:spcBef>
                          <a:spcPts val="0"/>
                        </a:spcBef>
                        <a:spcAft>
                          <a:spcPts val="0"/>
                        </a:spcAft>
                      </a:pPr>
                      <a:r>
                        <a:rPr lang="en-US" sz="500">
                          <a:solidFill>
                            <a:srgbClr val="000000"/>
                          </a:solidFill>
                          <a:effectLst/>
                          <a:latin typeface="Arial" panose="020B0604020202020204" pitchFamily="34" charset="0"/>
                          <a:ea typeface="Times New Roman" panose="02020603050405020304" pitchFamily="18" charset="0"/>
                        </a:rPr>
                        <a:t>2.21</a:t>
                      </a:r>
                      <a:endParaRPr lang="en-US" sz="700">
                        <a:effectLst/>
                        <a:latin typeface="Times New Roman" panose="02020603050405020304" pitchFamily="18" charset="0"/>
                        <a:ea typeface="Times New Roman" panose="02020603050405020304" pitchFamily="18" charset="0"/>
                      </a:endParaRPr>
                    </a:p>
                  </a:txBody>
                  <a:tcPr marL="40870" marR="40870" marT="0" marB="0" anchor="ctr">
                    <a:lnL>
                      <a:noFill/>
                    </a:lnL>
                    <a:lnR>
                      <a:noFill/>
                    </a:lnR>
                    <a:lnT>
                      <a:noFill/>
                    </a:lnT>
                    <a:lnB>
                      <a:noFill/>
                    </a:lnB>
                  </a:tcPr>
                </a:tc>
              </a:tr>
              <a:tr h="133439">
                <a:tc>
                  <a:txBody>
                    <a:bodyPr/>
                    <a:lstStyle/>
                    <a:p>
                      <a:pPr marL="0" marR="0" algn="ctr">
                        <a:spcBef>
                          <a:spcPts val="0"/>
                        </a:spcBef>
                        <a:spcAft>
                          <a:spcPts val="0"/>
                        </a:spcAft>
                      </a:pPr>
                      <a:r>
                        <a:rPr lang="en-US" sz="500">
                          <a:solidFill>
                            <a:srgbClr val="000000"/>
                          </a:solidFill>
                          <a:effectLst/>
                          <a:latin typeface="Arial" panose="020B0604020202020204" pitchFamily="34" charset="0"/>
                          <a:ea typeface="Times New Roman" panose="02020603050405020304" pitchFamily="18" charset="0"/>
                        </a:rPr>
                        <a:t>49</a:t>
                      </a:r>
                      <a:endParaRPr lang="en-US" sz="700">
                        <a:effectLst/>
                        <a:latin typeface="Times New Roman" panose="02020603050405020304" pitchFamily="18" charset="0"/>
                        <a:ea typeface="Times New Roman" panose="02020603050405020304" pitchFamily="18" charset="0"/>
                      </a:endParaRPr>
                    </a:p>
                  </a:txBody>
                  <a:tcPr marL="40870" marR="4087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500">
                          <a:solidFill>
                            <a:srgbClr val="000000"/>
                          </a:solidFill>
                          <a:effectLst/>
                          <a:latin typeface="Arial" panose="020B0604020202020204" pitchFamily="34" charset="0"/>
                          <a:ea typeface="Times New Roman" panose="02020603050405020304" pitchFamily="18" charset="0"/>
                        </a:rPr>
                        <a:t>2</a:t>
                      </a:r>
                      <a:endParaRPr lang="en-US" sz="700">
                        <a:effectLst/>
                        <a:latin typeface="Times New Roman" panose="02020603050405020304" pitchFamily="18" charset="0"/>
                        <a:ea typeface="Times New Roman" panose="02020603050405020304" pitchFamily="18" charset="0"/>
                      </a:endParaRPr>
                    </a:p>
                  </a:txBody>
                  <a:tcPr marL="40870" marR="4087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500">
                          <a:solidFill>
                            <a:srgbClr val="000000"/>
                          </a:solidFill>
                          <a:effectLst/>
                          <a:latin typeface="Arial" panose="020B0604020202020204" pitchFamily="34" charset="0"/>
                          <a:ea typeface="Times New Roman" panose="02020603050405020304" pitchFamily="18" charset="0"/>
                        </a:rPr>
                        <a:t>231</a:t>
                      </a:r>
                      <a:endParaRPr lang="en-US" sz="700">
                        <a:effectLst/>
                        <a:latin typeface="Times New Roman" panose="02020603050405020304" pitchFamily="18" charset="0"/>
                        <a:ea typeface="Times New Roman" panose="02020603050405020304" pitchFamily="18" charset="0"/>
                      </a:endParaRPr>
                    </a:p>
                  </a:txBody>
                  <a:tcPr marL="40870" marR="4087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500">
                          <a:solidFill>
                            <a:srgbClr val="000000"/>
                          </a:solidFill>
                          <a:effectLst/>
                          <a:latin typeface="Arial" panose="020B0604020202020204" pitchFamily="34" charset="0"/>
                          <a:ea typeface="Times New Roman" panose="02020603050405020304" pitchFamily="18" charset="0"/>
                        </a:rPr>
                        <a:t>100</a:t>
                      </a:r>
                      <a:endParaRPr lang="en-US" sz="700">
                        <a:effectLst/>
                        <a:latin typeface="Times New Roman" panose="02020603050405020304" pitchFamily="18" charset="0"/>
                        <a:ea typeface="Times New Roman" panose="02020603050405020304" pitchFamily="18" charset="0"/>
                      </a:endParaRPr>
                    </a:p>
                  </a:txBody>
                  <a:tcPr marL="40870" marR="4087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500">
                          <a:solidFill>
                            <a:srgbClr val="000000"/>
                          </a:solidFill>
                          <a:effectLst/>
                          <a:latin typeface="Arial" panose="020B0604020202020204" pitchFamily="34" charset="0"/>
                          <a:ea typeface="Times New Roman" panose="02020603050405020304" pitchFamily="18" charset="0"/>
                        </a:rPr>
                        <a:t>1.80</a:t>
                      </a:r>
                      <a:endParaRPr lang="en-US" sz="700">
                        <a:effectLst/>
                        <a:latin typeface="Times New Roman" panose="02020603050405020304" pitchFamily="18" charset="0"/>
                        <a:ea typeface="Times New Roman" panose="02020603050405020304" pitchFamily="18" charset="0"/>
                      </a:endParaRPr>
                    </a:p>
                  </a:txBody>
                  <a:tcPr marL="40870" marR="4087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500" dirty="0">
                          <a:solidFill>
                            <a:srgbClr val="000000"/>
                          </a:solidFill>
                          <a:effectLst/>
                          <a:latin typeface="Arial" panose="020B0604020202020204" pitchFamily="34" charset="0"/>
                          <a:ea typeface="Times New Roman" panose="02020603050405020304" pitchFamily="18" charset="0"/>
                        </a:rPr>
                        <a:t>2.58</a:t>
                      </a:r>
                      <a:endParaRPr lang="en-US" sz="700" dirty="0">
                        <a:effectLst/>
                        <a:latin typeface="Times New Roman" panose="02020603050405020304" pitchFamily="18" charset="0"/>
                        <a:ea typeface="Times New Roman" panose="02020603050405020304" pitchFamily="18" charset="0"/>
                      </a:endParaRPr>
                    </a:p>
                  </a:txBody>
                  <a:tcPr marL="40870" marR="40870" marT="0" marB="0" anchor="ctr">
                    <a:lnL>
                      <a:noFill/>
                    </a:lnL>
                    <a:lnR>
                      <a:noFill/>
                    </a:lnR>
                    <a:lnT>
                      <a:noFill/>
                    </a:lnT>
                    <a:lnB w="12700" cap="flat" cmpd="sng" algn="ctr">
                      <a:solidFill>
                        <a:srgbClr val="000000"/>
                      </a:solidFill>
                      <a:prstDash val="solid"/>
                      <a:round/>
                      <a:headEnd type="none" w="med" len="med"/>
                      <a:tailEnd type="none" w="med" len="med"/>
                    </a:lnB>
                  </a:tcPr>
                </a:tc>
              </a:tr>
            </a:tbl>
          </a:graphicData>
        </a:graphic>
      </p:graphicFrame>
      <p:pic>
        <p:nvPicPr>
          <p:cNvPr id="10" name="Picture 9"/>
          <p:cNvPicPr>
            <a:picLocks noChangeAspect="1"/>
          </p:cNvPicPr>
          <p:nvPr/>
        </p:nvPicPr>
        <p:blipFill>
          <a:blip r:embed="rId4"/>
          <a:stretch>
            <a:fillRect/>
          </a:stretch>
        </p:blipFill>
        <p:spPr>
          <a:xfrm>
            <a:off x="235324" y="5852200"/>
            <a:ext cx="4260476" cy="585360"/>
          </a:xfrm>
          <a:prstGeom prst="rect">
            <a:avLst/>
          </a:prstGeom>
        </p:spPr>
      </p:pic>
    </p:spTree>
    <p:extLst>
      <p:ext uri="{BB962C8B-B14F-4D97-AF65-F5344CB8AC3E}">
        <p14:creationId xmlns:p14="http://schemas.microsoft.com/office/powerpoint/2010/main" val="3798344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228600" y="274638"/>
            <a:ext cx="8686800" cy="1143000"/>
          </a:xfrm>
        </p:spPr>
        <p:txBody>
          <a:bodyPr>
            <a:noAutofit/>
          </a:bodyPr>
          <a:lstStyle/>
          <a:p>
            <a:r>
              <a:rPr lang="en-US" sz="4000" dirty="0" smtClean="0">
                <a:solidFill>
                  <a:schemeClr val="bg2">
                    <a:lumMod val="10000"/>
                  </a:schemeClr>
                </a:solidFill>
              </a:rPr>
              <a:t>Normalized-Z or Scale Scores</a:t>
            </a:r>
            <a:endParaRPr lang="en-US" sz="4000" dirty="0">
              <a:solidFill>
                <a:schemeClr val="bg2">
                  <a:lumMod val="10000"/>
                </a:schemeClr>
              </a:solidFill>
            </a:endParaRPr>
          </a:p>
        </p:txBody>
      </p:sp>
      <p:sp>
        <p:nvSpPr>
          <p:cNvPr id="5" name="Content Placeholder 4"/>
          <p:cNvSpPr>
            <a:spLocks noGrp="1"/>
          </p:cNvSpPr>
          <p:nvPr>
            <p:ph idx="1"/>
          </p:nvPr>
        </p:nvSpPr>
        <p:spPr>
          <a:xfrm>
            <a:off x="457200" y="1416017"/>
            <a:ext cx="8229600" cy="4525963"/>
          </a:xfrm>
        </p:spPr>
        <p:txBody>
          <a:bodyPr>
            <a:normAutofit/>
          </a:bodyPr>
          <a:lstStyle/>
          <a:p>
            <a:r>
              <a:rPr lang="en-US" sz="2400" dirty="0">
                <a:solidFill>
                  <a:srgbClr val="000000"/>
                </a:solidFill>
              </a:rPr>
              <a:t>Next, we can evaluate and/or compare the</a:t>
            </a:r>
            <a:r>
              <a:rPr lang="en-US" sz="2400" i="1" dirty="0">
                <a:solidFill>
                  <a:srgbClr val="000000"/>
                </a:solidFill>
              </a:rPr>
              <a:t> </a:t>
            </a:r>
            <a:r>
              <a:rPr lang="en-US" sz="2400" dirty="0">
                <a:solidFill>
                  <a:srgbClr val="000000"/>
                </a:solidFill>
              </a:rPr>
              <a:t>observed (original raw score) versus expected shape (i.e. normal) of the distribution of the variable cri1_tot using the syntax below. </a:t>
            </a:r>
            <a:endParaRPr lang="en-US" sz="2400" dirty="0" smtClean="0">
              <a:solidFill>
                <a:srgbClr val="000000"/>
              </a:solidFill>
            </a:endParaRPr>
          </a:p>
          <a:p>
            <a:endParaRPr lang="en-US" sz="2400" dirty="0" smtClean="0">
              <a:solidFill>
                <a:srgbClr val="000000"/>
              </a:solidFill>
            </a:endParaRPr>
          </a:p>
          <a:p>
            <a:pPr marL="0" indent="0">
              <a:buNone/>
            </a:pPr>
            <a:endParaRPr lang="en-US" sz="2400" dirty="0">
              <a:solidFill>
                <a:srgbClr val="000000"/>
              </a:solidFill>
            </a:endParaRPr>
          </a:p>
          <a:p>
            <a:pPr marL="0" indent="0">
              <a:buNone/>
            </a:pPr>
            <a:endParaRPr lang="en-US" sz="2400" dirty="0" smtClean="0">
              <a:solidFill>
                <a:srgbClr val="000000"/>
              </a:solidFill>
            </a:endParaRPr>
          </a:p>
          <a:p>
            <a:endParaRPr lang="en-US" sz="2400" dirty="0">
              <a:solidFill>
                <a:srgbClr val="000000"/>
              </a:solidFill>
            </a:endParaRPr>
          </a:p>
          <a:p>
            <a:pPr marL="0" indent="0">
              <a:buNone/>
            </a:pPr>
            <a:endParaRPr lang="en-US" sz="2400" dirty="0" smtClean="0">
              <a:solidFill>
                <a:srgbClr val="000000"/>
              </a:solidFill>
            </a:endParaRPr>
          </a:p>
          <a:p>
            <a:pPr marL="0" indent="0">
              <a:buNone/>
            </a:pPr>
            <a:endParaRPr lang="en-US" sz="2400" dirty="0">
              <a:solidFill>
                <a:srgbClr val="000000"/>
              </a:solidFill>
            </a:endParaRPr>
          </a:p>
          <a:p>
            <a:endParaRPr lang="en-US" sz="2400" dirty="0" smtClean="0">
              <a:solidFill>
                <a:srgbClr val="000000"/>
              </a:solidFill>
            </a:endParaRPr>
          </a:p>
          <a:p>
            <a:pPr marL="0" indent="0">
              <a:buNone/>
            </a:pPr>
            <a:endParaRPr lang="en-US" sz="2400" dirty="0" smtClean="0">
              <a:solidFill>
                <a:srgbClr val="000000"/>
              </a:solidFill>
            </a:endParaRPr>
          </a:p>
          <a:p>
            <a:endParaRPr lang="en-US" sz="2400" dirty="0" smtClean="0">
              <a:solidFill>
                <a:srgbClr val="000000"/>
              </a:solidFill>
            </a:endParaRPr>
          </a:p>
          <a:p>
            <a:pPr marL="0" indent="0">
              <a:buNone/>
            </a:pPr>
            <a:endParaRPr lang="en-US" sz="2400" dirty="0" smtClean="0">
              <a:solidFill>
                <a:srgbClr val="000000"/>
              </a:solidFill>
            </a:endParaRPr>
          </a:p>
          <a:p>
            <a:pPr marL="0" indent="0">
              <a:buNone/>
            </a:pPr>
            <a:endParaRPr lang="en-US" sz="2400" dirty="0">
              <a:solidFill>
                <a:srgbClr val="000000"/>
              </a:solidFill>
            </a:endParaRPr>
          </a:p>
          <a:p>
            <a:pPr marL="0" indent="0">
              <a:buNone/>
            </a:pPr>
            <a:endParaRPr lang="en-US" sz="2400" dirty="0">
              <a:solidFill>
                <a:srgbClr val="000000"/>
              </a:solidFill>
            </a:endParaRPr>
          </a:p>
        </p:txBody>
      </p:sp>
      <p:sp>
        <p:nvSpPr>
          <p:cNvPr id="2" name="Rectangle 2"/>
          <p:cNvSpPr>
            <a:spLocks noChangeArrowheads="1"/>
          </p:cNvSpPr>
          <p:nvPr/>
        </p:nvSpPr>
        <p:spPr bwMode="auto">
          <a:xfrm flipV="1">
            <a:off x="1295400" y="4162179"/>
            <a:ext cx="10106526"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US"/>
          </a:p>
        </p:txBody>
      </p:sp>
      <p:sp>
        <p:nvSpPr>
          <p:cNvPr id="8" name="Rectangle 2"/>
          <p:cNvSpPr>
            <a:spLocks noChangeArrowheads="1"/>
          </p:cNvSpPr>
          <p:nvPr/>
        </p:nvSpPr>
        <p:spPr bwMode="auto">
          <a:xfrm>
            <a:off x="838200" y="3834970"/>
            <a:ext cx="12869333" cy="8644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US"/>
          </a:p>
        </p:txBody>
      </p:sp>
      <p:sp>
        <p:nvSpPr>
          <p:cNvPr id="6" name="Rectangle 2"/>
          <p:cNvSpPr>
            <a:spLocks noChangeArrowheads="1"/>
          </p:cNvSpPr>
          <p:nvPr/>
        </p:nvSpPr>
        <p:spPr bwMode="auto">
          <a:xfrm>
            <a:off x="1066800" y="480060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3" name="Rectangle 2"/>
          <p:cNvSpPr>
            <a:spLocks noChangeArrowheads="1"/>
          </p:cNvSpPr>
          <p:nvPr/>
        </p:nvSpPr>
        <p:spPr bwMode="auto">
          <a:xfrm>
            <a:off x="5715000" y="1513316"/>
            <a:ext cx="11144250"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US"/>
          </a:p>
        </p:txBody>
      </p:sp>
      <p:pic>
        <p:nvPicPr>
          <p:cNvPr id="10" name="Picture 9"/>
          <p:cNvPicPr>
            <a:picLocks noChangeAspect="1"/>
          </p:cNvPicPr>
          <p:nvPr/>
        </p:nvPicPr>
        <p:blipFill>
          <a:blip r:embed="rId3"/>
          <a:stretch>
            <a:fillRect/>
          </a:stretch>
        </p:blipFill>
        <p:spPr>
          <a:xfrm>
            <a:off x="4948184" y="3276600"/>
            <a:ext cx="3982503" cy="3288945"/>
          </a:xfrm>
          <a:prstGeom prst="rect">
            <a:avLst/>
          </a:prstGeom>
        </p:spPr>
      </p:pic>
      <p:pic>
        <p:nvPicPr>
          <p:cNvPr id="11" name="Picture 10"/>
          <p:cNvPicPr>
            <a:picLocks noChangeAspect="1"/>
          </p:cNvPicPr>
          <p:nvPr/>
        </p:nvPicPr>
        <p:blipFill>
          <a:blip r:embed="rId4"/>
          <a:stretch>
            <a:fillRect/>
          </a:stretch>
        </p:blipFill>
        <p:spPr>
          <a:xfrm>
            <a:off x="5342253" y="3034577"/>
            <a:ext cx="5944872" cy="176828"/>
          </a:xfrm>
          <a:prstGeom prst="rect">
            <a:avLst/>
          </a:prstGeom>
        </p:spPr>
      </p:pic>
      <p:pic>
        <p:nvPicPr>
          <p:cNvPr id="12" name="Picture 11"/>
          <p:cNvPicPr>
            <a:picLocks noChangeAspect="1"/>
          </p:cNvPicPr>
          <p:nvPr/>
        </p:nvPicPr>
        <p:blipFill>
          <a:blip r:embed="rId5"/>
          <a:stretch>
            <a:fillRect/>
          </a:stretch>
        </p:blipFill>
        <p:spPr>
          <a:xfrm>
            <a:off x="914400" y="3154645"/>
            <a:ext cx="5944872" cy="702737"/>
          </a:xfrm>
          <a:prstGeom prst="rect">
            <a:avLst/>
          </a:prstGeom>
        </p:spPr>
      </p:pic>
    </p:spTree>
    <p:extLst>
      <p:ext uri="{BB962C8B-B14F-4D97-AF65-F5344CB8AC3E}">
        <p14:creationId xmlns:p14="http://schemas.microsoft.com/office/powerpoint/2010/main" val="41899343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228600" y="274638"/>
            <a:ext cx="8686800" cy="1143000"/>
          </a:xfrm>
        </p:spPr>
        <p:txBody>
          <a:bodyPr>
            <a:noAutofit/>
          </a:bodyPr>
          <a:lstStyle/>
          <a:p>
            <a:r>
              <a:rPr lang="en-US" sz="4000" dirty="0" smtClean="0">
                <a:solidFill>
                  <a:schemeClr val="bg2">
                    <a:lumMod val="10000"/>
                  </a:schemeClr>
                </a:solidFill>
              </a:rPr>
              <a:t>Normalized-Z or Scale Scores</a:t>
            </a:r>
            <a:endParaRPr lang="en-US" sz="4000" dirty="0">
              <a:solidFill>
                <a:schemeClr val="bg2">
                  <a:lumMod val="10000"/>
                </a:schemeClr>
              </a:solidFill>
            </a:endParaRPr>
          </a:p>
        </p:txBody>
      </p:sp>
      <p:sp>
        <p:nvSpPr>
          <p:cNvPr id="5" name="Content Placeholder 4"/>
          <p:cNvSpPr>
            <a:spLocks noGrp="1"/>
          </p:cNvSpPr>
          <p:nvPr>
            <p:ph idx="1"/>
          </p:nvPr>
        </p:nvSpPr>
        <p:spPr>
          <a:xfrm>
            <a:off x="457200" y="1416017"/>
            <a:ext cx="8229600" cy="4525963"/>
          </a:xfrm>
        </p:spPr>
        <p:txBody>
          <a:bodyPr>
            <a:normAutofit/>
          </a:bodyPr>
          <a:lstStyle/>
          <a:p>
            <a:r>
              <a:rPr lang="en-US" sz="2400" dirty="0">
                <a:solidFill>
                  <a:srgbClr val="000000"/>
                </a:solidFill>
              </a:rPr>
              <a:t>Next, we can evaluate and/or compare the</a:t>
            </a:r>
            <a:r>
              <a:rPr lang="en-US" sz="2400" i="1" dirty="0">
                <a:solidFill>
                  <a:srgbClr val="000000"/>
                </a:solidFill>
              </a:rPr>
              <a:t> </a:t>
            </a:r>
            <a:r>
              <a:rPr lang="en-US" sz="2400" dirty="0">
                <a:solidFill>
                  <a:srgbClr val="000000"/>
                </a:solidFill>
              </a:rPr>
              <a:t>observed </a:t>
            </a:r>
            <a:r>
              <a:rPr lang="en-US" sz="2400" dirty="0" smtClean="0">
                <a:solidFill>
                  <a:srgbClr val="000000"/>
                </a:solidFill>
              </a:rPr>
              <a:t>(Normalized-Z score</a:t>
            </a:r>
            <a:r>
              <a:rPr lang="en-US" sz="2400" dirty="0">
                <a:solidFill>
                  <a:srgbClr val="000000"/>
                </a:solidFill>
              </a:rPr>
              <a:t>) versus expected shape (i.e. normal) of the distribution of the variable cri1_tot using the syntax below. </a:t>
            </a:r>
            <a:endParaRPr lang="en-US" sz="2400" dirty="0" smtClean="0">
              <a:solidFill>
                <a:srgbClr val="000000"/>
              </a:solidFill>
            </a:endParaRPr>
          </a:p>
          <a:p>
            <a:endParaRPr lang="en-US" sz="2400" dirty="0" smtClean="0">
              <a:solidFill>
                <a:srgbClr val="000000"/>
              </a:solidFill>
            </a:endParaRPr>
          </a:p>
          <a:p>
            <a:pPr marL="0" indent="0">
              <a:buNone/>
            </a:pPr>
            <a:endParaRPr lang="en-US" sz="2400" dirty="0">
              <a:solidFill>
                <a:srgbClr val="000000"/>
              </a:solidFill>
            </a:endParaRPr>
          </a:p>
          <a:p>
            <a:pPr marL="0" indent="0">
              <a:buNone/>
            </a:pPr>
            <a:endParaRPr lang="en-US" sz="2400" dirty="0" smtClean="0">
              <a:solidFill>
                <a:srgbClr val="000000"/>
              </a:solidFill>
            </a:endParaRPr>
          </a:p>
          <a:p>
            <a:endParaRPr lang="en-US" sz="2400" dirty="0">
              <a:solidFill>
                <a:srgbClr val="000000"/>
              </a:solidFill>
            </a:endParaRPr>
          </a:p>
          <a:p>
            <a:pPr marL="0" indent="0">
              <a:buNone/>
            </a:pPr>
            <a:endParaRPr lang="en-US" sz="2400" dirty="0" smtClean="0">
              <a:solidFill>
                <a:srgbClr val="000000"/>
              </a:solidFill>
            </a:endParaRPr>
          </a:p>
          <a:p>
            <a:pPr marL="0" indent="0">
              <a:buNone/>
            </a:pPr>
            <a:endParaRPr lang="en-US" sz="2400" dirty="0">
              <a:solidFill>
                <a:srgbClr val="000000"/>
              </a:solidFill>
            </a:endParaRPr>
          </a:p>
          <a:p>
            <a:endParaRPr lang="en-US" sz="2400" dirty="0" smtClean="0">
              <a:solidFill>
                <a:srgbClr val="000000"/>
              </a:solidFill>
            </a:endParaRPr>
          </a:p>
          <a:p>
            <a:pPr marL="0" indent="0">
              <a:buNone/>
            </a:pPr>
            <a:endParaRPr lang="en-US" sz="2400" dirty="0" smtClean="0">
              <a:solidFill>
                <a:srgbClr val="000000"/>
              </a:solidFill>
            </a:endParaRPr>
          </a:p>
          <a:p>
            <a:endParaRPr lang="en-US" sz="2400" dirty="0" smtClean="0">
              <a:solidFill>
                <a:srgbClr val="000000"/>
              </a:solidFill>
            </a:endParaRPr>
          </a:p>
          <a:p>
            <a:pPr marL="0" indent="0">
              <a:buNone/>
            </a:pPr>
            <a:endParaRPr lang="en-US" sz="2400" dirty="0" smtClean="0">
              <a:solidFill>
                <a:srgbClr val="000000"/>
              </a:solidFill>
            </a:endParaRPr>
          </a:p>
          <a:p>
            <a:pPr marL="0" indent="0">
              <a:buNone/>
            </a:pPr>
            <a:endParaRPr lang="en-US" sz="2400" dirty="0">
              <a:solidFill>
                <a:srgbClr val="000000"/>
              </a:solidFill>
            </a:endParaRPr>
          </a:p>
          <a:p>
            <a:pPr marL="0" indent="0">
              <a:buNone/>
            </a:pPr>
            <a:endParaRPr lang="en-US" sz="2400" dirty="0">
              <a:solidFill>
                <a:srgbClr val="000000"/>
              </a:solidFill>
            </a:endParaRPr>
          </a:p>
        </p:txBody>
      </p:sp>
      <p:sp>
        <p:nvSpPr>
          <p:cNvPr id="2" name="Rectangle 2"/>
          <p:cNvSpPr>
            <a:spLocks noChangeArrowheads="1"/>
          </p:cNvSpPr>
          <p:nvPr/>
        </p:nvSpPr>
        <p:spPr bwMode="auto">
          <a:xfrm flipV="1">
            <a:off x="1295400" y="4162179"/>
            <a:ext cx="10106526"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US"/>
          </a:p>
        </p:txBody>
      </p:sp>
      <p:sp>
        <p:nvSpPr>
          <p:cNvPr id="8" name="Rectangle 2"/>
          <p:cNvSpPr>
            <a:spLocks noChangeArrowheads="1"/>
          </p:cNvSpPr>
          <p:nvPr/>
        </p:nvSpPr>
        <p:spPr bwMode="auto">
          <a:xfrm>
            <a:off x="838200" y="3834970"/>
            <a:ext cx="12869333" cy="8644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US"/>
          </a:p>
        </p:txBody>
      </p:sp>
      <p:sp>
        <p:nvSpPr>
          <p:cNvPr id="6" name="Rectangle 2"/>
          <p:cNvSpPr>
            <a:spLocks noChangeArrowheads="1"/>
          </p:cNvSpPr>
          <p:nvPr/>
        </p:nvSpPr>
        <p:spPr bwMode="auto">
          <a:xfrm>
            <a:off x="1066800" y="480060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3" name="Rectangle 2"/>
          <p:cNvSpPr>
            <a:spLocks noChangeArrowheads="1"/>
          </p:cNvSpPr>
          <p:nvPr/>
        </p:nvSpPr>
        <p:spPr bwMode="auto">
          <a:xfrm>
            <a:off x="5715000" y="1513316"/>
            <a:ext cx="11144250"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US"/>
          </a:p>
        </p:txBody>
      </p:sp>
      <p:pic>
        <p:nvPicPr>
          <p:cNvPr id="7" name="Picture 6"/>
          <p:cNvPicPr>
            <a:picLocks noChangeAspect="1"/>
          </p:cNvPicPr>
          <p:nvPr/>
        </p:nvPicPr>
        <p:blipFill>
          <a:blip r:embed="rId3"/>
          <a:stretch>
            <a:fillRect/>
          </a:stretch>
        </p:blipFill>
        <p:spPr>
          <a:xfrm>
            <a:off x="4871938" y="3509076"/>
            <a:ext cx="3967261" cy="3165735"/>
          </a:xfrm>
          <a:prstGeom prst="rect">
            <a:avLst/>
          </a:prstGeom>
        </p:spPr>
      </p:pic>
      <p:pic>
        <p:nvPicPr>
          <p:cNvPr id="12" name="Picture 11"/>
          <p:cNvPicPr>
            <a:picLocks noChangeAspect="1"/>
          </p:cNvPicPr>
          <p:nvPr/>
        </p:nvPicPr>
        <p:blipFill>
          <a:blip r:embed="rId4"/>
          <a:stretch>
            <a:fillRect/>
          </a:stretch>
        </p:blipFill>
        <p:spPr>
          <a:xfrm>
            <a:off x="4580965" y="3166610"/>
            <a:ext cx="5944872" cy="176828"/>
          </a:xfrm>
          <a:prstGeom prst="rect">
            <a:avLst/>
          </a:prstGeom>
        </p:spPr>
      </p:pic>
      <p:pic>
        <p:nvPicPr>
          <p:cNvPr id="13" name="Picture 12"/>
          <p:cNvPicPr>
            <a:picLocks noChangeAspect="1"/>
          </p:cNvPicPr>
          <p:nvPr/>
        </p:nvPicPr>
        <p:blipFill>
          <a:blip r:embed="rId5"/>
          <a:stretch>
            <a:fillRect/>
          </a:stretch>
        </p:blipFill>
        <p:spPr>
          <a:xfrm>
            <a:off x="432926" y="3949473"/>
            <a:ext cx="4305521" cy="1079727"/>
          </a:xfrm>
          <a:prstGeom prst="rect">
            <a:avLst/>
          </a:prstGeom>
        </p:spPr>
      </p:pic>
    </p:spTree>
    <p:extLst>
      <p:ext uri="{BB962C8B-B14F-4D97-AF65-F5344CB8AC3E}">
        <p14:creationId xmlns:p14="http://schemas.microsoft.com/office/powerpoint/2010/main" val="12070903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228600" y="274638"/>
            <a:ext cx="8686800" cy="1143000"/>
          </a:xfrm>
        </p:spPr>
        <p:txBody>
          <a:bodyPr>
            <a:noAutofit/>
          </a:bodyPr>
          <a:lstStyle/>
          <a:p>
            <a:r>
              <a:rPr lang="en-US" sz="4000" dirty="0" smtClean="0">
                <a:solidFill>
                  <a:schemeClr val="bg2">
                    <a:lumMod val="10000"/>
                  </a:schemeClr>
                </a:solidFill>
              </a:rPr>
              <a:t>Test Score Linking &amp; Equating</a:t>
            </a:r>
            <a:endParaRPr lang="en-US" sz="4000" dirty="0">
              <a:solidFill>
                <a:schemeClr val="bg2">
                  <a:lumMod val="10000"/>
                </a:schemeClr>
              </a:solidFill>
            </a:endParaRPr>
          </a:p>
        </p:txBody>
      </p:sp>
      <p:sp>
        <p:nvSpPr>
          <p:cNvPr id="5" name="Content Placeholder 4"/>
          <p:cNvSpPr>
            <a:spLocks noGrp="1"/>
          </p:cNvSpPr>
          <p:nvPr>
            <p:ph idx="1"/>
          </p:nvPr>
        </p:nvSpPr>
        <p:spPr>
          <a:xfrm>
            <a:off x="457200" y="1416017"/>
            <a:ext cx="8229600" cy="4525963"/>
          </a:xfrm>
        </p:spPr>
        <p:txBody>
          <a:bodyPr>
            <a:normAutofit/>
          </a:bodyPr>
          <a:lstStyle/>
          <a:p>
            <a:r>
              <a:rPr lang="en-US" sz="2400" dirty="0">
                <a:solidFill>
                  <a:srgbClr val="000000"/>
                </a:solidFill>
              </a:rPr>
              <a:t>The literature on test score scaling, linking and equating is </a:t>
            </a:r>
            <a:r>
              <a:rPr lang="en-US" sz="2400" dirty="0" smtClean="0">
                <a:solidFill>
                  <a:srgbClr val="000000"/>
                </a:solidFill>
              </a:rPr>
              <a:t>extensive.</a:t>
            </a:r>
            <a:endParaRPr lang="en-US" sz="2400" dirty="0">
              <a:solidFill>
                <a:srgbClr val="000000"/>
              </a:solidFill>
            </a:endParaRPr>
          </a:p>
          <a:p>
            <a:r>
              <a:rPr lang="en-US" sz="2400" dirty="0" smtClean="0">
                <a:solidFill>
                  <a:srgbClr val="000000"/>
                </a:solidFill>
              </a:rPr>
              <a:t>Many </a:t>
            </a:r>
            <a:r>
              <a:rPr lang="en-US" sz="2400" dirty="0">
                <a:solidFill>
                  <a:srgbClr val="000000"/>
                </a:solidFill>
              </a:rPr>
              <a:t>techniques and procedures have been developed for equating test scores. </a:t>
            </a:r>
            <a:endParaRPr lang="en-US" sz="2400" dirty="0" smtClean="0">
              <a:solidFill>
                <a:srgbClr val="000000"/>
              </a:solidFill>
            </a:endParaRPr>
          </a:p>
          <a:p>
            <a:r>
              <a:rPr lang="en-US" sz="2400" dirty="0">
                <a:solidFill>
                  <a:srgbClr val="000000"/>
                </a:solidFill>
              </a:rPr>
              <a:t>Holland and </a:t>
            </a:r>
            <a:r>
              <a:rPr lang="en-US" sz="2400" dirty="0" err="1">
                <a:solidFill>
                  <a:srgbClr val="000000"/>
                </a:solidFill>
              </a:rPr>
              <a:t>Dorans</a:t>
            </a:r>
            <a:r>
              <a:rPr lang="en-US" sz="2400" dirty="0">
                <a:solidFill>
                  <a:srgbClr val="000000"/>
                </a:solidFill>
              </a:rPr>
              <a:t> (2006) classify the procedures and techniques according to </a:t>
            </a:r>
            <a:endParaRPr lang="en-US" sz="2400" dirty="0" smtClean="0">
              <a:solidFill>
                <a:srgbClr val="000000"/>
              </a:solidFill>
            </a:endParaRPr>
          </a:p>
          <a:p>
            <a:pPr lvl="1"/>
            <a:r>
              <a:rPr lang="en-US" sz="2000" dirty="0" smtClean="0"/>
              <a:t>common-population </a:t>
            </a:r>
            <a:r>
              <a:rPr lang="en-US" sz="2000" dirty="0"/>
              <a:t>versus common-item data collection </a:t>
            </a:r>
            <a:r>
              <a:rPr lang="en-US" sz="2000" dirty="0" smtClean="0"/>
              <a:t>designs.</a:t>
            </a:r>
          </a:p>
          <a:p>
            <a:pPr lvl="1"/>
            <a:r>
              <a:rPr lang="en-US" sz="2000" dirty="0" smtClean="0"/>
              <a:t>observed-score </a:t>
            </a:r>
            <a:r>
              <a:rPr lang="en-US" sz="2000" dirty="0"/>
              <a:t>versus true-score equating </a:t>
            </a:r>
            <a:r>
              <a:rPr lang="en-US" sz="2000" dirty="0" smtClean="0"/>
              <a:t>procedures.</a:t>
            </a:r>
          </a:p>
          <a:p>
            <a:pPr lvl="1"/>
            <a:r>
              <a:rPr lang="en-US" sz="2000" dirty="0" smtClean="0"/>
              <a:t>linear </a:t>
            </a:r>
            <a:r>
              <a:rPr lang="en-US" sz="2000" dirty="0"/>
              <a:t>versus nonlinear techniques.</a:t>
            </a:r>
            <a:endParaRPr lang="en-US" sz="2000" dirty="0" smtClean="0"/>
          </a:p>
          <a:p>
            <a:endParaRPr lang="en-US" sz="2400" dirty="0" smtClean="0">
              <a:solidFill>
                <a:srgbClr val="000000"/>
              </a:solidFill>
            </a:endParaRPr>
          </a:p>
          <a:p>
            <a:pPr marL="0" indent="0">
              <a:buNone/>
            </a:pPr>
            <a:endParaRPr lang="en-US" sz="2400" dirty="0">
              <a:solidFill>
                <a:srgbClr val="000000"/>
              </a:solidFill>
            </a:endParaRPr>
          </a:p>
          <a:p>
            <a:pPr marL="0" indent="0">
              <a:buNone/>
            </a:pPr>
            <a:endParaRPr lang="en-US" sz="2400" dirty="0" smtClean="0">
              <a:solidFill>
                <a:srgbClr val="000000"/>
              </a:solidFill>
            </a:endParaRPr>
          </a:p>
          <a:p>
            <a:endParaRPr lang="en-US" sz="2400" dirty="0">
              <a:solidFill>
                <a:srgbClr val="000000"/>
              </a:solidFill>
            </a:endParaRPr>
          </a:p>
          <a:p>
            <a:pPr marL="0" indent="0">
              <a:buNone/>
            </a:pPr>
            <a:endParaRPr lang="en-US" sz="2400" dirty="0" smtClean="0">
              <a:solidFill>
                <a:srgbClr val="000000"/>
              </a:solidFill>
            </a:endParaRPr>
          </a:p>
          <a:p>
            <a:pPr marL="0" indent="0">
              <a:buNone/>
            </a:pPr>
            <a:endParaRPr lang="en-US" sz="2400" dirty="0">
              <a:solidFill>
                <a:srgbClr val="000000"/>
              </a:solidFill>
            </a:endParaRPr>
          </a:p>
          <a:p>
            <a:endParaRPr lang="en-US" sz="2400" dirty="0" smtClean="0">
              <a:solidFill>
                <a:srgbClr val="000000"/>
              </a:solidFill>
            </a:endParaRPr>
          </a:p>
          <a:p>
            <a:pPr marL="0" indent="0">
              <a:buNone/>
            </a:pPr>
            <a:endParaRPr lang="en-US" sz="2400" dirty="0" smtClean="0">
              <a:solidFill>
                <a:srgbClr val="000000"/>
              </a:solidFill>
            </a:endParaRPr>
          </a:p>
          <a:p>
            <a:endParaRPr lang="en-US" sz="2400" dirty="0" smtClean="0">
              <a:solidFill>
                <a:srgbClr val="000000"/>
              </a:solidFill>
            </a:endParaRPr>
          </a:p>
          <a:p>
            <a:pPr marL="0" indent="0">
              <a:buNone/>
            </a:pPr>
            <a:endParaRPr lang="en-US" sz="2400" dirty="0" smtClean="0">
              <a:solidFill>
                <a:srgbClr val="000000"/>
              </a:solidFill>
            </a:endParaRPr>
          </a:p>
          <a:p>
            <a:pPr marL="0" indent="0">
              <a:buNone/>
            </a:pPr>
            <a:endParaRPr lang="en-US" sz="2400" dirty="0">
              <a:solidFill>
                <a:srgbClr val="000000"/>
              </a:solidFill>
            </a:endParaRPr>
          </a:p>
          <a:p>
            <a:pPr marL="0" indent="0">
              <a:buNone/>
            </a:pPr>
            <a:endParaRPr lang="en-US" sz="2400" dirty="0">
              <a:solidFill>
                <a:srgbClr val="000000"/>
              </a:solidFill>
            </a:endParaRPr>
          </a:p>
        </p:txBody>
      </p:sp>
      <p:sp>
        <p:nvSpPr>
          <p:cNvPr id="2" name="Rectangle 2"/>
          <p:cNvSpPr>
            <a:spLocks noChangeArrowheads="1"/>
          </p:cNvSpPr>
          <p:nvPr/>
        </p:nvSpPr>
        <p:spPr bwMode="auto">
          <a:xfrm flipV="1">
            <a:off x="1295400" y="4162179"/>
            <a:ext cx="10106526"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US"/>
          </a:p>
        </p:txBody>
      </p:sp>
      <p:sp>
        <p:nvSpPr>
          <p:cNvPr id="8" name="Rectangle 2"/>
          <p:cNvSpPr>
            <a:spLocks noChangeArrowheads="1"/>
          </p:cNvSpPr>
          <p:nvPr/>
        </p:nvSpPr>
        <p:spPr bwMode="auto">
          <a:xfrm>
            <a:off x="838200" y="3834970"/>
            <a:ext cx="12869333" cy="8644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US"/>
          </a:p>
        </p:txBody>
      </p:sp>
      <p:sp>
        <p:nvSpPr>
          <p:cNvPr id="6" name="Rectangle 2"/>
          <p:cNvSpPr>
            <a:spLocks noChangeArrowheads="1"/>
          </p:cNvSpPr>
          <p:nvPr/>
        </p:nvSpPr>
        <p:spPr bwMode="auto">
          <a:xfrm>
            <a:off x="1066800" y="480060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3" name="Rectangle 2"/>
          <p:cNvSpPr>
            <a:spLocks noChangeArrowheads="1"/>
          </p:cNvSpPr>
          <p:nvPr/>
        </p:nvSpPr>
        <p:spPr bwMode="auto">
          <a:xfrm>
            <a:off x="5715000" y="1513316"/>
            <a:ext cx="11144250"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US"/>
          </a:p>
        </p:txBody>
      </p:sp>
    </p:spTree>
    <p:extLst>
      <p:ext uri="{BB962C8B-B14F-4D97-AF65-F5344CB8AC3E}">
        <p14:creationId xmlns:p14="http://schemas.microsoft.com/office/powerpoint/2010/main" val="34948851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228600" y="274638"/>
            <a:ext cx="8686800" cy="1143000"/>
          </a:xfrm>
        </p:spPr>
        <p:txBody>
          <a:bodyPr>
            <a:noAutofit/>
          </a:bodyPr>
          <a:lstStyle/>
          <a:p>
            <a:r>
              <a:rPr lang="en-US" sz="4000" dirty="0" smtClean="0">
                <a:solidFill>
                  <a:schemeClr val="bg2">
                    <a:lumMod val="10000"/>
                  </a:schemeClr>
                </a:solidFill>
              </a:rPr>
              <a:t>Test Score Linking &amp; Equating</a:t>
            </a:r>
            <a:endParaRPr lang="en-US" sz="4000" dirty="0">
              <a:solidFill>
                <a:schemeClr val="bg2">
                  <a:lumMod val="10000"/>
                </a:schemeClr>
              </a:solidFill>
            </a:endParaRPr>
          </a:p>
        </p:txBody>
      </p:sp>
      <p:sp>
        <p:nvSpPr>
          <p:cNvPr id="5" name="Content Placeholder 4"/>
          <p:cNvSpPr>
            <a:spLocks noGrp="1"/>
          </p:cNvSpPr>
          <p:nvPr>
            <p:ph idx="1"/>
          </p:nvPr>
        </p:nvSpPr>
        <p:spPr>
          <a:xfrm>
            <a:off x="457200" y="1416017"/>
            <a:ext cx="8229600" cy="4525963"/>
          </a:xfrm>
        </p:spPr>
        <p:txBody>
          <a:bodyPr>
            <a:normAutofit fontScale="92500"/>
          </a:bodyPr>
          <a:lstStyle/>
          <a:p>
            <a:r>
              <a:rPr lang="en-US" sz="2400" dirty="0" smtClean="0">
                <a:solidFill>
                  <a:srgbClr val="000000"/>
                </a:solidFill>
              </a:rPr>
              <a:t>Here we </a:t>
            </a:r>
            <a:r>
              <a:rPr lang="en-US" sz="2400" dirty="0">
                <a:solidFill>
                  <a:srgbClr val="000000"/>
                </a:solidFill>
              </a:rPr>
              <a:t>focus on </a:t>
            </a:r>
            <a:r>
              <a:rPr lang="en-US" sz="2400" i="1" dirty="0"/>
              <a:t>linear </a:t>
            </a:r>
            <a:r>
              <a:rPr lang="en-US" sz="2400" dirty="0">
                <a:solidFill>
                  <a:srgbClr val="000000"/>
                </a:solidFill>
              </a:rPr>
              <a:t>and </a:t>
            </a:r>
            <a:r>
              <a:rPr lang="en-US" sz="2400" i="1" dirty="0"/>
              <a:t>nonlinear observed score </a:t>
            </a:r>
            <a:r>
              <a:rPr lang="en-US" sz="2400" dirty="0">
                <a:solidFill>
                  <a:srgbClr val="000000"/>
                </a:solidFill>
              </a:rPr>
              <a:t>techniques and a </a:t>
            </a:r>
            <a:r>
              <a:rPr lang="en-US" sz="2400" i="1" dirty="0"/>
              <a:t>true score equating technique </a:t>
            </a:r>
            <a:r>
              <a:rPr lang="en-US" sz="2400" dirty="0">
                <a:solidFill>
                  <a:srgbClr val="000000"/>
                </a:solidFill>
              </a:rPr>
              <a:t>based on </a:t>
            </a:r>
            <a:r>
              <a:rPr lang="en-US" sz="2400" i="1" dirty="0"/>
              <a:t>item response theory</a:t>
            </a:r>
            <a:r>
              <a:rPr lang="en-US" sz="2400" dirty="0" smtClean="0">
                <a:solidFill>
                  <a:srgbClr val="000000"/>
                </a:solidFill>
              </a:rPr>
              <a:t>.</a:t>
            </a:r>
          </a:p>
          <a:p>
            <a:r>
              <a:rPr lang="en-US" sz="2400" i="1" dirty="0"/>
              <a:t>Test score linking </a:t>
            </a:r>
            <a:r>
              <a:rPr lang="en-US" sz="2400" dirty="0">
                <a:solidFill>
                  <a:srgbClr val="000000"/>
                </a:solidFill>
              </a:rPr>
              <a:t>is used to describe the transformation from a score on one test to a score on another test; </a:t>
            </a:r>
            <a:r>
              <a:rPr lang="en-US" sz="2400" i="1" dirty="0"/>
              <a:t>test score equating </a:t>
            </a:r>
            <a:r>
              <a:rPr lang="en-US" sz="2400" dirty="0">
                <a:solidFill>
                  <a:srgbClr val="000000"/>
                </a:solidFill>
              </a:rPr>
              <a:t>is a special type of score </a:t>
            </a:r>
            <a:r>
              <a:rPr lang="en-US" sz="2400" dirty="0" smtClean="0">
                <a:solidFill>
                  <a:srgbClr val="000000"/>
                </a:solidFill>
              </a:rPr>
              <a:t>linking.</a:t>
            </a:r>
          </a:p>
          <a:p>
            <a:r>
              <a:rPr lang="en-US" sz="2400" dirty="0">
                <a:solidFill>
                  <a:srgbClr val="000000"/>
                </a:solidFill>
              </a:rPr>
              <a:t>The term </a:t>
            </a:r>
            <a:r>
              <a:rPr lang="en-US" sz="2400" i="1" dirty="0"/>
              <a:t>link</a:t>
            </a:r>
            <a:r>
              <a:rPr lang="en-US" sz="2400" dirty="0"/>
              <a:t> </a:t>
            </a:r>
            <a:r>
              <a:rPr lang="en-US" sz="2400" dirty="0">
                <a:solidFill>
                  <a:srgbClr val="000000"/>
                </a:solidFill>
              </a:rPr>
              <a:t>is used to describe the transformation from a score on one test to a score on another test. </a:t>
            </a:r>
            <a:endParaRPr lang="en-US" sz="2400" dirty="0" smtClean="0">
              <a:solidFill>
                <a:srgbClr val="000000"/>
              </a:solidFill>
            </a:endParaRPr>
          </a:p>
          <a:p>
            <a:r>
              <a:rPr lang="en-US" sz="2400" dirty="0" smtClean="0"/>
              <a:t>In </a:t>
            </a:r>
            <a:r>
              <a:rPr lang="en-US" sz="2400" dirty="0"/>
              <a:t>score linking, techniques exist that allow </a:t>
            </a:r>
            <a:r>
              <a:rPr lang="en-US" sz="2400" dirty="0" smtClean="0"/>
              <a:t>for</a:t>
            </a:r>
          </a:p>
          <a:p>
            <a:pPr lvl="1"/>
            <a:r>
              <a:rPr lang="en-US" sz="2000" dirty="0" smtClean="0"/>
              <a:t>predicting </a:t>
            </a:r>
            <a:r>
              <a:rPr lang="en-US" sz="2000" dirty="0"/>
              <a:t>scores on one test from other information about examinees</a:t>
            </a:r>
            <a:r>
              <a:rPr lang="en-US" sz="2000" dirty="0" smtClean="0"/>
              <a:t>’.</a:t>
            </a:r>
          </a:p>
          <a:p>
            <a:pPr lvl="1"/>
            <a:r>
              <a:rPr lang="en-US" sz="2000" dirty="0" smtClean="0"/>
              <a:t>aligning scales.</a:t>
            </a:r>
          </a:p>
          <a:p>
            <a:pPr lvl="1"/>
            <a:r>
              <a:rPr lang="en-US" sz="2000" dirty="0" smtClean="0"/>
              <a:t>equating scores. </a:t>
            </a:r>
            <a:endParaRPr lang="en-US" sz="2000" dirty="0">
              <a:solidFill>
                <a:srgbClr val="000000"/>
              </a:solidFill>
            </a:endParaRPr>
          </a:p>
          <a:p>
            <a:endParaRPr lang="en-US" sz="2400" dirty="0" smtClean="0">
              <a:solidFill>
                <a:srgbClr val="000000"/>
              </a:solidFill>
            </a:endParaRPr>
          </a:p>
          <a:p>
            <a:pPr marL="0" indent="0">
              <a:buNone/>
            </a:pPr>
            <a:endParaRPr lang="en-US" sz="2400" dirty="0">
              <a:solidFill>
                <a:srgbClr val="000000"/>
              </a:solidFill>
            </a:endParaRPr>
          </a:p>
          <a:p>
            <a:pPr marL="0" indent="0">
              <a:buNone/>
            </a:pPr>
            <a:endParaRPr lang="en-US" sz="2400" dirty="0" smtClean="0">
              <a:solidFill>
                <a:srgbClr val="000000"/>
              </a:solidFill>
            </a:endParaRPr>
          </a:p>
          <a:p>
            <a:pPr marL="0" indent="0">
              <a:buNone/>
            </a:pPr>
            <a:endParaRPr lang="en-US" sz="2400" dirty="0">
              <a:solidFill>
                <a:srgbClr val="000000"/>
              </a:solidFill>
            </a:endParaRPr>
          </a:p>
          <a:p>
            <a:pPr marL="0" indent="0">
              <a:buNone/>
            </a:pPr>
            <a:endParaRPr lang="en-US" sz="2400" dirty="0" smtClean="0">
              <a:solidFill>
                <a:srgbClr val="000000"/>
              </a:solidFill>
            </a:endParaRPr>
          </a:p>
          <a:p>
            <a:pPr marL="0" indent="0">
              <a:buNone/>
            </a:pPr>
            <a:endParaRPr lang="en-US" sz="2400" dirty="0">
              <a:solidFill>
                <a:srgbClr val="000000"/>
              </a:solidFill>
            </a:endParaRPr>
          </a:p>
          <a:p>
            <a:endParaRPr lang="en-US" sz="2400" dirty="0" smtClean="0">
              <a:solidFill>
                <a:srgbClr val="000000"/>
              </a:solidFill>
            </a:endParaRPr>
          </a:p>
          <a:p>
            <a:pPr marL="0" indent="0">
              <a:buNone/>
            </a:pPr>
            <a:endParaRPr lang="en-US" sz="2400" dirty="0" smtClean="0">
              <a:solidFill>
                <a:srgbClr val="000000"/>
              </a:solidFill>
            </a:endParaRPr>
          </a:p>
          <a:p>
            <a:endParaRPr lang="en-US" sz="2400" dirty="0" smtClean="0">
              <a:solidFill>
                <a:srgbClr val="000000"/>
              </a:solidFill>
            </a:endParaRPr>
          </a:p>
          <a:p>
            <a:pPr marL="0" indent="0">
              <a:buNone/>
            </a:pPr>
            <a:endParaRPr lang="en-US" sz="2400" dirty="0" smtClean="0">
              <a:solidFill>
                <a:srgbClr val="000000"/>
              </a:solidFill>
            </a:endParaRPr>
          </a:p>
          <a:p>
            <a:pPr marL="0" indent="0">
              <a:buNone/>
            </a:pPr>
            <a:endParaRPr lang="en-US" sz="2400" dirty="0">
              <a:solidFill>
                <a:srgbClr val="000000"/>
              </a:solidFill>
            </a:endParaRPr>
          </a:p>
          <a:p>
            <a:pPr marL="0" indent="0">
              <a:buNone/>
            </a:pPr>
            <a:endParaRPr lang="en-US" sz="2400" dirty="0">
              <a:solidFill>
                <a:srgbClr val="000000"/>
              </a:solidFill>
            </a:endParaRPr>
          </a:p>
        </p:txBody>
      </p:sp>
      <p:sp>
        <p:nvSpPr>
          <p:cNvPr id="2" name="Rectangle 2"/>
          <p:cNvSpPr>
            <a:spLocks noChangeArrowheads="1"/>
          </p:cNvSpPr>
          <p:nvPr/>
        </p:nvSpPr>
        <p:spPr bwMode="auto">
          <a:xfrm flipV="1">
            <a:off x="1295400" y="4162179"/>
            <a:ext cx="10106526"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US"/>
          </a:p>
        </p:txBody>
      </p:sp>
      <p:sp>
        <p:nvSpPr>
          <p:cNvPr id="8" name="Rectangle 2"/>
          <p:cNvSpPr>
            <a:spLocks noChangeArrowheads="1"/>
          </p:cNvSpPr>
          <p:nvPr/>
        </p:nvSpPr>
        <p:spPr bwMode="auto">
          <a:xfrm>
            <a:off x="838200" y="3834970"/>
            <a:ext cx="12869333" cy="8644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US"/>
          </a:p>
        </p:txBody>
      </p:sp>
      <p:sp>
        <p:nvSpPr>
          <p:cNvPr id="6" name="Rectangle 2"/>
          <p:cNvSpPr>
            <a:spLocks noChangeArrowheads="1"/>
          </p:cNvSpPr>
          <p:nvPr/>
        </p:nvSpPr>
        <p:spPr bwMode="auto">
          <a:xfrm>
            <a:off x="1066800" y="480060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3" name="Rectangle 2"/>
          <p:cNvSpPr>
            <a:spLocks noChangeArrowheads="1"/>
          </p:cNvSpPr>
          <p:nvPr/>
        </p:nvSpPr>
        <p:spPr bwMode="auto">
          <a:xfrm>
            <a:off x="5715000" y="1513316"/>
            <a:ext cx="11144250"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US"/>
          </a:p>
        </p:txBody>
      </p:sp>
    </p:spTree>
    <p:extLst>
      <p:ext uri="{BB962C8B-B14F-4D97-AF65-F5344CB8AC3E}">
        <p14:creationId xmlns:p14="http://schemas.microsoft.com/office/powerpoint/2010/main" val="16178580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228600" y="274638"/>
            <a:ext cx="8686800" cy="1143000"/>
          </a:xfrm>
        </p:spPr>
        <p:txBody>
          <a:bodyPr>
            <a:noAutofit/>
          </a:bodyPr>
          <a:lstStyle/>
          <a:p>
            <a:r>
              <a:rPr lang="en-US" sz="4000" dirty="0" smtClean="0">
                <a:solidFill>
                  <a:schemeClr val="bg2">
                    <a:lumMod val="10000"/>
                  </a:schemeClr>
                </a:solidFill>
              </a:rPr>
              <a:t>Test Score Linking</a:t>
            </a:r>
            <a:endParaRPr lang="en-US" sz="4000" dirty="0">
              <a:solidFill>
                <a:schemeClr val="bg2">
                  <a:lumMod val="10000"/>
                </a:schemeClr>
              </a:solidFill>
            </a:endParaRPr>
          </a:p>
        </p:txBody>
      </p:sp>
      <p:sp>
        <p:nvSpPr>
          <p:cNvPr id="5" name="Content Placeholder 4"/>
          <p:cNvSpPr>
            <a:spLocks noGrp="1"/>
          </p:cNvSpPr>
          <p:nvPr>
            <p:ph idx="1"/>
          </p:nvPr>
        </p:nvSpPr>
        <p:spPr>
          <a:xfrm>
            <a:off x="457200" y="1416017"/>
            <a:ext cx="8229600" cy="4525963"/>
          </a:xfrm>
        </p:spPr>
        <p:txBody>
          <a:bodyPr>
            <a:normAutofit/>
          </a:bodyPr>
          <a:lstStyle/>
          <a:p>
            <a:r>
              <a:rPr lang="en-US" sz="2000" i="1" dirty="0"/>
              <a:t>Scale aligning </a:t>
            </a:r>
            <a:r>
              <a:rPr lang="en-US" sz="2000" dirty="0">
                <a:solidFill>
                  <a:srgbClr val="000000"/>
                </a:solidFill>
              </a:rPr>
              <a:t>and score equating are often confused because equating is a type of scale aligning that requires exceptionally strong requirements of the test forms (i.e. scores) being linked. </a:t>
            </a:r>
            <a:endParaRPr lang="en-US" sz="2000" dirty="0" smtClean="0">
              <a:solidFill>
                <a:srgbClr val="000000"/>
              </a:solidFill>
            </a:endParaRPr>
          </a:p>
          <a:p>
            <a:r>
              <a:rPr lang="en-US" sz="2000" dirty="0" smtClean="0">
                <a:solidFill>
                  <a:srgbClr val="000000"/>
                </a:solidFill>
              </a:rPr>
              <a:t>In </a:t>
            </a:r>
            <a:r>
              <a:rPr lang="en-US" sz="2000" dirty="0">
                <a:solidFill>
                  <a:srgbClr val="000000"/>
                </a:solidFill>
              </a:rPr>
              <a:t>scale aligning the goal is to transform the scores from two different tests onto a common scale.</a:t>
            </a:r>
          </a:p>
          <a:p>
            <a:pPr marL="0" indent="0">
              <a:buNone/>
            </a:pPr>
            <a:endParaRPr lang="en-US" sz="2400" dirty="0" smtClean="0">
              <a:solidFill>
                <a:srgbClr val="000000"/>
              </a:solidFill>
            </a:endParaRPr>
          </a:p>
          <a:p>
            <a:pPr marL="0" indent="0">
              <a:buNone/>
            </a:pPr>
            <a:endParaRPr lang="en-US" sz="2400" dirty="0">
              <a:solidFill>
                <a:srgbClr val="000000"/>
              </a:solidFill>
            </a:endParaRPr>
          </a:p>
          <a:p>
            <a:pPr marL="0" indent="0">
              <a:buNone/>
            </a:pPr>
            <a:endParaRPr lang="en-US" sz="2400" dirty="0" smtClean="0">
              <a:solidFill>
                <a:srgbClr val="000000"/>
              </a:solidFill>
            </a:endParaRPr>
          </a:p>
          <a:p>
            <a:pPr marL="0" indent="0">
              <a:buNone/>
            </a:pPr>
            <a:endParaRPr lang="en-US" sz="2400" dirty="0">
              <a:solidFill>
                <a:srgbClr val="000000"/>
              </a:solidFill>
            </a:endParaRPr>
          </a:p>
          <a:p>
            <a:endParaRPr lang="en-US" sz="2400" dirty="0" smtClean="0">
              <a:solidFill>
                <a:srgbClr val="000000"/>
              </a:solidFill>
            </a:endParaRPr>
          </a:p>
          <a:p>
            <a:pPr marL="0" indent="0">
              <a:buNone/>
            </a:pPr>
            <a:endParaRPr lang="en-US" sz="2400" dirty="0" smtClean="0">
              <a:solidFill>
                <a:srgbClr val="000000"/>
              </a:solidFill>
            </a:endParaRPr>
          </a:p>
          <a:p>
            <a:endParaRPr lang="en-US" sz="2400" dirty="0" smtClean="0">
              <a:solidFill>
                <a:srgbClr val="000000"/>
              </a:solidFill>
            </a:endParaRPr>
          </a:p>
          <a:p>
            <a:pPr marL="0" indent="0">
              <a:buNone/>
            </a:pPr>
            <a:endParaRPr lang="en-US" sz="2400" dirty="0" smtClean="0">
              <a:solidFill>
                <a:srgbClr val="000000"/>
              </a:solidFill>
            </a:endParaRPr>
          </a:p>
          <a:p>
            <a:pPr marL="0" indent="0">
              <a:buNone/>
            </a:pPr>
            <a:endParaRPr lang="en-US" sz="2400" dirty="0">
              <a:solidFill>
                <a:srgbClr val="000000"/>
              </a:solidFill>
            </a:endParaRPr>
          </a:p>
          <a:p>
            <a:pPr marL="0" indent="0">
              <a:buNone/>
            </a:pPr>
            <a:endParaRPr lang="en-US" sz="2400" dirty="0">
              <a:solidFill>
                <a:srgbClr val="000000"/>
              </a:solidFill>
            </a:endParaRPr>
          </a:p>
        </p:txBody>
      </p:sp>
      <p:sp>
        <p:nvSpPr>
          <p:cNvPr id="2" name="Rectangle 2"/>
          <p:cNvSpPr>
            <a:spLocks noChangeArrowheads="1"/>
          </p:cNvSpPr>
          <p:nvPr/>
        </p:nvSpPr>
        <p:spPr bwMode="auto">
          <a:xfrm flipV="1">
            <a:off x="1295400" y="4162179"/>
            <a:ext cx="10106526"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US"/>
          </a:p>
        </p:txBody>
      </p:sp>
      <p:sp>
        <p:nvSpPr>
          <p:cNvPr id="8" name="Rectangle 2"/>
          <p:cNvSpPr>
            <a:spLocks noChangeArrowheads="1"/>
          </p:cNvSpPr>
          <p:nvPr/>
        </p:nvSpPr>
        <p:spPr bwMode="auto">
          <a:xfrm>
            <a:off x="838200" y="3834970"/>
            <a:ext cx="12869333" cy="8644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US"/>
          </a:p>
        </p:txBody>
      </p:sp>
      <p:sp>
        <p:nvSpPr>
          <p:cNvPr id="6" name="Rectangle 2"/>
          <p:cNvSpPr>
            <a:spLocks noChangeArrowheads="1"/>
          </p:cNvSpPr>
          <p:nvPr/>
        </p:nvSpPr>
        <p:spPr bwMode="auto">
          <a:xfrm>
            <a:off x="1066800" y="480060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3" name="Rectangle 2"/>
          <p:cNvSpPr>
            <a:spLocks noChangeArrowheads="1"/>
          </p:cNvSpPr>
          <p:nvPr/>
        </p:nvSpPr>
        <p:spPr bwMode="auto">
          <a:xfrm>
            <a:off x="5715000" y="1513316"/>
            <a:ext cx="11144250"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US"/>
          </a:p>
        </p:txBody>
      </p:sp>
      <p:pic>
        <p:nvPicPr>
          <p:cNvPr id="7" name="Picture 6"/>
          <p:cNvPicPr>
            <a:picLocks noChangeAspect="1"/>
          </p:cNvPicPr>
          <p:nvPr/>
        </p:nvPicPr>
        <p:blipFill>
          <a:blip r:embed="rId3"/>
          <a:stretch>
            <a:fillRect/>
          </a:stretch>
        </p:blipFill>
        <p:spPr>
          <a:xfrm>
            <a:off x="1330009" y="3290590"/>
            <a:ext cx="5942857" cy="2514286"/>
          </a:xfrm>
          <a:prstGeom prst="rect">
            <a:avLst/>
          </a:prstGeom>
        </p:spPr>
      </p:pic>
      <p:pic>
        <p:nvPicPr>
          <p:cNvPr id="10" name="Picture 9"/>
          <p:cNvPicPr>
            <a:picLocks noChangeAspect="1"/>
          </p:cNvPicPr>
          <p:nvPr/>
        </p:nvPicPr>
        <p:blipFill>
          <a:blip r:embed="rId4"/>
          <a:stretch>
            <a:fillRect/>
          </a:stretch>
        </p:blipFill>
        <p:spPr>
          <a:xfrm>
            <a:off x="1295400" y="5895407"/>
            <a:ext cx="5944872" cy="878040"/>
          </a:xfrm>
          <a:prstGeom prst="rect">
            <a:avLst/>
          </a:prstGeom>
        </p:spPr>
      </p:pic>
    </p:spTree>
    <p:extLst>
      <p:ext uri="{BB962C8B-B14F-4D97-AF65-F5344CB8AC3E}">
        <p14:creationId xmlns:p14="http://schemas.microsoft.com/office/powerpoint/2010/main" val="30545582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228600" y="274638"/>
            <a:ext cx="8686800" cy="1143000"/>
          </a:xfrm>
        </p:spPr>
        <p:txBody>
          <a:bodyPr>
            <a:noAutofit/>
          </a:bodyPr>
          <a:lstStyle/>
          <a:p>
            <a:r>
              <a:rPr lang="en-US" sz="4000" dirty="0" smtClean="0">
                <a:solidFill>
                  <a:schemeClr val="bg2">
                    <a:lumMod val="10000"/>
                  </a:schemeClr>
                </a:solidFill>
              </a:rPr>
              <a:t>Test Score Linking &amp; Equating</a:t>
            </a:r>
            <a:endParaRPr lang="en-US" sz="4000" dirty="0">
              <a:solidFill>
                <a:schemeClr val="bg2">
                  <a:lumMod val="10000"/>
                </a:schemeClr>
              </a:solidFill>
            </a:endParaRPr>
          </a:p>
        </p:txBody>
      </p:sp>
      <p:sp>
        <p:nvSpPr>
          <p:cNvPr id="5" name="Content Placeholder 4"/>
          <p:cNvSpPr>
            <a:spLocks noGrp="1"/>
          </p:cNvSpPr>
          <p:nvPr>
            <p:ph idx="1"/>
          </p:nvPr>
        </p:nvSpPr>
        <p:spPr>
          <a:xfrm>
            <a:off x="457200" y="1416017"/>
            <a:ext cx="8229600" cy="4525963"/>
          </a:xfrm>
        </p:spPr>
        <p:txBody>
          <a:bodyPr>
            <a:normAutofit/>
          </a:bodyPr>
          <a:lstStyle/>
          <a:p>
            <a:r>
              <a:rPr lang="en-US" sz="2000" dirty="0">
                <a:solidFill>
                  <a:srgbClr val="000000"/>
                </a:solidFill>
              </a:rPr>
              <a:t>The focus of this section of the chapter is on the strongest form of linking between test </a:t>
            </a:r>
            <a:r>
              <a:rPr lang="en-US" sz="2000" dirty="0" smtClean="0">
                <a:solidFill>
                  <a:srgbClr val="000000"/>
                </a:solidFill>
              </a:rPr>
              <a:t>scores –</a:t>
            </a:r>
            <a:r>
              <a:rPr lang="en-US" sz="2000" dirty="0" smtClean="0"/>
              <a:t> </a:t>
            </a:r>
            <a:r>
              <a:rPr lang="en-US" sz="2000" i="1" dirty="0" smtClean="0"/>
              <a:t>test score equating</a:t>
            </a:r>
            <a:r>
              <a:rPr lang="en-US" sz="2000" dirty="0" smtClean="0"/>
              <a:t>.</a:t>
            </a:r>
            <a:r>
              <a:rPr lang="en-US" sz="2000" i="1" dirty="0" smtClean="0"/>
              <a:t> </a:t>
            </a:r>
          </a:p>
          <a:p>
            <a:r>
              <a:rPr lang="en-US" sz="2000" dirty="0" smtClean="0">
                <a:solidFill>
                  <a:srgbClr val="000000"/>
                </a:solidFill>
              </a:rPr>
              <a:t>For </a:t>
            </a:r>
            <a:r>
              <a:rPr lang="en-US" sz="2000" dirty="0">
                <a:solidFill>
                  <a:srgbClr val="000000"/>
                </a:solidFill>
              </a:rPr>
              <a:t>a thorough exposition on score linking, equating and calibration readers are encouraged to see </a:t>
            </a:r>
            <a:r>
              <a:rPr lang="en-US" sz="2000" dirty="0" err="1">
                <a:solidFill>
                  <a:srgbClr val="000000"/>
                </a:solidFill>
              </a:rPr>
              <a:t>Kolen</a:t>
            </a:r>
            <a:r>
              <a:rPr lang="en-US" sz="2000" dirty="0">
                <a:solidFill>
                  <a:srgbClr val="000000"/>
                </a:solidFill>
              </a:rPr>
              <a:t> and Brennan (2004) and von </a:t>
            </a:r>
            <a:r>
              <a:rPr lang="en-US" sz="2000" dirty="0" err="1">
                <a:solidFill>
                  <a:srgbClr val="000000"/>
                </a:solidFill>
              </a:rPr>
              <a:t>Davier</a:t>
            </a:r>
            <a:r>
              <a:rPr lang="en-US" sz="2000" dirty="0">
                <a:solidFill>
                  <a:srgbClr val="000000"/>
                </a:solidFill>
              </a:rPr>
              <a:t> (2011).</a:t>
            </a:r>
          </a:p>
          <a:p>
            <a:pPr marL="0" indent="0">
              <a:buNone/>
            </a:pPr>
            <a:endParaRPr lang="en-US" sz="2400" dirty="0" smtClean="0">
              <a:solidFill>
                <a:srgbClr val="000000"/>
              </a:solidFill>
            </a:endParaRPr>
          </a:p>
          <a:p>
            <a:pPr marL="0" indent="0">
              <a:buNone/>
            </a:pPr>
            <a:endParaRPr lang="en-US" sz="2400" dirty="0">
              <a:solidFill>
                <a:srgbClr val="000000"/>
              </a:solidFill>
            </a:endParaRPr>
          </a:p>
          <a:p>
            <a:pPr marL="0" indent="0">
              <a:buNone/>
            </a:pPr>
            <a:endParaRPr lang="en-US" sz="2400" dirty="0" smtClean="0">
              <a:solidFill>
                <a:srgbClr val="000000"/>
              </a:solidFill>
            </a:endParaRPr>
          </a:p>
          <a:p>
            <a:pPr marL="0" indent="0">
              <a:buNone/>
            </a:pPr>
            <a:endParaRPr lang="en-US" sz="2400" dirty="0">
              <a:solidFill>
                <a:srgbClr val="000000"/>
              </a:solidFill>
            </a:endParaRPr>
          </a:p>
          <a:p>
            <a:endParaRPr lang="en-US" sz="2400" dirty="0" smtClean="0">
              <a:solidFill>
                <a:srgbClr val="000000"/>
              </a:solidFill>
            </a:endParaRPr>
          </a:p>
          <a:p>
            <a:pPr marL="0" indent="0">
              <a:buNone/>
            </a:pPr>
            <a:endParaRPr lang="en-US" sz="2400" dirty="0" smtClean="0">
              <a:solidFill>
                <a:srgbClr val="000000"/>
              </a:solidFill>
            </a:endParaRPr>
          </a:p>
          <a:p>
            <a:endParaRPr lang="en-US" sz="2400" dirty="0" smtClean="0">
              <a:solidFill>
                <a:srgbClr val="000000"/>
              </a:solidFill>
            </a:endParaRPr>
          </a:p>
          <a:p>
            <a:pPr marL="0" indent="0">
              <a:buNone/>
            </a:pPr>
            <a:endParaRPr lang="en-US" sz="2400" dirty="0" smtClean="0">
              <a:solidFill>
                <a:srgbClr val="000000"/>
              </a:solidFill>
            </a:endParaRPr>
          </a:p>
          <a:p>
            <a:pPr marL="0" indent="0">
              <a:buNone/>
            </a:pPr>
            <a:endParaRPr lang="en-US" sz="2400" dirty="0">
              <a:solidFill>
                <a:srgbClr val="000000"/>
              </a:solidFill>
            </a:endParaRPr>
          </a:p>
          <a:p>
            <a:pPr marL="0" indent="0">
              <a:buNone/>
            </a:pPr>
            <a:endParaRPr lang="en-US" sz="2400" dirty="0">
              <a:solidFill>
                <a:srgbClr val="000000"/>
              </a:solidFill>
            </a:endParaRPr>
          </a:p>
        </p:txBody>
      </p:sp>
      <p:sp>
        <p:nvSpPr>
          <p:cNvPr id="2" name="Rectangle 2"/>
          <p:cNvSpPr>
            <a:spLocks noChangeArrowheads="1"/>
          </p:cNvSpPr>
          <p:nvPr/>
        </p:nvSpPr>
        <p:spPr bwMode="auto">
          <a:xfrm flipV="1">
            <a:off x="1295400" y="4162179"/>
            <a:ext cx="10106526"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US"/>
          </a:p>
        </p:txBody>
      </p:sp>
      <p:sp>
        <p:nvSpPr>
          <p:cNvPr id="8" name="Rectangle 2"/>
          <p:cNvSpPr>
            <a:spLocks noChangeArrowheads="1"/>
          </p:cNvSpPr>
          <p:nvPr/>
        </p:nvSpPr>
        <p:spPr bwMode="auto">
          <a:xfrm>
            <a:off x="838200" y="3834970"/>
            <a:ext cx="12869333" cy="8644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US"/>
          </a:p>
        </p:txBody>
      </p:sp>
      <p:sp>
        <p:nvSpPr>
          <p:cNvPr id="6" name="Rectangle 2"/>
          <p:cNvSpPr>
            <a:spLocks noChangeArrowheads="1"/>
          </p:cNvSpPr>
          <p:nvPr/>
        </p:nvSpPr>
        <p:spPr bwMode="auto">
          <a:xfrm>
            <a:off x="1066800" y="480060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3" name="Rectangle 2"/>
          <p:cNvSpPr>
            <a:spLocks noChangeArrowheads="1"/>
          </p:cNvSpPr>
          <p:nvPr/>
        </p:nvSpPr>
        <p:spPr bwMode="auto">
          <a:xfrm>
            <a:off x="5715000" y="1513316"/>
            <a:ext cx="11144250"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US"/>
          </a:p>
        </p:txBody>
      </p:sp>
      <p:pic>
        <p:nvPicPr>
          <p:cNvPr id="7" name="Picture 6"/>
          <p:cNvPicPr>
            <a:picLocks noChangeAspect="1"/>
          </p:cNvPicPr>
          <p:nvPr/>
        </p:nvPicPr>
        <p:blipFill>
          <a:blip r:embed="rId3"/>
          <a:stretch>
            <a:fillRect/>
          </a:stretch>
        </p:blipFill>
        <p:spPr>
          <a:xfrm>
            <a:off x="1330009" y="3678998"/>
            <a:ext cx="5942857" cy="2514286"/>
          </a:xfrm>
          <a:prstGeom prst="rect">
            <a:avLst/>
          </a:prstGeom>
        </p:spPr>
      </p:pic>
    </p:spTree>
    <p:extLst>
      <p:ext uri="{BB962C8B-B14F-4D97-AF65-F5344CB8AC3E}">
        <p14:creationId xmlns:p14="http://schemas.microsoft.com/office/powerpoint/2010/main" val="99963297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228600" y="274638"/>
            <a:ext cx="8686800" cy="1143000"/>
          </a:xfrm>
        </p:spPr>
        <p:txBody>
          <a:bodyPr>
            <a:noAutofit/>
          </a:bodyPr>
          <a:lstStyle/>
          <a:p>
            <a:r>
              <a:rPr lang="en-US" sz="4000" dirty="0" smtClean="0">
                <a:solidFill>
                  <a:schemeClr val="bg2">
                    <a:lumMod val="10000"/>
                  </a:schemeClr>
                </a:solidFill>
              </a:rPr>
              <a:t>Test Score Equating</a:t>
            </a:r>
            <a:endParaRPr lang="en-US" sz="4000" dirty="0">
              <a:solidFill>
                <a:schemeClr val="bg2">
                  <a:lumMod val="10000"/>
                </a:schemeClr>
              </a:solidFill>
            </a:endParaRPr>
          </a:p>
        </p:txBody>
      </p:sp>
      <p:sp>
        <p:nvSpPr>
          <p:cNvPr id="5" name="Content Placeholder 4"/>
          <p:cNvSpPr>
            <a:spLocks noGrp="1"/>
          </p:cNvSpPr>
          <p:nvPr>
            <p:ph idx="1"/>
          </p:nvPr>
        </p:nvSpPr>
        <p:spPr>
          <a:xfrm>
            <a:off x="457200" y="1416017"/>
            <a:ext cx="8229600" cy="4525963"/>
          </a:xfrm>
        </p:spPr>
        <p:txBody>
          <a:bodyPr>
            <a:normAutofit/>
          </a:bodyPr>
          <a:lstStyle/>
          <a:p>
            <a:r>
              <a:rPr lang="en-US" sz="2400" dirty="0">
                <a:solidFill>
                  <a:srgbClr val="000000"/>
                </a:solidFill>
              </a:rPr>
              <a:t>Many testing and assessment programs have different versions of the same test that produce scores useful in an interchangeable manner even though the exact items on each test version differ</a:t>
            </a:r>
            <a:r>
              <a:rPr lang="en-US" sz="2400" dirty="0" smtClean="0">
                <a:solidFill>
                  <a:srgbClr val="000000"/>
                </a:solidFill>
              </a:rPr>
              <a:t>.</a:t>
            </a:r>
          </a:p>
          <a:p>
            <a:r>
              <a:rPr lang="en-US" sz="2400" dirty="0">
                <a:solidFill>
                  <a:srgbClr val="000000"/>
                </a:solidFill>
              </a:rPr>
              <a:t>The goal of equating is to </a:t>
            </a:r>
            <a:r>
              <a:rPr lang="en-US" sz="2400" dirty="0"/>
              <a:t>“</a:t>
            </a:r>
            <a:r>
              <a:rPr lang="en-US" sz="2400" i="1" dirty="0"/>
              <a:t>produce a linkage between two test forms such that the scores from each test form can be used as if they had come from the same test</a:t>
            </a:r>
            <a:r>
              <a:rPr lang="en-US" sz="2400" dirty="0"/>
              <a:t>” </a:t>
            </a:r>
            <a:r>
              <a:rPr lang="en-US" sz="2400" dirty="0">
                <a:solidFill>
                  <a:srgbClr val="000000"/>
                </a:solidFill>
              </a:rPr>
              <a:t>(</a:t>
            </a:r>
            <a:r>
              <a:rPr lang="en-US" sz="2400" dirty="0" err="1">
                <a:solidFill>
                  <a:srgbClr val="000000"/>
                </a:solidFill>
              </a:rPr>
              <a:t>Dorans</a:t>
            </a:r>
            <a:r>
              <a:rPr lang="en-US" sz="2400" dirty="0">
                <a:solidFill>
                  <a:srgbClr val="000000"/>
                </a:solidFill>
              </a:rPr>
              <a:t>, et al., 2006, p.23</a:t>
            </a:r>
            <a:r>
              <a:rPr lang="en-US" sz="2400" dirty="0" smtClean="0">
                <a:solidFill>
                  <a:srgbClr val="000000"/>
                </a:solidFill>
              </a:rPr>
              <a:t>).</a:t>
            </a:r>
          </a:p>
          <a:p>
            <a:r>
              <a:rPr lang="en-US" sz="2400" dirty="0">
                <a:solidFill>
                  <a:srgbClr val="000000"/>
                </a:solidFill>
              </a:rPr>
              <a:t>At the heart of score equating is the idea that in order for scores to be equivalent they must be </a:t>
            </a:r>
            <a:r>
              <a:rPr lang="en-US" sz="2400" i="1" dirty="0"/>
              <a:t>exchangeable</a:t>
            </a:r>
            <a:r>
              <a:rPr lang="en-US" sz="2400" dirty="0"/>
              <a:t>. </a:t>
            </a:r>
            <a:endParaRPr lang="en-US" sz="2400" dirty="0" smtClean="0">
              <a:solidFill>
                <a:srgbClr val="000000"/>
              </a:solidFill>
            </a:endParaRPr>
          </a:p>
          <a:p>
            <a:pPr marL="0" indent="0">
              <a:buNone/>
            </a:pPr>
            <a:endParaRPr lang="en-US" sz="2400" dirty="0">
              <a:solidFill>
                <a:srgbClr val="000000"/>
              </a:solidFill>
            </a:endParaRPr>
          </a:p>
          <a:p>
            <a:pPr marL="0" indent="0">
              <a:buNone/>
            </a:pPr>
            <a:endParaRPr lang="en-US" sz="2400" dirty="0" smtClean="0">
              <a:solidFill>
                <a:srgbClr val="000000"/>
              </a:solidFill>
            </a:endParaRPr>
          </a:p>
          <a:p>
            <a:pPr marL="0" indent="0">
              <a:buNone/>
            </a:pPr>
            <a:endParaRPr lang="en-US" sz="2400" dirty="0">
              <a:solidFill>
                <a:srgbClr val="000000"/>
              </a:solidFill>
            </a:endParaRPr>
          </a:p>
          <a:p>
            <a:endParaRPr lang="en-US" sz="2400" dirty="0" smtClean="0">
              <a:solidFill>
                <a:srgbClr val="000000"/>
              </a:solidFill>
            </a:endParaRPr>
          </a:p>
          <a:p>
            <a:pPr marL="0" indent="0">
              <a:buNone/>
            </a:pPr>
            <a:endParaRPr lang="en-US" sz="2400" dirty="0" smtClean="0">
              <a:solidFill>
                <a:srgbClr val="000000"/>
              </a:solidFill>
            </a:endParaRPr>
          </a:p>
          <a:p>
            <a:endParaRPr lang="en-US" sz="2400" dirty="0" smtClean="0">
              <a:solidFill>
                <a:srgbClr val="000000"/>
              </a:solidFill>
            </a:endParaRPr>
          </a:p>
          <a:p>
            <a:pPr marL="0" indent="0">
              <a:buNone/>
            </a:pPr>
            <a:endParaRPr lang="en-US" sz="2400" dirty="0" smtClean="0">
              <a:solidFill>
                <a:srgbClr val="000000"/>
              </a:solidFill>
            </a:endParaRPr>
          </a:p>
          <a:p>
            <a:pPr marL="0" indent="0">
              <a:buNone/>
            </a:pPr>
            <a:endParaRPr lang="en-US" sz="2400" dirty="0">
              <a:solidFill>
                <a:srgbClr val="000000"/>
              </a:solidFill>
            </a:endParaRPr>
          </a:p>
          <a:p>
            <a:pPr marL="0" indent="0">
              <a:buNone/>
            </a:pPr>
            <a:endParaRPr lang="en-US" sz="2400" dirty="0">
              <a:solidFill>
                <a:srgbClr val="000000"/>
              </a:solidFill>
            </a:endParaRPr>
          </a:p>
        </p:txBody>
      </p:sp>
      <p:sp>
        <p:nvSpPr>
          <p:cNvPr id="2" name="Rectangle 2"/>
          <p:cNvSpPr>
            <a:spLocks noChangeArrowheads="1"/>
          </p:cNvSpPr>
          <p:nvPr/>
        </p:nvSpPr>
        <p:spPr bwMode="auto">
          <a:xfrm flipV="1">
            <a:off x="1295400" y="4162179"/>
            <a:ext cx="10106526"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US"/>
          </a:p>
        </p:txBody>
      </p:sp>
      <p:sp>
        <p:nvSpPr>
          <p:cNvPr id="8" name="Rectangle 2"/>
          <p:cNvSpPr>
            <a:spLocks noChangeArrowheads="1"/>
          </p:cNvSpPr>
          <p:nvPr/>
        </p:nvSpPr>
        <p:spPr bwMode="auto">
          <a:xfrm>
            <a:off x="838200" y="3834970"/>
            <a:ext cx="12869333" cy="8644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US"/>
          </a:p>
        </p:txBody>
      </p:sp>
      <p:sp>
        <p:nvSpPr>
          <p:cNvPr id="6" name="Rectangle 2"/>
          <p:cNvSpPr>
            <a:spLocks noChangeArrowheads="1"/>
          </p:cNvSpPr>
          <p:nvPr/>
        </p:nvSpPr>
        <p:spPr bwMode="auto">
          <a:xfrm>
            <a:off x="1066800" y="480060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3" name="Rectangle 2"/>
          <p:cNvSpPr>
            <a:spLocks noChangeArrowheads="1"/>
          </p:cNvSpPr>
          <p:nvPr/>
        </p:nvSpPr>
        <p:spPr bwMode="auto">
          <a:xfrm>
            <a:off x="5715000" y="1513316"/>
            <a:ext cx="11144250"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US"/>
          </a:p>
        </p:txBody>
      </p:sp>
    </p:spTree>
    <p:extLst>
      <p:ext uri="{BB962C8B-B14F-4D97-AF65-F5344CB8AC3E}">
        <p14:creationId xmlns:p14="http://schemas.microsoft.com/office/powerpoint/2010/main" val="75256094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228600" y="274638"/>
            <a:ext cx="8686800" cy="1143000"/>
          </a:xfrm>
        </p:spPr>
        <p:txBody>
          <a:bodyPr>
            <a:noAutofit/>
          </a:bodyPr>
          <a:lstStyle/>
          <a:p>
            <a:r>
              <a:rPr lang="en-US" sz="4000" dirty="0" smtClean="0">
                <a:solidFill>
                  <a:schemeClr val="bg2">
                    <a:lumMod val="10000"/>
                  </a:schemeClr>
                </a:solidFill>
              </a:rPr>
              <a:t>Exchangeability</a:t>
            </a:r>
            <a:endParaRPr lang="en-US" sz="4000" dirty="0">
              <a:solidFill>
                <a:schemeClr val="bg2">
                  <a:lumMod val="10000"/>
                </a:schemeClr>
              </a:solidFill>
            </a:endParaRPr>
          </a:p>
        </p:txBody>
      </p:sp>
      <p:sp>
        <p:nvSpPr>
          <p:cNvPr id="5" name="Content Placeholder 4"/>
          <p:cNvSpPr>
            <a:spLocks noGrp="1"/>
          </p:cNvSpPr>
          <p:nvPr>
            <p:ph idx="1"/>
          </p:nvPr>
        </p:nvSpPr>
        <p:spPr>
          <a:xfrm>
            <a:off x="457200" y="1416017"/>
            <a:ext cx="8229600" cy="4525963"/>
          </a:xfrm>
        </p:spPr>
        <p:txBody>
          <a:bodyPr>
            <a:normAutofit/>
          </a:bodyPr>
          <a:lstStyle/>
          <a:p>
            <a:r>
              <a:rPr lang="en-US" sz="2400" dirty="0">
                <a:solidFill>
                  <a:srgbClr val="000000"/>
                </a:solidFill>
              </a:rPr>
              <a:t>In order for scores on two tests to be </a:t>
            </a:r>
            <a:r>
              <a:rPr lang="en-US" sz="2400" i="1" dirty="0"/>
              <a:t>truly exchangeable</a:t>
            </a:r>
            <a:r>
              <a:rPr lang="en-US" sz="2400" dirty="0">
                <a:solidFill>
                  <a:srgbClr val="000000"/>
                </a:solidFill>
              </a:rPr>
              <a:t>, the following conditions are </a:t>
            </a:r>
            <a:r>
              <a:rPr lang="en-US" sz="2400" dirty="0" smtClean="0">
                <a:solidFill>
                  <a:srgbClr val="000000"/>
                </a:solidFill>
              </a:rPr>
              <a:t>required:</a:t>
            </a:r>
            <a:endParaRPr lang="en-US" sz="2400" dirty="0">
              <a:solidFill>
                <a:srgbClr val="000000"/>
              </a:solidFill>
            </a:endParaRPr>
          </a:p>
          <a:p>
            <a:pPr marL="0" indent="0">
              <a:buNone/>
            </a:pPr>
            <a:endParaRPr lang="en-US" sz="2400" dirty="0" smtClean="0">
              <a:solidFill>
                <a:srgbClr val="000000"/>
              </a:solidFill>
            </a:endParaRPr>
          </a:p>
          <a:p>
            <a:pPr marL="0" indent="0">
              <a:buNone/>
            </a:pPr>
            <a:endParaRPr lang="en-US" sz="2400" dirty="0">
              <a:solidFill>
                <a:srgbClr val="000000"/>
              </a:solidFill>
            </a:endParaRPr>
          </a:p>
          <a:p>
            <a:endParaRPr lang="en-US" sz="2400" dirty="0" smtClean="0">
              <a:solidFill>
                <a:srgbClr val="000000"/>
              </a:solidFill>
            </a:endParaRPr>
          </a:p>
          <a:p>
            <a:pPr marL="0" indent="0">
              <a:buNone/>
            </a:pPr>
            <a:endParaRPr lang="en-US" sz="2400" dirty="0" smtClean="0">
              <a:solidFill>
                <a:srgbClr val="000000"/>
              </a:solidFill>
            </a:endParaRPr>
          </a:p>
          <a:p>
            <a:endParaRPr lang="en-US" sz="2400" dirty="0" smtClean="0">
              <a:solidFill>
                <a:srgbClr val="000000"/>
              </a:solidFill>
            </a:endParaRPr>
          </a:p>
          <a:p>
            <a:pPr marL="0" indent="0">
              <a:buNone/>
            </a:pPr>
            <a:endParaRPr lang="en-US" sz="2400" dirty="0" smtClean="0">
              <a:solidFill>
                <a:srgbClr val="000000"/>
              </a:solidFill>
            </a:endParaRPr>
          </a:p>
          <a:p>
            <a:pPr marL="0" indent="0">
              <a:buNone/>
            </a:pPr>
            <a:endParaRPr lang="en-US" sz="2400" dirty="0">
              <a:solidFill>
                <a:srgbClr val="000000"/>
              </a:solidFill>
            </a:endParaRPr>
          </a:p>
          <a:p>
            <a:pPr marL="0" indent="0">
              <a:buNone/>
            </a:pPr>
            <a:endParaRPr lang="en-US" sz="2400" dirty="0">
              <a:solidFill>
                <a:srgbClr val="000000"/>
              </a:solidFill>
            </a:endParaRPr>
          </a:p>
        </p:txBody>
      </p:sp>
      <p:sp>
        <p:nvSpPr>
          <p:cNvPr id="2" name="Rectangle 2"/>
          <p:cNvSpPr>
            <a:spLocks noChangeArrowheads="1"/>
          </p:cNvSpPr>
          <p:nvPr/>
        </p:nvSpPr>
        <p:spPr bwMode="auto">
          <a:xfrm flipV="1">
            <a:off x="1295400" y="4162179"/>
            <a:ext cx="10106526"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US"/>
          </a:p>
        </p:txBody>
      </p:sp>
      <p:sp>
        <p:nvSpPr>
          <p:cNvPr id="8" name="Rectangle 2"/>
          <p:cNvSpPr>
            <a:spLocks noChangeArrowheads="1"/>
          </p:cNvSpPr>
          <p:nvPr/>
        </p:nvSpPr>
        <p:spPr bwMode="auto">
          <a:xfrm>
            <a:off x="838200" y="3834970"/>
            <a:ext cx="12869333" cy="8644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US"/>
          </a:p>
        </p:txBody>
      </p:sp>
      <p:sp>
        <p:nvSpPr>
          <p:cNvPr id="6" name="Rectangle 2"/>
          <p:cNvSpPr>
            <a:spLocks noChangeArrowheads="1"/>
          </p:cNvSpPr>
          <p:nvPr/>
        </p:nvSpPr>
        <p:spPr bwMode="auto">
          <a:xfrm>
            <a:off x="1066800" y="480060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3" name="Rectangle 2"/>
          <p:cNvSpPr>
            <a:spLocks noChangeArrowheads="1"/>
          </p:cNvSpPr>
          <p:nvPr/>
        </p:nvSpPr>
        <p:spPr bwMode="auto">
          <a:xfrm>
            <a:off x="5715000" y="1513316"/>
            <a:ext cx="11144250"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US"/>
          </a:p>
        </p:txBody>
      </p:sp>
      <p:pic>
        <p:nvPicPr>
          <p:cNvPr id="7" name="Picture 6"/>
          <p:cNvPicPr>
            <a:picLocks noChangeAspect="1"/>
          </p:cNvPicPr>
          <p:nvPr/>
        </p:nvPicPr>
        <p:blipFill>
          <a:blip r:embed="rId3"/>
          <a:stretch>
            <a:fillRect/>
          </a:stretch>
        </p:blipFill>
        <p:spPr>
          <a:xfrm>
            <a:off x="1143000" y="2649323"/>
            <a:ext cx="6438506" cy="3417470"/>
          </a:xfrm>
          <a:prstGeom prst="rect">
            <a:avLst/>
          </a:prstGeom>
        </p:spPr>
      </p:pic>
    </p:spTree>
    <p:extLst>
      <p:ext uri="{BB962C8B-B14F-4D97-AF65-F5344CB8AC3E}">
        <p14:creationId xmlns:p14="http://schemas.microsoft.com/office/powerpoint/2010/main" val="12941501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228600" y="274638"/>
            <a:ext cx="8686800" cy="1143000"/>
          </a:xfrm>
        </p:spPr>
        <p:txBody>
          <a:bodyPr>
            <a:noAutofit/>
          </a:bodyPr>
          <a:lstStyle/>
          <a:p>
            <a:r>
              <a:rPr lang="en-US" sz="4000" dirty="0" smtClean="0">
                <a:solidFill>
                  <a:schemeClr val="bg2">
                    <a:lumMod val="10000"/>
                  </a:schemeClr>
                </a:solidFill>
              </a:rPr>
              <a:t>Exchangeability</a:t>
            </a:r>
            <a:endParaRPr lang="en-US" sz="4000" dirty="0">
              <a:solidFill>
                <a:schemeClr val="bg2">
                  <a:lumMod val="10000"/>
                </a:schemeClr>
              </a:solidFill>
            </a:endParaRPr>
          </a:p>
        </p:txBody>
      </p:sp>
      <p:sp>
        <p:nvSpPr>
          <p:cNvPr id="5" name="Content Placeholder 4"/>
          <p:cNvSpPr>
            <a:spLocks noGrp="1"/>
          </p:cNvSpPr>
          <p:nvPr>
            <p:ph idx="1"/>
          </p:nvPr>
        </p:nvSpPr>
        <p:spPr>
          <a:xfrm>
            <a:off x="457200" y="1416017"/>
            <a:ext cx="8229600" cy="4525963"/>
          </a:xfrm>
        </p:spPr>
        <p:txBody>
          <a:bodyPr>
            <a:normAutofit/>
          </a:bodyPr>
          <a:lstStyle/>
          <a:p>
            <a:r>
              <a:rPr lang="en-US" sz="2400" dirty="0">
                <a:solidFill>
                  <a:srgbClr val="000000"/>
                </a:solidFill>
              </a:rPr>
              <a:t>An example of exchangeability is as follows. </a:t>
            </a:r>
            <a:endParaRPr lang="en-US" sz="2400" dirty="0" smtClean="0">
              <a:solidFill>
                <a:srgbClr val="000000"/>
              </a:solidFill>
            </a:endParaRPr>
          </a:p>
          <a:p>
            <a:r>
              <a:rPr lang="en-US" sz="2400" dirty="0" smtClean="0">
                <a:solidFill>
                  <a:srgbClr val="000000"/>
                </a:solidFill>
              </a:rPr>
              <a:t>Consider </a:t>
            </a:r>
            <a:r>
              <a:rPr lang="en-US" sz="2400" dirty="0">
                <a:solidFill>
                  <a:srgbClr val="000000"/>
                </a:solidFill>
              </a:rPr>
              <a:t>administration of certification and/or licensure examinations. In this scenario, multiple forms of a test with the same measurement goal may be administered during the course of a single year. </a:t>
            </a:r>
            <a:endParaRPr lang="en-US" sz="2400" dirty="0" smtClean="0">
              <a:solidFill>
                <a:srgbClr val="000000"/>
              </a:solidFill>
            </a:endParaRPr>
          </a:p>
          <a:p>
            <a:r>
              <a:rPr lang="en-US" sz="2400" dirty="0" smtClean="0">
                <a:solidFill>
                  <a:srgbClr val="000000"/>
                </a:solidFill>
              </a:rPr>
              <a:t>Administering </a:t>
            </a:r>
            <a:r>
              <a:rPr lang="en-US" sz="2400" dirty="0">
                <a:solidFill>
                  <a:srgbClr val="000000"/>
                </a:solidFill>
              </a:rPr>
              <a:t>multiple versions of the same test during the year may result in different score distributions because different examinees take different versions of the test. </a:t>
            </a:r>
            <a:endParaRPr lang="en-US" sz="2400" dirty="0" smtClean="0">
              <a:solidFill>
                <a:srgbClr val="000000"/>
              </a:solidFill>
            </a:endParaRPr>
          </a:p>
          <a:p>
            <a:pPr marL="0" indent="0">
              <a:buNone/>
            </a:pPr>
            <a:endParaRPr lang="en-US" sz="2400" dirty="0">
              <a:solidFill>
                <a:srgbClr val="000000"/>
              </a:solidFill>
            </a:endParaRPr>
          </a:p>
          <a:p>
            <a:endParaRPr lang="en-US" sz="2400" dirty="0" smtClean="0">
              <a:solidFill>
                <a:srgbClr val="000000"/>
              </a:solidFill>
            </a:endParaRPr>
          </a:p>
          <a:p>
            <a:pPr marL="0" indent="0">
              <a:buNone/>
            </a:pPr>
            <a:endParaRPr lang="en-US" sz="2400" dirty="0" smtClean="0">
              <a:solidFill>
                <a:srgbClr val="000000"/>
              </a:solidFill>
            </a:endParaRPr>
          </a:p>
          <a:p>
            <a:endParaRPr lang="en-US" sz="2400" dirty="0" smtClean="0">
              <a:solidFill>
                <a:srgbClr val="000000"/>
              </a:solidFill>
            </a:endParaRPr>
          </a:p>
          <a:p>
            <a:pPr marL="0" indent="0">
              <a:buNone/>
            </a:pPr>
            <a:endParaRPr lang="en-US" sz="2400" dirty="0" smtClean="0">
              <a:solidFill>
                <a:srgbClr val="000000"/>
              </a:solidFill>
            </a:endParaRPr>
          </a:p>
          <a:p>
            <a:pPr marL="0" indent="0">
              <a:buNone/>
            </a:pPr>
            <a:endParaRPr lang="en-US" sz="2400" dirty="0">
              <a:solidFill>
                <a:srgbClr val="000000"/>
              </a:solidFill>
            </a:endParaRPr>
          </a:p>
          <a:p>
            <a:pPr marL="0" indent="0">
              <a:buNone/>
            </a:pPr>
            <a:endParaRPr lang="en-US" sz="2400" dirty="0">
              <a:solidFill>
                <a:srgbClr val="000000"/>
              </a:solidFill>
            </a:endParaRPr>
          </a:p>
        </p:txBody>
      </p:sp>
      <p:sp>
        <p:nvSpPr>
          <p:cNvPr id="2" name="Rectangle 2"/>
          <p:cNvSpPr>
            <a:spLocks noChangeArrowheads="1"/>
          </p:cNvSpPr>
          <p:nvPr/>
        </p:nvSpPr>
        <p:spPr bwMode="auto">
          <a:xfrm flipV="1">
            <a:off x="1295400" y="4162179"/>
            <a:ext cx="10106526"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US"/>
          </a:p>
        </p:txBody>
      </p:sp>
      <p:sp>
        <p:nvSpPr>
          <p:cNvPr id="8" name="Rectangle 2"/>
          <p:cNvSpPr>
            <a:spLocks noChangeArrowheads="1"/>
          </p:cNvSpPr>
          <p:nvPr/>
        </p:nvSpPr>
        <p:spPr bwMode="auto">
          <a:xfrm>
            <a:off x="838200" y="3834970"/>
            <a:ext cx="12869333" cy="8644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US"/>
          </a:p>
        </p:txBody>
      </p:sp>
      <p:sp>
        <p:nvSpPr>
          <p:cNvPr id="6" name="Rectangle 2"/>
          <p:cNvSpPr>
            <a:spLocks noChangeArrowheads="1"/>
          </p:cNvSpPr>
          <p:nvPr/>
        </p:nvSpPr>
        <p:spPr bwMode="auto">
          <a:xfrm>
            <a:off x="1066800" y="480060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3" name="Rectangle 2"/>
          <p:cNvSpPr>
            <a:spLocks noChangeArrowheads="1"/>
          </p:cNvSpPr>
          <p:nvPr/>
        </p:nvSpPr>
        <p:spPr bwMode="auto">
          <a:xfrm>
            <a:off x="5715000" y="1513316"/>
            <a:ext cx="11144250"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US"/>
          </a:p>
        </p:txBody>
      </p:sp>
    </p:spTree>
    <p:extLst>
      <p:ext uri="{BB962C8B-B14F-4D97-AF65-F5344CB8AC3E}">
        <p14:creationId xmlns:p14="http://schemas.microsoft.com/office/powerpoint/2010/main" val="3300304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solidFill>
                  <a:schemeClr val="bg2">
                    <a:lumMod val="10000"/>
                  </a:schemeClr>
                </a:solidFill>
              </a:rPr>
              <a:t>Overview</a:t>
            </a:r>
            <a:endParaRPr lang="en-US" dirty="0">
              <a:solidFill>
                <a:schemeClr val="bg2">
                  <a:lumMod val="10000"/>
                </a:schemeClr>
              </a:solidFill>
            </a:endParaRPr>
          </a:p>
        </p:txBody>
      </p:sp>
      <p:sp>
        <p:nvSpPr>
          <p:cNvPr id="5" name="Content Placeholder 4"/>
          <p:cNvSpPr>
            <a:spLocks noGrp="1"/>
          </p:cNvSpPr>
          <p:nvPr>
            <p:ph idx="1"/>
          </p:nvPr>
        </p:nvSpPr>
        <p:spPr/>
        <p:txBody>
          <a:bodyPr>
            <a:normAutofit/>
          </a:bodyPr>
          <a:lstStyle/>
          <a:p>
            <a:r>
              <a:rPr lang="en-US" sz="2800" dirty="0">
                <a:solidFill>
                  <a:srgbClr val="000000"/>
                </a:solidFill>
              </a:rPr>
              <a:t>In psychological (and educational) measurement and testing, we face substantially more challenges than those encountered in standard physical measurements previously described</a:t>
            </a:r>
            <a:r>
              <a:rPr lang="en-US" sz="2800" dirty="0" smtClean="0">
                <a:solidFill>
                  <a:srgbClr val="000000"/>
                </a:solidFill>
              </a:rPr>
              <a:t>.</a:t>
            </a:r>
          </a:p>
          <a:p>
            <a:r>
              <a:rPr lang="en-US" sz="2800" dirty="0">
                <a:solidFill>
                  <a:srgbClr val="000000"/>
                </a:solidFill>
              </a:rPr>
              <a:t>Psychological testing is complex due to </a:t>
            </a:r>
            <a:endParaRPr lang="en-US" sz="2800" dirty="0" smtClean="0">
              <a:solidFill>
                <a:srgbClr val="000000"/>
              </a:solidFill>
            </a:endParaRPr>
          </a:p>
          <a:p>
            <a:pPr lvl="1"/>
            <a:r>
              <a:rPr lang="en-US" sz="2400" dirty="0" smtClean="0">
                <a:solidFill>
                  <a:srgbClr val="000000"/>
                </a:solidFill>
              </a:rPr>
              <a:t>the </a:t>
            </a:r>
            <a:r>
              <a:rPr lang="en-US" sz="2400" dirty="0">
                <a:solidFill>
                  <a:srgbClr val="000000"/>
                </a:solidFill>
              </a:rPr>
              <a:t>multidimensional nature of constructs, attributes and behaviors being </a:t>
            </a:r>
            <a:r>
              <a:rPr lang="en-US" sz="2400" dirty="0" smtClean="0">
                <a:solidFill>
                  <a:srgbClr val="000000"/>
                </a:solidFill>
              </a:rPr>
              <a:t>measured.</a:t>
            </a:r>
          </a:p>
          <a:p>
            <a:pPr lvl="1"/>
            <a:r>
              <a:rPr lang="en-US" sz="2400" dirty="0" smtClean="0">
                <a:solidFill>
                  <a:srgbClr val="000000"/>
                </a:solidFill>
              </a:rPr>
              <a:t>the </a:t>
            </a:r>
            <a:r>
              <a:rPr lang="en-US" sz="2400" dirty="0">
                <a:solidFill>
                  <a:srgbClr val="000000"/>
                </a:solidFill>
              </a:rPr>
              <a:t>multitude of tests available to measure a particular construct, attribute or behavior. </a:t>
            </a:r>
          </a:p>
        </p:txBody>
      </p:sp>
    </p:spTree>
    <p:extLst>
      <p:ext uri="{BB962C8B-B14F-4D97-AF65-F5344CB8AC3E}">
        <p14:creationId xmlns:p14="http://schemas.microsoft.com/office/powerpoint/2010/main" val="28815336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228600" y="274638"/>
            <a:ext cx="8686800" cy="1143000"/>
          </a:xfrm>
        </p:spPr>
        <p:txBody>
          <a:bodyPr>
            <a:noAutofit/>
          </a:bodyPr>
          <a:lstStyle/>
          <a:p>
            <a:r>
              <a:rPr lang="en-US" sz="4000" dirty="0" smtClean="0">
                <a:solidFill>
                  <a:schemeClr val="bg2">
                    <a:lumMod val="10000"/>
                  </a:schemeClr>
                </a:solidFill>
              </a:rPr>
              <a:t>Horizontal Equating</a:t>
            </a:r>
            <a:endParaRPr lang="en-US" sz="4000" dirty="0">
              <a:solidFill>
                <a:schemeClr val="bg2">
                  <a:lumMod val="10000"/>
                </a:schemeClr>
              </a:solidFill>
            </a:endParaRPr>
          </a:p>
        </p:txBody>
      </p:sp>
      <p:sp>
        <p:nvSpPr>
          <p:cNvPr id="5" name="Content Placeholder 4"/>
          <p:cNvSpPr>
            <a:spLocks noGrp="1"/>
          </p:cNvSpPr>
          <p:nvPr>
            <p:ph idx="1"/>
          </p:nvPr>
        </p:nvSpPr>
        <p:spPr>
          <a:xfrm>
            <a:off x="457200" y="1416017"/>
            <a:ext cx="8229600" cy="4525963"/>
          </a:xfrm>
        </p:spPr>
        <p:txBody>
          <a:bodyPr>
            <a:normAutofit lnSpcReduction="10000"/>
          </a:bodyPr>
          <a:lstStyle/>
          <a:p>
            <a:r>
              <a:rPr lang="en-US" sz="2800" dirty="0">
                <a:solidFill>
                  <a:srgbClr val="000000"/>
                </a:solidFill>
              </a:rPr>
              <a:t>If the distributions of scores are not the same, a common practice is to establish </a:t>
            </a:r>
            <a:r>
              <a:rPr lang="en-US" sz="2800" i="1" dirty="0"/>
              <a:t>equivalent scores on the test </a:t>
            </a:r>
            <a:r>
              <a:rPr lang="en-US" sz="2800" i="1" dirty="0" smtClean="0"/>
              <a:t>forms</a:t>
            </a:r>
            <a:r>
              <a:rPr lang="en-US" sz="2800" dirty="0" smtClean="0">
                <a:solidFill>
                  <a:srgbClr val="000000"/>
                </a:solidFill>
              </a:rPr>
              <a:t>.</a:t>
            </a:r>
          </a:p>
          <a:p>
            <a:r>
              <a:rPr lang="en-US" sz="2800" dirty="0" smtClean="0">
                <a:solidFill>
                  <a:srgbClr val="000000"/>
                </a:solidFill>
              </a:rPr>
              <a:t>Deriving </a:t>
            </a:r>
            <a:r>
              <a:rPr lang="en-US" sz="2800" dirty="0">
                <a:solidFill>
                  <a:srgbClr val="000000"/>
                </a:solidFill>
              </a:rPr>
              <a:t>equivalent scores on different forms of a test under the scenario just described is called </a:t>
            </a:r>
            <a:r>
              <a:rPr lang="en-US" sz="2800" i="1" dirty="0"/>
              <a:t>horizontal equating</a:t>
            </a:r>
            <a:r>
              <a:rPr lang="en-US" sz="2800" i="1" dirty="0" smtClean="0"/>
              <a:t>.</a:t>
            </a:r>
          </a:p>
          <a:p>
            <a:r>
              <a:rPr lang="en-US" sz="2800" dirty="0">
                <a:solidFill>
                  <a:srgbClr val="000000"/>
                </a:solidFill>
              </a:rPr>
              <a:t>In practice, if two tests (e.g., test “</a:t>
            </a:r>
            <a:r>
              <a:rPr lang="en-US" sz="2800" i="1" dirty="0">
                <a:solidFill>
                  <a:srgbClr val="000000"/>
                </a:solidFill>
              </a:rPr>
              <a:t>X</a:t>
            </a:r>
            <a:r>
              <a:rPr lang="en-US" sz="2800" dirty="0">
                <a:solidFill>
                  <a:srgbClr val="000000"/>
                </a:solidFill>
              </a:rPr>
              <a:t>” and test “</a:t>
            </a:r>
            <a:r>
              <a:rPr lang="en-US" sz="2800" i="1" dirty="0">
                <a:solidFill>
                  <a:srgbClr val="000000"/>
                </a:solidFill>
              </a:rPr>
              <a:t>Y</a:t>
            </a:r>
            <a:r>
              <a:rPr lang="en-US" sz="2800" dirty="0">
                <a:solidFill>
                  <a:srgbClr val="000000"/>
                </a:solidFill>
              </a:rPr>
              <a:t>”) have been equated, when a person takes test </a:t>
            </a:r>
            <a:r>
              <a:rPr lang="en-US" sz="2800" i="1" dirty="0">
                <a:solidFill>
                  <a:srgbClr val="000000"/>
                </a:solidFill>
              </a:rPr>
              <a:t>X</a:t>
            </a:r>
            <a:r>
              <a:rPr lang="en-US" sz="2800" dirty="0">
                <a:solidFill>
                  <a:srgbClr val="000000"/>
                </a:solidFill>
              </a:rPr>
              <a:t> we can derive the equivalent score on test </a:t>
            </a:r>
            <a:r>
              <a:rPr lang="en-US" sz="2800" i="1" dirty="0">
                <a:solidFill>
                  <a:srgbClr val="000000"/>
                </a:solidFill>
              </a:rPr>
              <a:t>Y</a:t>
            </a:r>
            <a:r>
              <a:rPr lang="en-US" sz="2800" dirty="0">
                <a:solidFill>
                  <a:srgbClr val="000000"/>
                </a:solidFill>
              </a:rPr>
              <a:t> - </a:t>
            </a:r>
            <a:r>
              <a:rPr lang="en-US" sz="2800" i="1" dirty="0">
                <a:solidFill>
                  <a:srgbClr val="000000"/>
                </a:solidFill>
              </a:rPr>
              <a:t>as if the person had also taken test Y</a:t>
            </a:r>
            <a:r>
              <a:rPr lang="en-US" sz="2800" dirty="0">
                <a:solidFill>
                  <a:srgbClr val="000000"/>
                </a:solidFill>
              </a:rPr>
              <a:t>. </a:t>
            </a:r>
            <a:endParaRPr lang="en-US" sz="2800" dirty="0" smtClean="0">
              <a:solidFill>
                <a:srgbClr val="000000"/>
              </a:solidFill>
            </a:endParaRPr>
          </a:p>
          <a:p>
            <a:pPr marL="0" indent="0">
              <a:buNone/>
            </a:pPr>
            <a:endParaRPr lang="en-US" sz="2400" dirty="0">
              <a:solidFill>
                <a:srgbClr val="000000"/>
              </a:solidFill>
            </a:endParaRPr>
          </a:p>
          <a:p>
            <a:endParaRPr lang="en-US" sz="2400" dirty="0" smtClean="0">
              <a:solidFill>
                <a:srgbClr val="000000"/>
              </a:solidFill>
            </a:endParaRPr>
          </a:p>
          <a:p>
            <a:pPr marL="0" indent="0">
              <a:buNone/>
            </a:pPr>
            <a:endParaRPr lang="en-US" sz="2400" dirty="0" smtClean="0">
              <a:solidFill>
                <a:srgbClr val="000000"/>
              </a:solidFill>
            </a:endParaRPr>
          </a:p>
          <a:p>
            <a:endParaRPr lang="en-US" sz="2400" dirty="0" smtClean="0">
              <a:solidFill>
                <a:srgbClr val="000000"/>
              </a:solidFill>
            </a:endParaRPr>
          </a:p>
          <a:p>
            <a:pPr marL="0" indent="0">
              <a:buNone/>
            </a:pPr>
            <a:endParaRPr lang="en-US" sz="2400" dirty="0" smtClean="0">
              <a:solidFill>
                <a:srgbClr val="000000"/>
              </a:solidFill>
            </a:endParaRPr>
          </a:p>
          <a:p>
            <a:pPr marL="0" indent="0">
              <a:buNone/>
            </a:pPr>
            <a:endParaRPr lang="en-US" sz="2400" dirty="0">
              <a:solidFill>
                <a:srgbClr val="000000"/>
              </a:solidFill>
            </a:endParaRPr>
          </a:p>
          <a:p>
            <a:pPr marL="0" indent="0">
              <a:buNone/>
            </a:pPr>
            <a:endParaRPr lang="en-US" sz="2400" dirty="0">
              <a:solidFill>
                <a:srgbClr val="000000"/>
              </a:solidFill>
            </a:endParaRPr>
          </a:p>
        </p:txBody>
      </p:sp>
      <p:sp>
        <p:nvSpPr>
          <p:cNvPr id="2" name="Rectangle 2"/>
          <p:cNvSpPr>
            <a:spLocks noChangeArrowheads="1"/>
          </p:cNvSpPr>
          <p:nvPr/>
        </p:nvSpPr>
        <p:spPr bwMode="auto">
          <a:xfrm flipV="1">
            <a:off x="1295400" y="4162179"/>
            <a:ext cx="10106526"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US"/>
          </a:p>
        </p:txBody>
      </p:sp>
      <p:sp>
        <p:nvSpPr>
          <p:cNvPr id="8" name="Rectangle 2"/>
          <p:cNvSpPr>
            <a:spLocks noChangeArrowheads="1"/>
          </p:cNvSpPr>
          <p:nvPr/>
        </p:nvSpPr>
        <p:spPr bwMode="auto">
          <a:xfrm>
            <a:off x="838200" y="3834970"/>
            <a:ext cx="12869333" cy="8644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US"/>
          </a:p>
        </p:txBody>
      </p:sp>
      <p:sp>
        <p:nvSpPr>
          <p:cNvPr id="6" name="Rectangle 2"/>
          <p:cNvSpPr>
            <a:spLocks noChangeArrowheads="1"/>
          </p:cNvSpPr>
          <p:nvPr/>
        </p:nvSpPr>
        <p:spPr bwMode="auto">
          <a:xfrm>
            <a:off x="1066800" y="480060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3" name="Rectangle 2"/>
          <p:cNvSpPr>
            <a:spLocks noChangeArrowheads="1"/>
          </p:cNvSpPr>
          <p:nvPr/>
        </p:nvSpPr>
        <p:spPr bwMode="auto">
          <a:xfrm>
            <a:off x="5715000" y="1513316"/>
            <a:ext cx="11144250"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US"/>
          </a:p>
        </p:txBody>
      </p:sp>
    </p:spTree>
    <p:extLst>
      <p:ext uri="{BB962C8B-B14F-4D97-AF65-F5344CB8AC3E}">
        <p14:creationId xmlns:p14="http://schemas.microsoft.com/office/powerpoint/2010/main" val="10817676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228600" y="274638"/>
            <a:ext cx="8686800" cy="1143000"/>
          </a:xfrm>
        </p:spPr>
        <p:txBody>
          <a:bodyPr>
            <a:noAutofit/>
          </a:bodyPr>
          <a:lstStyle/>
          <a:p>
            <a:r>
              <a:rPr lang="en-US" sz="4000" dirty="0" smtClean="0">
                <a:solidFill>
                  <a:schemeClr val="bg2">
                    <a:lumMod val="10000"/>
                  </a:schemeClr>
                </a:solidFill>
              </a:rPr>
              <a:t>Vertical Equating</a:t>
            </a:r>
            <a:endParaRPr lang="en-US" sz="4000" dirty="0">
              <a:solidFill>
                <a:schemeClr val="bg2">
                  <a:lumMod val="10000"/>
                </a:schemeClr>
              </a:solidFill>
            </a:endParaRPr>
          </a:p>
        </p:txBody>
      </p:sp>
      <p:sp>
        <p:nvSpPr>
          <p:cNvPr id="5" name="Content Placeholder 4"/>
          <p:cNvSpPr>
            <a:spLocks noGrp="1"/>
          </p:cNvSpPr>
          <p:nvPr>
            <p:ph idx="1"/>
          </p:nvPr>
        </p:nvSpPr>
        <p:spPr>
          <a:xfrm>
            <a:off x="457200" y="1416017"/>
            <a:ext cx="8229600" cy="4525963"/>
          </a:xfrm>
        </p:spPr>
        <p:txBody>
          <a:bodyPr>
            <a:normAutofit fontScale="92500" lnSpcReduction="20000"/>
          </a:bodyPr>
          <a:lstStyle/>
          <a:p>
            <a:r>
              <a:rPr lang="en-US" sz="2800" dirty="0" smtClean="0">
                <a:solidFill>
                  <a:srgbClr val="000000"/>
                </a:solidFill>
              </a:rPr>
              <a:t>Consider </a:t>
            </a:r>
            <a:r>
              <a:rPr lang="en-US" sz="2800" dirty="0">
                <a:solidFill>
                  <a:srgbClr val="000000"/>
                </a:solidFill>
              </a:rPr>
              <a:t>the situation where a test is used to measure several </a:t>
            </a:r>
            <a:r>
              <a:rPr lang="en-US" sz="2800" i="1" dirty="0"/>
              <a:t>developmental levels </a:t>
            </a:r>
            <a:r>
              <a:rPr lang="en-US" sz="2800" dirty="0">
                <a:solidFill>
                  <a:srgbClr val="000000"/>
                </a:solidFill>
              </a:rPr>
              <a:t>of achievement. </a:t>
            </a:r>
            <a:endParaRPr lang="en-US" sz="2800" dirty="0" smtClean="0">
              <a:solidFill>
                <a:srgbClr val="000000"/>
              </a:solidFill>
            </a:endParaRPr>
          </a:p>
          <a:p>
            <a:r>
              <a:rPr lang="en-US" sz="2800" dirty="0" smtClean="0">
                <a:solidFill>
                  <a:srgbClr val="000000"/>
                </a:solidFill>
              </a:rPr>
              <a:t>For </a:t>
            </a:r>
            <a:r>
              <a:rPr lang="en-US" sz="2800" dirty="0">
                <a:solidFill>
                  <a:srgbClr val="000000"/>
                </a:solidFill>
              </a:rPr>
              <a:t>example, a test of reading achievement used to be used at different levels of a child’s development or possibly at </a:t>
            </a:r>
            <a:r>
              <a:rPr lang="en-US" sz="2800" i="1" dirty="0"/>
              <a:t>different grade-levels</a:t>
            </a:r>
            <a:r>
              <a:rPr lang="en-US" sz="2800" dirty="0">
                <a:solidFill>
                  <a:srgbClr val="000000"/>
                </a:solidFill>
              </a:rPr>
              <a:t>. </a:t>
            </a:r>
            <a:endParaRPr lang="en-US" sz="2800" dirty="0" smtClean="0">
              <a:solidFill>
                <a:srgbClr val="000000"/>
              </a:solidFill>
            </a:endParaRPr>
          </a:p>
          <a:p>
            <a:r>
              <a:rPr lang="en-US" sz="2800" dirty="0" smtClean="0">
                <a:solidFill>
                  <a:srgbClr val="000000"/>
                </a:solidFill>
              </a:rPr>
              <a:t>If </a:t>
            </a:r>
            <a:r>
              <a:rPr lang="en-US" sz="2800" dirty="0">
                <a:solidFill>
                  <a:srgbClr val="000000"/>
                </a:solidFill>
              </a:rPr>
              <a:t>a child is formally classified or enrolled in a particular grade level (e.g., based on his or her age) but is tested at the </a:t>
            </a:r>
            <a:r>
              <a:rPr lang="en-US" sz="2800" i="1" dirty="0"/>
              <a:t>previous grade level </a:t>
            </a:r>
            <a:r>
              <a:rPr lang="en-US" sz="2800" dirty="0">
                <a:solidFill>
                  <a:srgbClr val="000000"/>
                </a:solidFill>
              </a:rPr>
              <a:t>because of lagging progress, the child’s score at the grade or developmental level in which he or she is tested can be </a:t>
            </a:r>
            <a:r>
              <a:rPr lang="en-US" sz="2800" i="1" dirty="0"/>
              <a:t>equated to scores at the actual grade level he or she is enrolled</a:t>
            </a:r>
            <a:r>
              <a:rPr lang="en-US" sz="2800" dirty="0">
                <a:solidFill>
                  <a:srgbClr val="000000"/>
                </a:solidFill>
              </a:rPr>
              <a:t>. </a:t>
            </a:r>
            <a:endParaRPr lang="en-US" sz="2800" dirty="0" smtClean="0">
              <a:solidFill>
                <a:srgbClr val="000000"/>
              </a:solidFill>
            </a:endParaRPr>
          </a:p>
          <a:p>
            <a:r>
              <a:rPr lang="en-US" sz="2800" dirty="0" smtClean="0"/>
              <a:t>This </a:t>
            </a:r>
            <a:r>
              <a:rPr lang="en-US" sz="2800" dirty="0"/>
              <a:t>type of score equating is called </a:t>
            </a:r>
            <a:r>
              <a:rPr lang="en-US" sz="2800" i="1" dirty="0"/>
              <a:t>vertical equating. </a:t>
            </a:r>
            <a:endParaRPr lang="en-US" sz="2400" i="1" dirty="0">
              <a:solidFill>
                <a:srgbClr val="000000"/>
              </a:solidFill>
            </a:endParaRPr>
          </a:p>
          <a:p>
            <a:endParaRPr lang="en-US" sz="2400" dirty="0" smtClean="0">
              <a:solidFill>
                <a:srgbClr val="000000"/>
              </a:solidFill>
            </a:endParaRPr>
          </a:p>
          <a:p>
            <a:pPr marL="0" indent="0">
              <a:buNone/>
            </a:pPr>
            <a:endParaRPr lang="en-US" sz="2400" dirty="0" smtClean="0">
              <a:solidFill>
                <a:srgbClr val="000000"/>
              </a:solidFill>
            </a:endParaRPr>
          </a:p>
          <a:p>
            <a:endParaRPr lang="en-US" sz="2400" dirty="0" smtClean="0">
              <a:solidFill>
                <a:srgbClr val="000000"/>
              </a:solidFill>
            </a:endParaRPr>
          </a:p>
          <a:p>
            <a:pPr marL="0" indent="0">
              <a:buNone/>
            </a:pPr>
            <a:endParaRPr lang="en-US" sz="2400" dirty="0" smtClean="0">
              <a:solidFill>
                <a:srgbClr val="000000"/>
              </a:solidFill>
            </a:endParaRPr>
          </a:p>
          <a:p>
            <a:pPr marL="0" indent="0">
              <a:buNone/>
            </a:pPr>
            <a:endParaRPr lang="en-US" sz="2400" dirty="0">
              <a:solidFill>
                <a:srgbClr val="000000"/>
              </a:solidFill>
            </a:endParaRPr>
          </a:p>
          <a:p>
            <a:pPr marL="0" indent="0">
              <a:buNone/>
            </a:pPr>
            <a:endParaRPr lang="en-US" sz="2400" dirty="0">
              <a:solidFill>
                <a:srgbClr val="000000"/>
              </a:solidFill>
            </a:endParaRPr>
          </a:p>
        </p:txBody>
      </p:sp>
      <p:sp>
        <p:nvSpPr>
          <p:cNvPr id="2" name="Rectangle 2"/>
          <p:cNvSpPr>
            <a:spLocks noChangeArrowheads="1"/>
          </p:cNvSpPr>
          <p:nvPr/>
        </p:nvSpPr>
        <p:spPr bwMode="auto">
          <a:xfrm flipV="1">
            <a:off x="1295400" y="4162179"/>
            <a:ext cx="10106526"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US"/>
          </a:p>
        </p:txBody>
      </p:sp>
      <p:sp>
        <p:nvSpPr>
          <p:cNvPr id="8" name="Rectangle 2"/>
          <p:cNvSpPr>
            <a:spLocks noChangeArrowheads="1"/>
          </p:cNvSpPr>
          <p:nvPr/>
        </p:nvSpPr>
        <p:spPr bwMode="auto">
          <a:xfrm>
            <a:off x="838200" y="3834970"/>
            <a:ext cx="12869333" cy="8644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US"/>
          </a:p>
        </p:txBody>
      </p:sp>
      <p:sp>
        <p:nvSpPr>
          <p:cNvPr id="6" name="Rectangle 2"/>
          <p:cNvSpPr>
            <a:spLocks noChangeArrowheads="1"/>
          </p:cNvSpPr>
          <p:nvPr/>
        </p:nvSpPr>
        <p:spPr bwMode="auto">
          <a:xfrm>
            <a:off x="1066800" y="480060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3" name="Rectangle 2"/>
          <p:cNvSpPr>
            <a:spLocks noChangeArrowheads="1"/>
          </p:cNvSpPr>
          <p:nvPr/>
        </p:nvSpPr>
        <p:spPr bwMode="auto">
          <a:xfrm>
            <a:off x="5715000" y="1513316"/>
            <a:ext cx="11144250"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US"/>
          </a:p>
        </p:txBody>
      </p:sp>
    </p:spTree>
    <p:extLst>
      <p:ext uri="{BB962C8B-B14F-4D97-AF65-F5344CB8AC3E}">
        <p14:creationId xmlns:p14="http://schemas.microsoft.com/office/powerpoint/2010/main" val="13140433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228600" y="274638"/>
            <a:ext cx="8686800" cy="1143000"/>
          </a:xfrm>
        </p:spPr>
        <p:txBody>
          <a:bodyPr>
            <a:noAutofit/>
          </a:bodyPr>
          <a:lstStyle/>
          <a:p>
            <a:r>
              <a:rPr lang="en-US" sz="4000" dirty="0" smtClean="0">
                <a:solidFill>
                  <a:schemeClr val="bg2">
                    <a:lumMod val="10000"/>
                  </a:schemeClr>
                </a:solidFill>
              </a:rPr>
              <a:t>Test Score Equating</a:t>
            </a:r>
            <a:endParaRPr lang="en-US" sz="4000" dirty="0">
              <a:solidFill>
                <a:schemeClr val="bg2">
                  <a:lumMod val="10000"/>
                </a:schemeClr>
              </a:solidFill>
            </a:endParaRPr>
          </a:p>
        </p:txBody>
      </p:sp>
      <p:sp>
        <p:nvSpPr>
          <p:cNvPr id="5" name="Content Placeholder 4"/>
          <p:cNvSpPr>
            <a:spLocks noGrp="1"/>
          </p:cNvSpPr>
          <p:nvPr>
            <p:ph idx="1"/>
          </p:nvPr>
        </p:nvSpPr>
        <p:spPr>
          <a:xfrm>
            <a:off x="457200" y="1416017"/>
            <a:ext cx="8229600" cy="4525963"/>
          </a:xfrm>
        </p:spPr>
        <p:txBody>
          <a:bodyPr>
            <a:normAutofit fontScale="92500" lnSpcReduction="10000"/>
          </a:bodyPr>
          <a:lstStyle/>
          <a:p>
            <a:endParaRPr lang="en-US" sz="2800" dirty="0" smtClean="0"/>
          </a:p>
          <a:p>
            <a:r>
              <a:rPr lang="en-US" sz="2800" dirty="0" smtClean="0">
                <a:solidFill>
                  <a:srgbClr val="000000"/>
                </a:solidFill>
              </a:rPr>
              <a:t>Recall that </a:t>
            </a:r>
            <a:r>
              <a:rPr lang="en-US" sz="2800" i="1" dirty="0" smtClean="0"/>
              <a:t>equating</a:t>
            </a:r>
            <a:r>
              <a:rPr lang="en-US" sz="2800" dirty="0" smtClean="0"/>
              <a:t> </a:t>
            </a:r>
            <a:r>
              <a:rPr lang="en-US" sz="2800" dirty="0">
                <a:solidFill>
                  <a:srgbClr val="000000"/>
                </a:solidFill>
              </a:rPr>
              <a:t>involves establishing scores that are equivalent on different tests or measurement instruments</a:t>
            </a:r>
            <a:r>
              <a:rPr lang="en-US" sz="2800" dirty="0" smtClean="0">
                <a:solidFill>
                  <a:srgbClr val="000000"/>
                </a:solidFill>
              </a:rPr>
              <a:t>.</a:t>
            </a:r>
          </a:p>
          <a:p>
            <a:r>
              <a:rPr lang="en-US" sz="2800" i="1" dirty="0" smtClean="0"/>
              <a:t>Linking </a:t>
            </a:r>
            <a:r>
              <a:rPr lang="en-US" sz="2800" i="1" dirty="0"/>
              <a:t>test scores</a:t>
            </a:r>
            <a:r>
              <a:rPr lang="en-US" sz="2800" dirty="0"/>
              <a:t> </a:t>
            </a:r>
            <a:r>
              <a:rPr lang="en-US" sz="2800" dirty="0">
                <a:solidFill>
                  <a:srgbClr val="000000"/>
                </a:solidFill>
              </a:rPr>
              <a:t>across forms in </a:t>
            </a:r>
            <a:r>
              <a:rPr lang="en-US" sz="2800" i="1" dirty="0"/>
              <a:t>test equating </a:t>
            </a:r>
            <a:r>
              <a:rPr lang="en-US" sz="2800" dirty="0">
                <a:solidFill>
                  <a:srgbClr val="000000"/>
                </a:solidFill>
              </a:rPr>
              <a:t>can be conducted using common population-based methods (i.e. where random sampling and assignment to test forms is possible) or anchor test methods. </a:t>
            </a:r>
            <a:endParaRPr lang="en-US" sz="2800" dirty="0" smtClean="0">
              <a:solidFill>
                <a:srgbClr val="000000"/>
              </a:solidFill>
            </a:endParaRPr>
          </a:p>
          <a:p>
            <a:r>
              <a:rPr lang="en-US" sz="2800" dirty="0" smtClean="0">
                <a:solidFill>
                  <a:srgbClr val="000000"/>
                </a:solidFill>
              </a:rPr>
              <a:t>These </a:t>
            </a:r>
            <a:r>
              <a:rPr lang="en-US" sz="2800" dirty="0">
                <a:solidFill>
                  <a:srgbClr val="000000"/>
                </a:solidFill>
              </a:rPr>
              <a:t>two categories are further divided into </a:t>
            </a:r>
            <a:r>
              <a:rPr lang="en-US" sz="2800" i="1" dirty="0"/>
              <a:t>true</a:t>
            </a:r>
            <a:r>
              <a:rPr lang="en-US" sz="2800" dirty="0"/>
              <a:t> </a:t>
            </a:r>
            <a:r>
              <a:rPr lang="en-US" sz="2800" dirty="0">
                <a:solidFill>
                  <a:srgbClr val="000000"/>
                </a:solidFill>
              </a:rPr>
              <a:t>and</a:t>
            </a:r>
            <a:r>
              <a:rPr lang="en-US" sz="2800" dirty="0"/>
              <a:t> </a:t>
            </a:r>
            <a:r>
              <a:rPr lang="en-US" sz="2800" i="1" dirty="0"/>
              <a:t>observed score </a:t>
            </a:r>
            <a:r>
              <a:rPr lang="en-US" sz="2800" dirty="0">
                <a:solidFill>
                  <a:srgbClr val="000000"/>
                </a:solidFill>
              </a:rPr>
              <a:t>techniques using classical test theory or item response theory.</a:t>
            </a:r>
            <a:r>
              <a:rPr lang="en-US" sz="2800" i="1" dirty="0" smtClean="0">
                <a:solidFill>
                  <a:srgbClr val="000000"/>
                </a:solidFill>
              </a:rPr>
              <a:t> </a:t>
            </a:r>
            <a:endParaRPr lang="en-US" sz="2400" i="1" dirty="0">
              <a:solidFill>
                <a:srgbClr val="000000"/>
              </a:solidFill>
            </a:endParaRPr>
          </a:p>
          <a:p>
            <a:endParaRPr lang="en-US" sz="2400" dirty="0" smtClean="0">
              <a:solidFill>
                <a:srgbClr val="000000"/>
              </a:solidFill>
            </a:endParaRPr>
          </a:p>
          <a:p>
            <a:pPr marL="0" indent="0">
              <a:buNone/>
            </a:pPr>
            <a:endParaRPr lang="en-US" sz="2400" dirty="0" smtClean="0">
              <a:solidFill>
                <a:srgbClr val="000000"/>
              </a:solidFill>
            </a:endParaRPr>
          </a:p>
          <a:p>
            <a:endParaRPr lang="en-US" sz="2400" dirty="0" smtClean="0">
              <a:solidFill>
                <a:srgbClr val="000000"/>
              </a:solidFill>
            </a:endParaRPr>
          </a:p>
          <a:p>
            <a:pPr marL="0" indent="0">
              <a:buNone/>
            </a:pPr>
            <a:endParaRPr lang="en-US" sz="2400" dirty="0" smtClean="0">
              <a:solidFill>
                <a:srgbClr val="000000"/>
              </a:solidFill>
            </a:endParaRPr>
          </a:p>
          <a:p>
            <a:pPr marL="0" indent="0">
              <a:buNone/>
            </a:pPr>
            <a:endParaRPr lang="en-US" sz="2400" dirty="0">
              <a:solidFill>
                <a:srgbClr val="000000"/>
              </a:solidFill>
            </a:endParaRPr>
          </a:p>
          <a:p>
            <a:pPr marL="0" indent="0">
              <a:buNone/>
            </a:pPr>
            <a:endParaRPr lang="en-US" sz="2400" dirty="0">
              <a:solidFill>
                <a:srgbClr val="000000"/>
              </a:solidFill>
            </a:endParaRPr>
          </a:p>
        </p:txBody>
      </p:sp>
      <p:sp>
        <p:nvSpPr>
          <p:cNvPr id="2" name="Rectangle 2"/>
          <p:cNvSpPr>
            <a:spLocks noChangeArrowheads="1"/>
          </p:cNvSpPr>
          <p:nvPr/>
        </p:nvSpPr>
        <p:spPr bwMode="auto">
          <a:xfrm flipV="1">
            <a:off x="1295400" y="4162179"/>
            <a:ext cx="10106526"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US"/>
          </a:p>
        </p:txBody>
      </p:sp>
      <p:sp>
        <p:nvSpPr>
          <p:cNvPr id="8" name="Rectangle 2"/>
          <p:cNvSpPr>
            <a:spLocks noChangeArrowheads="1"/>
          </p:cNvSpPr>
          <p:nvPr/>
        </p:nvSpPr>
        <p:spPr bwMode="auto">
          <a:xfrm>
            <a:off x="838200" y="3834970"/>
            <a:ext cx="12869333" cy="8644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US"/>
          </a:p>
        </p:txBody>
      </p:sp>
      <p:sp>
        <p:nvSpPr>
          <p:cNvPr id="6" name="Rectangle 2"/>
          <p:cNvSpPr>
            <a:spLocks noChangeArrowheads="1"/>
          </p:cNvSpPr>
          <p:nvPr/>
        </p:nvSpPr>
        <p:spPr bwMode="auto">
          <a:xfrm>
            <a:off x="1066800" y="480060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3" name="Rectangle 2"/>
          <p:cNvSpPr>
            <a:spLocks noChangeArrowheads="1"/>
          </p:cNvSpPr>
          <p:nvPr/>
        </p:nvSpPr>
        <p:spPr bwMode="auto">
          <a:xfrm>
            <a:off x="5715000" y="1513316"/>
            <a:ext cx="11144250"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US"/>
          </a:p>
        </p:txBody>
      </p:sp>
    </p:spTree>
    <p:extLst>
      <p:ext uri="{BB962C8B-B14F-4D97-AF65-F5344CB8AC3E}">
        <p14:creationId xmlns:p14="http://schemas.microsoft.com/office/powerpoint/2010/main" val="23169697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228600" y="274638"/>
            <a:ext cx="8686800" cy="1143000"/>
          </a:xfrm>
        </p:spPr>
        <p:txBody>
          <a:bodyPr>
            <a:noAutofit/>
          </a:bodyPr>
          <a:lstStyle/>
          <a:p>
            <a:r>
              <a:rPr lang="en-US" sz="4000" dirty="0" smtClean="0">
                <a:solidFill>
                  <a:schemeClr val="bg2">
                    <a:lumMod val="10000"/>
                  </a:schemeClr>
                </a:solidFill>
              </a:rPr>
              <a:t>Test Equating</a:t>
            </a:r>
            <a:endParaRPr lang="en-US" sz="4000" dirty="0">
              <a:solidFill>
                <a:schemeClr val="bg2">
                  <a:lumMod val="10000"/>
                </a:schemeClr>
              </a:solidFill>
            </a:endParaRPr>
          </a:p>
        </p:txBody>
      </p:sp>
      <p:sp>
        <p:nvSpPr>
          <p:cNvPr id="5" name="Content Placeholder 4"/>
          <p:cNvSpPr>
            <a:spLocks noGrp="1"/>
          </p:cNvSpPr>
          <p:nvPr>
            <p:ph idx="1"/>
          </p:nvPr>
        </p:nvSpPr>
        <p:spPr>
          <a:xfrm>
            <a:off x="457200" y="1416017"/>
            <a:ext cx="8229600" cy="4525963"/>
          </a:xfrm>
        </p:spPr>
        <p:txBody>
          <a:bodyPr>
            <a:normAutofit/>
          </a:bodyPr>
          <a:lstStyle/>
          <a:p>
            <a:endParaRPr lang="en-US" sz="2800" dirty="0" smtClean="0"/>
          </a:p>
          <a:p>
            <a:pPr marL="0" indent="0">
              <a:buNone/>
            </a:pPr>
            <a:endParaRPr lang="en-US" sz="2400" dirty="0" smtClean="0">
              <a:solidFill>
                <a:srgbClr val="000000"/>
              </a:solidFill>
            </a:endParaRPr>
          </a:p>
          <a:p>
            <a:endParaRPr lang="en-US" sz="2400" dirty="0" smtClean="0">
              <a:solidFill>
                <a:srgbClr val="000000"/>
              </a:solidFill>
            </a:endParaRPr>
          </a:p>
          <a:p>
            <a:pPr marL="0" indent="0">
              <a:buNone/>
            </a:pPr>
            <a:endParaRPr lang="en-US" sz="2400" dirty="0" smtClean="0">
              <a:solidFill>
                <a:srgbClr val="000000"/>
              </a:solidFill>
            </a:endParaRPr>
          </a:p>
          <a:p>
            <a:pPr marL="0" indent="0">
              <a:buNone/>
            </a:pPr>
            <a:endParaRPr lang="en-US" sz="2400" dirty="0">
              <a:solidFill>
                <a:srgbClr val="000000"/>
              </a:solidFill>
            </a:endParaRPr>
          </a:p>
          <a:p>
            <a:pPr marL="0" indent="0">
              <a:buNone/>
            </a:pPr>
            <a:endParaRPr lang="en-US" sz="2400" dirty="0">
              <a:solidFill>
                <a:srgbClr val="000000"/>
              </a:solidFill>
            </a:endParaRPr>
          </a:p>
        </p:txBody>
      </p:sp>
      <p:sp>
        <p:nvSpPr>
          <p:cNvPr id="2" name="Rectangle 2"/>
          <p:cNvSpPr>
            <a:spLocks noChangeArrowheads="1"/>
          </p:cNvSpPr>
          <p:nvPr/>
        </p:nvSpPr>
        <p:spPr bwMode="auto">
          <a:xfrm flipV="1">
            <a:off x="1295400" y="4162179"/>
            <a:ext cx="10106526"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US"/>
          </a:p>
        </p:txBody>
      </p:sp>
      <p:sp>
        <p:nvSpPr>
          <p:cNvPr id="8" name="Rectangle 2"/>
          <p:cNvSpPr>
            <a:spLocks noChangeArrowheads="1"/>
          </p:cNvSpPr>
          <p:nvPr/>
        </p:nvSpPr>
        <p:spPr bwMode="auto">
          <a:xfrm>
            <a:off x="838200" y="3834970"/>
            <a:ext cx="12869333" cy="8644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US"/>
          </a:p>
        </p:txBody>
      </p:sp>
      <p:sp>
        <p:nvSpPr>
          <p:cNvPr id="6" name="Rectangle 2"/>
          <p:cNvSpPr>
            <a:spLocks noChangeArrowheads="1"/>
          </p:cNvSpPr>
          <p:nvPr/>
        </p:nvSpPr>
        <p:spPr bwMode="auto">
          <a:xfrm>
            <a:off x="1066800" y="480060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3" name="Rectangle 2"/>
          <p:cNvSpPr>
            <a:spLocks noChangeArrowheads="1"/>
          </p:cNvSpPr>
          <p:nvPr/>
        </p:nvSpPr>
        <p:spPr bwMode="auto">
          <a:xfrm>
            <a:off x="5715000" y="1513316"/>
            <a:ext cx="11144250"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US"/>
          </a:p>
        </p:txBody>
      </p:sp>
      <p:sp>
        <p:nvSpPr>
          <p:cNvPr id="9"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10" name="Object 9"/>
          <p:cNvGraphicFramePr>
            <a:graphicFrameLocks noChangeAspect="1"/>
          </p:cNvGraphicFramePr>
          <p:nvPr>
            <p:extLst>
              <p:ext uri="{D42A27DB-BD31-4B8C-83A1-F6EECF244321}">
                <p14:modId xmlns:p14="http://schemas.microsoft.com/office/powerpoint/2010/main" val="3561726860"/>
              </p:ext>
            </p:extLst>
          </p:nvPr>
        </p:nvGraphicFramePr>
        <p:xfrm>
          <a:off x="1098176" y="1788685"/>
          <a:ext cx="7269399" cy="2910745"/>
        </p:xfrm>
        <a:graphic>
          <a:graphicData uri="http://schemas.openxmlformats.org/presentationml/2006/ole">
            <mc:AlternateContent xmlns:mc="http://schemas.openxmlformats.org/markup-compatibility/2006">
              <mc:Choice xmlns:v="urn:schemas-microsoft-com:vml" Requires="v">
                <p:oleObj spid="_x0000_s50197" name="Visio" r:id="rId4" imgW="9002368" imgH="2804580" progId="Visio.Drawing.11">
                  <p:embed/>
                </p:oleObj>
              </mc:Choice>
              <mc:Fallback>
                <p:oleObj name="Visio" r:id="rId4" imgW="9002368" imgH="2804580" progId="Visio.Drawing.11">
                  <p:embed/>
                  <p:pic>
                    <p:nvPicPr>
                      <p:cNvPr id="0" name="Object 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098176" y="1788685"/>
                        <a:ext cx="7269399" cy="2910745"/>
                      </a:xfrm>
                      <a:prstGeom prst="rect">
                        <a:avLst/>
                      </a:prstGeom>
                      <a:noFill/>
                    </p:spPr>
                  </p:pic>
                </p:oleObj>
              </mc:Fallback>
            </mc:AlternateContent>
          </a:graphicData>
        </a:graphic>
      </p:graphicFrame>
    </p:spTree>
    <p:extLst>
      <p:ext uri="{BB962C8B-B14F-4D97-AF65-F5344CB8AC3E}">
        <p14:creationId xmlns:p14="http://schemas.microsoft.com/office/powerpoint/2010/main" val="9227684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228600" y="234716"/>
            <a:ext cx="8686800" cy="1143000"/>
          </a:xfrm>
        </p:spPr>
        <p:txBody>
          <a:bodyPr>
            <a:noAutofit/>
          </a:bodyPr>
          <a:lstStyle/>
          <a:p>
            <a:r>
              <a:rPr lang="en-US" sz="4000" dirty="0" smtClean="0">
                <a:solidFill>
                  <a:schemeClr val="bg2">
                    <a:lumMod val="10000"/>
                  </a:schemeClr>
                </a:solidFill>
              </a:rPr>
              <a:t>Test Score Equating Designs</a:t>
            </a:r>
            <a:endParaRPr lang="en-US" sz="4000" dirty="0">
              <a:solidFill>
                <a:schemeClr val="bg2">
                  <a:lumMod val="10000"/>
                </a:schemeClr>
              </a:solidFill>
            </a:endParaRPr>
          </a:p>
        </p:txBody>
      </p:sp>
      <p:sp>
        <p:nvSpPr>
          <p:cNvPr id="5" name="Content Placeholder 4"/>
          <p:cNvSpPr>
            <a:spLocks noGrp="1"/>
          </p:cNvSpPr>
          <p:nvPr>
            <p:ph idx="1"/>
          </p:nvPr>
        </p:nvSpPr>
        <p:spPr>
          <a:xfrm>
            <a:off x="533400" y="1219200"/>
            <a:ext cx="8229600" cy="4525963"/>
          </a:xfrm>
        </p:spPr>
        <p:txBody>
          <a:bodyPr>
            <a:normAutofit/>
          </a:bodyPr>
          <a:lstStyle/>
          <a:p>
            <a:r>
              <a:rPr lang="en-US" sz="2400" dirty="0" smtClean="0"/>
              <a:t>In </a:t>
            </a:r>
            <a:r>
              <a:rPr lang="en-US" sz="2400" dirty="0"/>
              <a:t>an equating study, examinees are randomly assigned to take test form X or Y (a.k.a. form A or B) or both. </a:t>
            </a:r>
            <a:endParaRPr lang="en-US" sz="2400" dirty="0" smtClean="0"/>
          </a:p>
          <a:p>
            <a:r>
              <a:rPr lang="en-US" sz="2400" dirty="0" smtClean="0"/>
              <a:t>Three </a:t>
            </a:r>
            <a:r>
              <a:rPr lang="en-US" sz="2400" dirty="0"/>
              <a:t>designs used in conducting equating </a:t>
            </a:r>
            <a:r>
              <a:rPr lang="en-US" sz="2400" dirty="0" smtClean="0"/>
              <a:t>studies are: </a:t>
            </a:r>
            <a:endParaRPr lang="en-US" sz="2400" dirty="0"/>
          </a:p>
          <a:p>
            <a:pPr marL="0" indent="0">
              <a:buNone/>
            </a:pPr>
            <a:endParaRPr lang="en-US" sz="2400" dirty="0" smtClean="0">
              <a:solidFill>
                <a:srgbClr val="000000"/>
              </a:solidFill>
            </a:endParaRPr>
          </a:p>
          <a:p>
            <a:pPr marL="0" indent="0">
              <a:buNone/>
            </a:pPr>
            <a:endParaRPr lang="en-US" sz="2400" dirty="0" smtClean="0">
              <a:solidFill>
                <a:srgbClr val="000000"/>
              </a:solidFill>
            </a:endParaRPr>
          </a:p>
          <a:p>
            <a:endParaRPr lang="en-US" sz="2400" dirty="0" smtClean="0">
              <a:solidFill>
                <a:srgbClr val="000000"/>
              </a:solidFill>
            </a:endParaRPr>
          </a:p>
          <a:p>
            <a:pPr marL="0" indent="0">
              <a:buNone/>
            </a:pPr>
            <a:endParaRPr lang="en-US" sz="2400" dirty="0" smtClean="0">
              <a:solidFill>
                <a:srgbClr val="000000"/>
              </a:solidFill>
            </a:endParaRPr>
          </a:p>
          <a:p>
            <a:pPr marL="0" indent="0">
              <a:buNone/>
            </a:pPr>
            <a:endParaRPr lang="en-US" sz="2400" dirty="0">
              <a:solidFill>
                <a:srgbClr val="000000"/>
              </a:solidFill>
            </a:endParaRPr>
          </a:p>
          <a:p>
            <a:pPr marL="0" indent="0">
              <a:buNone/>
            </a:pPr>
            <a:endParaRPr lang="en-US" sz="2400" dirty="0">
              <a:solidFill>
                <a:srgbClr val="000000"/>
              </a:solidFill>
            </a:endParaRPr>
          </a:p>
        </p:txBody>
      </p:sp>
      <p:sp>
        <p:nvSpPr>
          <p:cNvPr id="2" name="Rectangle 2"/>
          <p:cNvSpPr>
            <a:spLocks noChangeArrowheads="1"/>
          </p:cNvSpPr>
          <p:nvPr/>
        </p:nvSpPr>
        <p:spPr bwMode="auto">
          <a:xfrm flipV="1">
            <a:off x="1295400" y="4162179"/>
            <a:ext cx="10106526"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US"/>
          </a:p>
        </p:txBody>
      </p:sp>
      <p:sp>
        <p:nvSpPr>
          <p:cNvPr id="8" name="Rectangle 2"/>
          <p:cNvSpPr>
            <a:spLocks noChangeArrowheads="1"/>
          </p:cNvSpPr>
          <p:nvPr/>
        </p:nvSpPr>
        <p:spPr bwMode="auto">
          <a:xfrm>
            <a:off x="838200" y="3834970"/>
            <a:ext cx="12869333" cy="8644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US"/>
          </a:p>
        </p:txBody>
      </p:sp>
      <p:sp>
        <p:nvSpPr>
          <p:cNvPr id="6" name="Rectangle 2"/>
          <p:cNvSpPr>
            <a:spLocks noChangeArrowheads="1"/>
          </p:cNvSpPr>
          <p:nvPr/>
        </p:nvSpPr>
        <p:spPr bwMode="auto">
          <a:xfrm>
            <a:off x="1066800" y="480060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3" name="Rectangle 2"/>
          <p:cNvSpPr>
            <a:spLocks noChangeArrowheads="1"/>
          </p:cNvSpPr>
          <p:nvPr/>
        </p:nvSpPr>
        <p:spPr bwMode="auto">
          <a:xfrm>
            <a:off x="5715000" y="1513316"/>
            <a:ext cx="11144250"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US"/>
          </a:p>
        </p:txBody>
      </p:sp>
      <p:pic>
        <p:nvPicPr>
          <p:cNvPr id="7" name="Picture 6"/>
          <p:cNvPicPr>
            <a:picLocks noChangeAspect="1"/>
          </p:cNvPicPr>
          <p:nvPr/>
        </p:nvPicPr>
        <p:blipFill>
          <a:blip r:embed="rId3"/>
          <a:stretch>
            <a:fillRect/>
          </a:stretch>
        </p:blipFill>
        <p:spPr>
          <a:xfrm>
            <a:off x="1599564" y="2771095"/>
            <a:ext cx="5944872" cy="3856669"/>
          </a:xfrm>
          <a:prstGeom prst="rect">
            <a:avLst/>
          </a:prstGeom>
        </p:spPr>
      </p:pic>
    </p:spTree>
    <p:extLst>
      <p:ext uri="{BB962C8B-B14F-4D97-AF65-F5344CB8AC3E}">
        <p14:creationId xmlns:p14="http://schemas.microsoft.com/office/powerpoint/2010/main" val="31795419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228600" y="234716"/>
            <a:ext cx="8686800" cy="1143000"/>
          </a:xfrm>
        </p:spPr>
        <p:txBody>
          <a:bodyPr>
            <a:noAutofit/>
          </a:bodyPr>
          <a:lstStyle/>
          <a:p>
            <a:r>
              <a:rPr lang="en-US" sz="4000" dirty="0" smtClean="0">
                <a:solidFill>
                  <a:schemeClr val="bg2">
                    <a:lumMod val="10000"/>
                  </a:schemeClr>
                </a:solidFill>
              </a:rPr>
              <a:t>Equating Techniques</a:t>
            </a:r>
            <a:endParaRPr lang="en-US" sz="4000" dirty="0">
              <a:solidFill>
                <a:schemeClr val="bg2">
                  <a:lumMod val="10000"/>
                </a:schemeClr>
              </a:solidFill>
            </a:endParaRPr>
          </a:p>
        </p:txBody>
      </p:sp>
      <p:sp>
        <p:nvSpPr>
          <p:cNvPr id="5" name="Content Placeholder 4"/>
          <p:cNvSpPr>
            <a:spLocks noGrp="1"/>
          </p:cNvSpPr>
          <p:nvPr>
            <p:ph idx="1"/>
          </p:nvPr>
        </p:nvSpPr>
        <p:spPr>
          <a:xfrm>
            <a:off x="533400" y="1219200"/>
            <a:ext cx="8229600" cy="4525963"/>
          </a:xfrm>
        </p:spPr>
        <p:txBody>
          <a:bodyPr>
            <a:normAutofit/>
          </a:bodyPr>
          <a:lstStyle/>
          <a:p>
            <a:r>
              <a:rPr lang="en-US" sz="2800" dirty="0" smtClean="0">
                <a:solidFill>
                  <a:srgbClr val="000000"/>
                </a:solidFill>
              </a:rPr>
              <a:t>Equating </a:t>
            </a:r>
            <a:r>
              <a:rPr lang="en-US" sz="2800" dirty="0">
                <a:solidFill>
                  <a:srgbClr val="000000"/>
                </a:solidFill>
              </a:rPr>
              <a:t>is conducted using </a:t>
            </a:r>
            <a:endParaRPr lang="en-US" sz="2800" dirty="0" smtClean="0">
              <a:solidFill>
                <a:srgbClr val="000000"/>
              </a:solidFill>
            </a:endParaRPr>
          </a:p>
          <a:p>
            <a:pPr lvl="1"/>
            <a:r>
              <a:rPr lang="en-US" sz="2400" dirty="0" smtClean="0">
                <a:solidFill>
                  <a:srgbClr val="000000"/>
                </a:solidFill>
              </a:rPr>
              <a:t>Linear</a:t>
            </a:r>
          </a:p>
          <a:p>
            <a:pPr lvl="1"/>
            <a:r>
              <a:rPr lang="en-US" sz="2400" dirty="0" err="1" smtClean="0">
                <a:solidFill>
                  <a:srgbClr val="000000"/>
                </a:solidFill>
              </a:rPr>
              <a:t>Equipercentile</a:t>
            </a:r>
            <a:r>
              <a:rPr lang="en-US" sz="2400" dirty="0" smtClean="0">
                <a:solidFill>
                  <a:srgbClr val="000000"/>
                </a:solidFill>
              </a:rPr>
              <a:t>.</a:t>
            </a:r>
          </a:p>
          <a:p>
            <a:pPr lvl="1"/>
            <a:r>
              <a:rPr lang="en-US" sz="2400" dirty="0" smtClean="0">
                <a:solidFill>
                  <a:srgbClr val="000000"/>
                </a:solidFill>
              </a:rPr>
              <a:t>Item </a:t>
            </a:r>
            <a:r>
              <a:rPr lang="en-US" sz="2400" dirty="0">
                <a:solidFill>
                  <a:srgbClr val="000000"/>
                </a:solidFill>
              </a:rPr>
              <a:t>response theory-based methods</a:t>
            </a:r>
            <a:r>
              <a:rPr lang="en-US" sz="2400" dirty="0" smtClean="0">
                <a:solidFill>
                  <a:srgbClr val="000000"/>
                </a:solidFill>
              </a:rPr>
              <a:t>.</a:t>
            </a:r>
          </a:p>
          <a:p>
            <a:r>
              <a:rPr lang="en-US" sz="2800" dirty="0">
                <a:solidFill>
                  <a:srgbClr val="000000"/>
                </a:solidFill>
              </a:rPr>
              <a:t>For each technique, specific assumptions are required in order to produce accurate results from the score equating exercise. </a:t>
            </a:r>
            <a:endParaRPr lang="en-US" sz="2800" dirty="0" smtClean="0">
              <a:solidFill>
                <a:srgbClr val="000000"/>
              </a:solidFill>
            </a:endParaRPr>
          </a:p>
          <a:p>
            <a:r>
              <a:rPr lang="en-US" sz="2800" dirty="0" smtClean="0">
                <a:solidFill>
                  <a:srgbClr val="000000"/>
                </a:solidFill>
              </a:rPr>
              <a:t>An </a:t>
            </a:r>
            <a:r>
              <a:rPr lang="en-US" sz="2800" i="1" dirty="0"/>
              <a:t>equating function </a:t>
            </a:r>
            <a:r>
              <a:rPr lang="en-US" sz="2800" dirty="0">
                <a:solidFill>
                  <a:srgbClr val="000000"/>
                </a:solidFill>
              </a:rPr>
              <a:t>is a transformation of raw scores on test </a:t>
            </a:r>
            <a:r>
              <a:rPr lang="en-US" sz="2800" i="1" dirty="0">
                <a:solidFill>
                  <a:srgbClr val="000000"/>
                </a:solidFill>
              </a:rPr>
              <a:t>X</a:t>
            </a:r>
            <a:r>
              <a:rPr lang="en-US" sz="2800" dirty="0">
                <a:solidFill>
                  <a:srgbClr val="000000"/>
                </a:solidFill>
              </a:rPr>
              <a:t> to the scale of raw scores on test Y.</a:t>
            </a:r>
            <a:endParaRPr lang="en-US" sz="2800" dirty="0" smtClean="0">
              <a:solidFill>
                <a:srgbClr val="000000"/>
              </a:solidFill>
            </a:endParaRPr>
          </a:p>
          <a:p>
            <a:pPr marL="0" indent="0">
              <a:buNone/>
            </a:pPr>
            <a:endParaRPr lang="en-US" sz="2400" dirty="0" smtClean="0">
              <a:solidFill>
                <a:srgbClr val="000000"/>
              </a:solidFill>
            </a:endParaRPr>
          </a:p>
          <a:p>
            <a:endParaRPr lang="en-US" sz="2400" dirty="0" smtClean="0">
              <a:solidFill>
                <a:srgbClr val="000000"/>
              </a:solidFill>
            </a:endParaRPr>
          </a:p>
          <a:p>
            <a:pPr marL="0" indent="0">
              <a:buNone/>
            </a:pPr>
            <a:endParaRPr lang="en-US" sz="2400" dirty="0" smtClean="0">
              <a:solidFill>
                <a:srgbClr val="000000"/>
              </a:solidFill>
            </a:endParaRPr>
          </a:p>
          <a:p>
            <a:pPr marL="0" indent="0">
              <a:buNone/>
            </a:pPr>
            <a:endParaRPr lang="en-US" sz="2400" dirty="0">
              <a:solidFill>
                <a:srgbClr val="000000"/>
              </a:solidFill>
            </a:endParaRPr>
          </a:p>
          <a:p>
            <a:pPr marL="0" indent="0">
              <a:buNone/>
            </a:pPr>
            <a:endParaRPr lang="en-US" sz="2400" dirty="0">
              <a:solidFill>
                <a:srgbClr val="000000"/>
              </a:solidFill>
            </a:endParaRPr>
          </a:p>
        </p:txBody>
      </p:sp>
      <p:sp>
        <p:nvSpPr>
          <p:cNvPr id="2" name="Rectangle 2"/>
          <p:cNvSpPr>
            <a:spLocks noChangeArrowheads="1"/>
          </p:cNvSpPr>
          <p:nvPr/>
        </p:nvSpPr>
        <p:spPr bwMode="auto">
          <a:xfrm flipV="1">
            <a:off x="1295400" y="4162179"/>
            <a:ext cx="10106526"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US"/>
          </a:p>
        </p:txBody>
      </p:sp>
      <p:sp>
        <p:nvSpPr>
          <p:cNvPr id="8" name="Rectangle 2"/>
          <p:cNvSpPr>
            <a:spLocks noChangeArrowheads="1"/>
          </p:cNvSpPr>
          <p:nvPr/>
        </p:nvSpPr>
        <p:spPr bwMode="auto">
          <a:xfrm>
            <a:off x="838200" y="3834970"/>
            <a:ext cx="12869333" cy="8644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US"/>
          </a:p>
        </p:txBody>
      </p:sp>
      <p:sp>
        <p:nvSpPr>
          <p:cNvPr id="6" name="Rectangle 2"/>
          <p:cNvSpPr>
            <a:spLocks noChangeArrowheads="1"/>
          </p:cNvSpPr>
          <p:nvPr/>
        </p:nvSpPr>
        <p:spPr bwMode="auto">
          <a:xfrm>
            <a:off x="1066800" y="480060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3" name="Rectangle 2"/>
          <p:cNvSpPr>
            <a:spLocks noChangeArrowheads="1"/>
          </p:cNvSpPr>
          <p:nvPr/>
        </p:nvSpPr>
        <p:spPr bwMode="auto">
          <a:xfrm>
            <a:off x="5715000" y="1513316"/>
            <a:ext cx="11144250"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US"/>
          </a:p>
        </p:txBody>
      </p:sp>
    </p:spTree>
    <p:extLst>
      <p:ext uri="{BB962C8B-B14F-4D97-AF65-F5344CB8AC3E}">
        <p14:creationId xmlns:p14="http://schemas.microsoft.com/office/powerpoint/2010/main" val="41314124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228600" y="234716"/>
            <a:ext cx="8686800" cy="1143000"/>
          </a:xfrm>
        </p:spPr>
        <p:txBody>
          <a:bodyPr>
            <a:noAutofit/>
          </a:bodyPr>
          <a:lstStyle/>
          <a:p>
            <a:r>
              <a:rPr lang="en-US" sz="4000" dirty="0" smtClean="0">
                <a:solidFill>
                  <a:schemeClr val="bg2">
                    <a:lumMod val="10000"/>
                  </a:schemeClr>
                </a:solidFill>
              </a:rPr>
              <a:t>Equating Techniques</a:t>
            </a:r>
            <a:endParaRPr lang="en-US" sz="4000" dirty="0">
              <a:solidFill>
                <a:schemeClr val="bg2">
                  <a:lumMod val="10000"/>
                </a:schemeClr>
              </a:solidFill>
            </a:endParaRPr>
          </a:p>
        </p:txBody>
      </p:sp>
      <p:sp>
        <p:nvSpPr>
          <p:cNvPr id="5" name="Content Placeholder 4"/>
          <p:cNvSpPr>
            <a:spLocks noGrp="1"/>
          </p:cNvSpPr>
          <p:nvPr>
            <p:ph idx="1"/>
          </p:nvPr>
        </p:nvSpPr>
        <p:spPr>
          <a:xfrm>
            <a:off x="533400" y="1219200"/>
            <a:ext cx="8229600" cy="4525963"/>
          </a:xfrm>
        </p:spPr>
        <p:txBody>
          <a:bodyPr>
            <a:normAutofit fontScale="77500" lnSpcReduction="20000"/>
          </a:bodyPr>
          <a:lstStyle/>
          <a:p>
            <a:r>
              <a:rPr lang="en-US" sz="2800" dirty="0">
                <a:solidFill>
                  <a:srgbClr val="000000"/>
                </a:solidFill>
              </a:rPr>
              <a:t>When equating is successful, the </a:t>
            </a:r>
            <a:r>
              <a:rPr lang="en-US" sz="2800" i="1" dirty="0"/>
              <a:t>equating function </a:t>
            </a:r>
            <a:r>
              <a:rPr lang="en-US" sz="2800" dirty="0">
                <a:solidFill>
                  <a:srgbClr val="000000"/>
                </a:solidFill>
              </a:rPr>
              <a:t>estimated from any other population is very similar. </a:t>
            </a:r>
            <a:endParaRPr lang="en-US" sz="2800" dirty="0" smtClean="0">
              <a:solidFill>
                <a:srgbClr val="000000"/>
              </a:solidFill>
            </a:endParaRPr>
          </a:p>
          <a:p>
            <a:r>
              <a:rPr lang="en-US" sz="2800" dirty="0" smtClean="0">
                <a:solidFill>
                  <a:srgbClr val="000000"/>
                </a:solidFill>
              </a:rPr>
              <a:t>This </a:t>
            </a:r>
            <a:r>
              <a:rPr lang="en-US" sz="2800" dirty="0">
                <a:solidFill>
                  <a:srgbClr val="000000"/>
                </a:solidFill>
              </a:rPr>
              <a:t>is true even though the equating function was estimated from a </a:t>
            </a:r>
            <a:r>
              <a:rPr lang="en-US" sz="2800" i="1" dirty="0"/>
              <a:t>random sample of examinees </a:t>
            </a:r>
            <a:r>
              <a:rPr lang="en-US" sz="2800" dirty="0">
                <a:solidFill>
                  <a:srgbClr val="000000"/>
                </a:solidFill>
              </a:rPr>
              <a:t>from the population. </a:t>
            </a:r>
            <a:endParaRPr lang="en-US" sz="2800" dirty="0" smtClean="0">
              <a:solidFill>
                <a:srgbClr val="000000"/>
              </a:solidFill>
            </a:endParaRPr>
          </a:p>
          <a:p>
            <a:r>
              <a:rPr lang="en-US" sz="2800" dirty="0" smtClean="0">
                <a:solidFill>
                  <a:srgbClr val="000000"/>
                </a:solidFill>
              </a:rPr>
              <a:t>The </a:t>
            </a:r>
            <a:r>
              <a:rPr lang="en-US" sz="2800" dirty="0">
                <a:solidFill>
                  <a:srgbClr val="000000"/>
                </a:solidFill>
              </a:rPr>
              <a:t>role of </a:t>
            </a:r>
            <a:r>
              <a:rPr lang="en-US" sz="2800" i="1" dirty="0"/>
              <a:t>random assignment </a:t>
            </a:r>
            <a:r>
              <a:rPr lang="en-US" sz="2800" dirty="0">
                <a:solidFill>
                  <a:srgbClr val="000000"/>
                </a:solidFill>
              </a:rPr>
              <a:t>is critical in equating studies. </a:t>
            </a:r>
            <a:endParaRPr lang="en-US" sz="2800" dirty="0" smtClean="0">
              <a:solidFill>
                <a:srgbClr val="000000"/>
              </a:solidFill>
            </a:endParaRPr>
          </a:p>
          <a:p>
            <a:r>
              <a:rPr lang="en-US" sz="2800" dirty="0" smtClean="0">
                <a:solidFill>
                  <a:srgbClr val="000000"/>
                </a:solidFill>
              </a:rPr>
              <a:t>To </a:t>
            </a:r>
            <a:r>
              <a:rPr lang="en-US" sz="2800" dirty="0">
                <a:solidFill>
                  <a:srgbClr val="000000"/>
                </a:solidFill>
              </a:rPr>
              <a:t>understand why, recall that our goal in equating is to </a:t>
            </a:r>
            <a:r>
              <a:rPr lang="en-US" sz="2800" i="1" dirty="0"/>
              <a:t>compare the performance</a:t>
            </a:r>
            <a:r>
              <a:rPr lang="en-US" sz="2800" dirty="0">
                <a:solidFill>
                  <a:srgbClr val="000000"/>
                </a:solidFill>
              </a:rPr>
              <a:t> of examinees (or groups) who have taken </a:t>
            </a:r>
            <a:r>
              <a:rPr lang="en-US" sz="2800" i="1" dirty="0"/>
              <a:t>different</a:t>
            </a:r>
            <a:r>
              <a:rPr lang="en-US" sz="2800" dirty="0">
                <a:solidFill>
                  <a:srgbClr val="000000"/>
                </a:solidFill>
              </a:rPr>
              <a:t> tests. </a:t>
            </a:r>
            <a:endParaRPr lang="en-US" sz="2800" dirty="0" smtClean="0">
              <a:solidFill>
                <a:srgbClr val="000000"/>
              </a:solidFill>
            </a:endParaRPr>
          </a:p>
          <a:p>
            <a:r>
              <a:rPr lang="en-US" sz="2800" dirty="0" smtClean="0">
                <a:solidFill>
                  <a:srgbClr val="000000"/>
                </a:solidFill>
              </a:rPr>
              <a:t>To </a:t>
            </a:r>
            <a:r>
              <a:rPr lang="en-US" sz="2800" dirty="0">
                <a:solidFill>
                  <a:srgbClr val="000000"/>
                </a:solidFill>
              </a:rPr>
              <a:t>accomplish this goal, we must make adjustments to the test scores (or group statistics) so that the resulting differences in scores reflect </a:t>
            </a:r>
            <a:r>
              <a:rPr lang="en-US" sz="2800" i="1" dirty="0"/>
              <a:t>differences in the examinees or groups</a:t>
            </a:r>
            <a:r>
              <a:rPr lang="en-US" sz="2800" dirty="0">
                <a:solidFill>
                  <a:srgbClr val="000000"/>
                </a:solidFill>
              </a:rPr>
              <a:t>. </a:t>
            </a:r>
            <a:endParaRPr lang="en-US" sz="2800" dirty="0" smtClean="0">
              <a:solidFill>
                <a:srgbClr val="000000"/>
              </a:solidFill>
            </a:endParaRPr>
          </a:p>
          <a:p>
            <a:r>
              <a:rPr lang="en-US" sz="2800" dirty="0" smtClean="0">
                <a:solidFill>
                  <a:srgbClr val="000000"/>
                </a:solidFill>
              </a:rPr>
              <a:t>So</a:t>
            </a:r>
            <a:r>
              <a:rPr lang="en-US" sz="2800" dirty="0">
                <a:solidFill>
                  <a:srgbClr val="000000"/>
                </a:solidFill>
              </a:rPr>
              <a:t>, the adjustment we seek in the test scores must </a:t>
            </a:r>
            <a:r>
              <a:rPr lang="en-US" sz="2800" i="1" dirty="0"/>
              <a:t>only</a:t>
            </a:r>
            <a:r>
              <a:rPr lang="en-US" sz="2800" dirty="0">
                <a:solidFill>
                  <a:srgbClr val="000000"/>
                </a:solidFill>
              </a:rPr>
              <a:t> be a function of differences in the tests – </a:t>
            </a:r>
            <a:r>
              <a:rPr lang="en-US" sz="2800" i="1" dirty="0"/>
              <a:t>unaffected by the attributes of the group of examinees used to make the adjustment</a:t>
            </a:r>
            <a:r>
              <a:rPr lang="en-US" sz="2800" dirty="0">
                <a:solidFill>
                  <a:srgbClr val="000000"/>
                </a:solidFill>
              </a:rPr>
              <a:t>.</a:t>
            </a:r>
          </a:p>
          <a:p>
            <a:pPr marL="0" indent="0">
              <a:buNone/>
            </a:pPr>
            <a:endParaRPr lang="en-US" sz="2400" dirty="0" smtClean="0">
              <a:solidFill>
                <a:srgbClr val="000000"/>
              </a:solidFill>
            </a:endParaRPr>
          </a:p>
          <a:p>
            <a:endParaRPr lang="en-US" sz="2400" dirty="0" smtClean="0">
              <a:solidFill>
                <a:srgbClr val="000000"/>
              </a:solidFill>
            </a:endParaRPr>
          </a:p>
          <a:p>
            <a:pPr marL="0" indent="0">
              <a:buNone/>
            </a:pPr>
            <a:endParaRPr lang="en-US" sz="2400" dirty="0" smtClean="0">
              <a:solidFill>
                <a:srgbClr val="000000"/>
              </a:solidFill>
            </a:endParaRPr>
          </a:p>
          <a:p>
            <a:pPr marL="0" indent="0">
              <a:buNone/>
            </a:pPr>
            <a:endParaRPr lang="en-US" sz="2400" dirty="0">
              <a:solidFill>
                <a:srgbClr val="000000"/>
              </a:solidFill>
            </a:endParaRPr>
          </a:p>
          <a:p>
            <a:pPr marL="0" indent="0">
              <a:buNone/>
            </a:pPr>
            <a:endParaRPr lang="en-US" sz="2400" dirty="0">
              <a:solidFill>
                <a:srgbClr val="000000"/>
              </a:solidFill>
            </a:endParaRPr>
          </a:p>
        </p:txBody>
      </p:sp>
      <p:sp>
        <p:nvSpPr>
          <p:cNvPr id="2" name="Rectangle 2"/>
          <p:cNvSpPr>
            <a:spLocks noChangeArrowheads="1"/>
          </p:cNvSpPr>
          <p:nvPr/>
        </p:nvSpPr>
        <p:spPr bwMode="auto">
          <a:xfrm flipV="1">
            <a:off x="1295400" y="4162179"/>
            <a:ext cx="10106526"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US"/>
          </a:p>
        </p:txBody>
      </p:sp>
      <p:sp>
        <p:nvSpPr>
          <p:cNvPr id="8" name="Rectangle 2"/>
          <p:cNvSpPr>
            <a:spLocks noChangeArrowheads="1"/>
          </p:cNvSpPr>
          <p:nvPr/>
        </p:nvSpPr>
        <p:spPr bwMode="auto">
          <a:xfrm>
            <a:off x="838200" y="3834970"/>
            <a:ext cx="12869333" cy="8644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US"/>
          </a:p>
        </p:txBody>
      </p:sp>
      <p:sp>
        <p:nvSpPr>
          <p:cNvPr id="6" name="Rectangle 2"/>
          <p:cNvSpPr>
            <a:spLocks noChangeArrowheads="1"/>
          </p:cNvSpPr>
          <p:nvPr/>
        </p:nvSpPr>
        <p:spPr bwMode="auto">
          <a:xfrm>
            <a:off x="1066800" y="480060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3" name="Rectangle 2"/>
          <p:cNvSpPr>
            <a:spLocks noChangeArrowheads="1"/>
          </p:cNvSpPr>
          <p:nvPr/>
        </p:nvSpPr>
        <p:spPr bwMode="auto">
          <a:xfrm>
            <a:off x="5715000" y="1513316"/>
            <a:ext cx="11144250"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US"/>
          </a:p>
        </p:txBody>
      </p:sp>
    </p:spTree>
    <p:extLst>
      <p:ext uri="{BB962C8B-B14F-4D97-AF65-F5344CB8AC3E}">
        <p14:creationId xmlns:p14="http://schemas.microsoft.com/office/powerpoint/2010/main" val="29381539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228600" y="234716"/>
            <a:ext cx="8686800" cy="1143000"/>
          </a:xfrm>
        </p:spPr>
        <p:txBody>
          <a:bodyPr>
            <a:noAutofit/>
          </a:bodyPr>
          <a:lstStyle/>
          <a:p>
            <a:r>
              <a:rPr lang="en-US" sz="3600" dirty="0" smtClean="0">
                <a:solidFill>
                  <a:schemeClr val="bg2">
                    <a:lumMod val="10000"/>
                  </a:schemeClr>
                </a:solidFill>
              </a:rPr>
              <a:t>Random Groups – </a:t>
            </a:r>
            <a:br>
              <a:rPr lang="en-US" sz="3600" dirty="0" smtClean="0">
                <a:solidFill>
                  <a:schemeClr val="bg2">
                    <a:lumMod val="10000"/>
                  </a:schemeClr>
                </a:solidFill>
              </a:rPr>
            </a:br>
            <a:r>
              <a:rPr lang="en-US" sz="3600" dirty="0" smtClean="0">
                <a:solidFill>
                  <a:schemeClr val="bg2">
                    <a:lumMod val="10000"/>
                  </a:schemeClr>
                </a:solidFill>
              </a:rPr>
              <a:t>One Test Administration to Each Group</a:t>
            </a:r>
            <a:endParaRPr lang="en-US" sz="3600" dirty="0">
              <a:solidFill>
                <a:schemeClr val="bg2">
                  <a:lumMod val="10000"/>
                </a:schemeClr>
              </a:solidFill>
            </a:endParaRPr>
          </a:p>
        </p:txBody>
      </p:sp>
      <p:sp>
        <p:nvSpPr>
          <p:cNvPr id="5" name="Content Placeholder 4"/>
          <p:cNvSpPr>
            <a:spLocks noGrp="1"/>
          </p:cNvSpPr>
          <p:nvPr>
            <p:ph idx="1"/>
          </p:nvPr>
        </p:nvSpPr>
        <p:spPr>
          <a:xfrm>
            <a:off x="457200" y="1571988"/>
            <a:ext cx="8229600" cy="4525963"/>
          </a:xfrm>
        </p:spPr>
        <p:txBody>
          <a:bodyPr>
            <a:normAutofit/>
          </a:bodyPr>
          <a:lstStyle/>
          <a:p>
            <a:r>
              <a:rPr lang="en-US" sz="2800" dirty="0" smtClean="0">
                <a:solidFill>
                  <a:srgbClr val="000000"/>
                </a:solidFill>
              </a:rPr>
              <a:t>The </a:t>
            </a:r>
            <a:r>
              <a:rPr lang="en-US" sz="2800" dirty="0">
                <a:solidFill>
                  <a:srgbClr val="000000"/>
                </a:solidFill>
              </a:rPr>
              <a:t>linear equating technique assumes that the only differences between the distribution of scores on test </a:t>
            </a:r>
            <a:r>
              <a:rPr lang="en-US" sz="2800" i="1" dirty="0"/>
              <a:t>X</a:t>
            </a:r>
            <a:r>
              <a:rPr lang="en-US" sz="2800" dirty="0">
                <a:solidFill>
                  <a:srgbClr val="000000"/>
                </a:solidFill>
              </a:rPr>
              <a:t> and test </a:t>
            </a:r>
            <a:r>
              <a:rPr lang="en-US" sz="2800" i="1" dirty="0"/>
              <a:t>Y</a:t>
            </a:r>
            <a:r>
              <a:rPr lang="en-US" sz="2800" dirty="0">
                <a:solidFill>
                  <a:srgbClr val="000000"/>
                </a:solidFill>
              </a:rPr>
              <a:t> are the </a:t>
            </a:r>
            <a:r>
              <a:rPr lang="en-US" sz="2800" i="1" dirty="0"/>
              <a:t>means</a:t>
            </a:r>
            <a:r>
              <a:rPr lang="en-US" sz="2800" dirty="0">
                <a:solidFill>
                  <a:srgbClr val="000000"/>
                </a:solidFill>
              </a:rPr>
              <a:t> and </a:t>
            </a:r>
            <a:r>
              <a:rPr lang="en-US" sz="2800" i="1" dirty="0"/>
              <a:t>standard deviations</a:t>
            </a:r>
            <a:r>
              <a:rPr lang="en-US" sz="2800" dirty="0">
                <a:solidFill>
                  <a:srgbClr val="000000"/>
                </a:solidFill>
              </a:rPr>
              <a:t>. </a:t>
            </a:r>
            <a:endParaRPr lang="en-US" sz="2800" dirty="0" smtClean="0">
              <a:solidFill>
                <a:srgbClr val="000000"/>
              </a:solidFill>
            </a:endParaRPr>
          </a:p>
          <a:p>
            <a:r>
              <a:rPr lang="en-US" sz="2800" dirty="0">
                <a:solidFill>
                  <a:srgbClr val="000000"/>
                </a:solidFill>
              </a:rPr>
              <a:t>Linear equating involves identifying equivalent scores by identifying </a:t>
            </a:r>
            <a:r>
              <a:rPr lang="en-US" sz="2800" i="1" dirty="0"/>
              <a:t>pairs of scores </a:t>
            </a:r>
            <a:r>
              <a:rPr lang="en-US" sz="2800" dirty="0">
                <a:solidFill>
                  <a:srgbClr val="000000"/>
                </a:solidFill>
              </a:rPr>
              <a:t>on one </a:t>
            </a:r>
            <a:r>
              <a:rPr lang="en-US" sz="2800" dirty="0"/>
              <a:t>form</a:t>
            </a:r>
            <a:r>
              <a:rPr lang="en-US" sz="2800" dirty="0">
                <a:solidFill>
                  <a:srgbClr val="000000"/>
                </a:solidFill>
              </a:rPr>
              <a:t> </a:t>
            </a:r>
            <a:r>
              <a:rPr lang="en-US" sz="2800" i="1" dirty="0"/>
              <a:t>X</a:t>
            </a:r>
            <a:r>
              <a:rPr lang="en-US" sz="2800" dirty="0">
                <a:solidFill>
                  <a:srgbClr val="000000"/>
                </a:solidFill>
              </a:rPr>
              <a:t> and one </a:t>
            </a:r>
            <a:r>
              <a:rPr lang="en-US" sz="2800" dirty="0"/>
              <a:t>form</a:t>
            </a:r>
            <a:r>
              <a:rPr lang="en-US" sz="2800" dirty="0">
                <a:solidFill>
                  <a:srgbClr val="000000"/>
                </a:solidFill>
              </a:rPr>
              <a:t> </a:t>
            </a:r>
            <a:r>
              <a:rPr lang="en-US" sz="2800" i="1" dirty="0"/>
              <a:t>Y</a:t>
            </a:r>
            <a:r>
              <a:rPr lang="en-US" sz="2800" dirty="0">
                <a:solidFill>
                  <a:srgbClr val="000000"/>
                </a:solidFill>
              </a:rPr>
              <a:t> that have </a:t>
            </a:r>
            <a:r>
              <a:rPr lang="en-US" sz="2800" i="1" dirty="0"/>
              <a:t>identical z-scores</a:t>
            </a:r>
            <a:r>
              <a:rPr lang="en-US" sz="2800" dirty="0">
                <a:solidFill>
                  <a:srgbClr val="000000"/>
                </a:solidFill>
              </a:rPr>
              <a:t>. </a:t>
            </a:r>
            <a:endParaRPr lang="en-US" sz="2800" dirty="0" smtClean="0">
              <a:solidFill>
                <a:srgbClr val="000000"/>
              </a:solidFill>
            </a:endParaRPr>
          </a:p>
          <a:p>
            <a:r>
              <a:rPr lang="en-US" sz="2800" dirty="0">
                <a:solidFill>
                  <a:srgbClr val="000000"/>
                </a:solidFill>
              </a:rPr>
              <a:t>If the z-scores are identical, the percentile ranks will also be the same for scores on tests </a:t>
            </a:r>
            <a:r>
              <a:rPr lang="en-US" sz="2800" i="1" dirty="0">
                <a:solidFill>
                  <a:srgbClr val="000000"/>
                </a:solidFill>
              </a:rPr>
              <a:t>X</a:t>
            </a:r>
            <a:r>
              <a:rPr lang="en-US" sz="2800" dirty="0">
                <a:solidFill>
                  <a:srgbClr val="000000"/>
                </a:solidFill>
              </a:rPr>
              <a:t> and </a:t>
            </a:r>
            <a:r>
              <a:rPr lang="en-US" sz="2800" i="1" dirty="0">
                <a:solidFill>
                  <a:srgbClr val="000000"/>
                </a:solidFill>
              </a:rPr>
              <a:t>Y</a:t>
            </a:r>
            <a:r>
              <a:rPr lang="en-US" sz="2800" dirty="0" smtClean="0">
                <a:solidFill>
                  <a:srgbClr val="000000"/>
                </a:solidFill>
              </a:rPr>
              <a:t>.</a:t>
            </a:r>
          </a:p>
          <a:p>
            <a:pPr marL="0" indent="0">
              <a:buNone/>
            </a:pPr>
            <a:endParaRPr lang="en-US" sz="2400" dirty="0" smtClean="0">
              <a:solidFill>
                <a:srgbClr val="000000"/>
              </a:solidFill>
            </a:endParaRPr>
          </a:p>
          <a:p>
            <a:pPr marL="0" indent="0">
              <a:buNone/>
            </a:pPr>
            <a:endParaRPr lang="en-US" sz="2400" dirty="0" smtClean="0">
              <a:solidFill>
                <a:srgbClr val="000000"/>
              </a:solidFill>
            </a:endParaRPr>
          </a:p>
          <a:p>
            <a:pPr marL="0" indent="0">
              <a:buNone/>
            </a:pPr>
            <a:endParaRPr lang="en-US" sz="2400" dirty="0">
              <a:solidFill>
                <a:srgbClr val="000000"/>
              </a:solidFill>
            </a:endParaRPr>
          </a:p>
          <a:p>
            <a:pPr marL="0" indent="0">
              <a:buNone/>
            </a:pPr>
            <a:endParaRPr lang="en-US" sz="2400" dirty="0">
              <a:solidFill>
                <a:srgbClr val="000000"/>
              </a:solidFill>
            </a:endParaRPr>
          </a:p>
        </p:txBody>
      </p:sp>
      <p:sp>
        <p:nvSpPr>
          <p:cNvPr id="2" name="Rectangle 2"/>
          <p:cNvSpPr>
            <a:spLocks noChangeArrowheads="1"/>
          </p:cNvSpPr>
          <p:nvPr/>
        </p:nvSpPr>
        <p:spPr bwMode="auto">
          <a:xfrm flipV="1">
            <a:off x="1295400" y="4114800"/>
            <a:ext cx="10106526"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US"/>
          </a:p>
        </p:txBody>
      </p:sp>
      <p:sp>
        <p:nvSpPr>
          <p:cNvPr id="8" name="Rectangle 2"/>
          <p:cNvSpPr>
            <a:spLocks noChangeArrowheads="1"/>
          </p:cNvSpPr>
          <p:nvPr/>
        </p:nvSpPr>
        <p:spPr bwMode="auto">
          <a:xfrm>
            <a:off x="838200" y="3834970"/>
            <a:ext cx="12869333" cy="8644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US"/>
          </a:p>
        </p:txBody>
      </p:sp>
      <p:sp>
        <p:nvSpPr>
          <p:cNvPr id="6" name="Rectangle 2"/>
          <p:cNvSpPr>
            <a:spLocks noChangeArrowheads="1"/>
          </p:cNvSpPr>
          <p:nvPr/>
        </p:nvSpPr>
        <p:spPr bwMode="auto">
          <a:xfrm>
            <a:off x="1066800" y="480060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3" name="Rectangle 2"/>
          <p:cNvSpPr>
            <a:spLocks noChangeArrowheads="1"/>
          </p:cNvSpPr>
          <p:nvPr/>
        </p:nvSpPr>
        <p:spPr bwMode="auto">
          <a:xfrm>
            <a:off x="5715000" y="1513316"/>
            <a:ext cx="11144250"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US"/>
          </a:p>
        </p:txBody>
      </p:sp>
    </p:spTree>
    <p:extLst>
      <p:ext uri="{BB962C8B-B14F-4D97-AF65-F5344CB8AC3E}">
        <p14:creationId xmlns:p14="http://schemas.microsoft.com/office/powerpoint/2010/main" val="20977638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228600" y="234716"/>
            <a:ext cx="8686800" cy="1143000"/>
          </a:xfrm>
        </p:spPr>
        <p:txBody>
          <a:bodyPr>
            <a:noAutofit/>
          </a:bodyPr>
          <a:lstStyle/>
          <a:p>
            <a:r>
              <a:rPr lang="en-US" sz="3600" dirty="0" smtClean="0">
                <a:solidFill>
                  <a:schemeClr val="bg2">
                    <a:lumMod val="10000"/>
                  </a:schemeClr>
                </a:solidFill>
              </a:rPr>
              <a:t>Random Groups – </a:t>
            </a:r>
            <a:br>
              <a:rPr lang="en-US" sz="3600" dirty="0" smtClean="0">
                <a:solidFill>
                  <a:schemeClr val="bg2">
                    <a:lumMod val="10000"/>
                  </a:schemeClr>
                </a:solidFill>
              </a:rPr>
            </a:br>
            <a:r>
              <a:rPr lang="en-US" sz="3600" dirty="0" smtClean="0">
                <a:solidFill>
                  <a:schemeClr val="bg2">
                    <a:lumMod val="10000"/>
                  </a:schemeClr>
                </a:solidFill>
              </a:rPr>
              <a:t>One Test Administration to Each Group</a:t>
            </a:r>
            <a:endParaRPr lang="en-US" sz="3600" dirty="0">
              <a:solidFill>
                <a:schemeClr val="bg2">
                  <a:lumMod val="10000"/>
                </a:schemeClr>
              </a:solidFill>
            </a:endParaRPr>
          </a:p>
        </p:txBody>
      </p:sp>
      <p:sp>
        <p:nvSpPr>
          <p:cNvPr id="5" name="Content Placeholder 4"/>
          <p:cNvSpPr>
            <a:spLocks noGrp="1"/>
          </p:cNvSpPr>
          <p:nvPr>
            <p:ph idx="1"/>
          </p:nvPr>
        </p:nvSpPr>
        <p:spPr>
          <a:xfrm>
            <a:off x="457200" y="1571988"/>
            <a:ext cx="8229600" cy="4525963"/>
          </a:xfrm>
        </p:spPr>
        <p:txBody>
          <a:bodyPr>
            <a:normAutofit/>
          </a:bodyPr>
          <a:lstStyle/>
          <a:p>
            <a:r>
              <a:rPr lang="en-US" sz="2400" dirty="0"/>
              <a:t>We use </a:t>
            </a:r>
            <a:r>
              <a:rPr lang="en-US" sz="2400" dirty="0" smtClean="0"/>
              <a:t>the following equation </a:t>
            </a:r>
            <a:r>
              <a:rPr lang="en-US" sz="2400" dirty="0"/>
              <a:t>to transform </a:t>
            </a:r>
            <a:r>
              <a:rPr lang="en-US" sz="2400" i="1" dirty="0"/>
              <a:t>X</a:t>
            </a:r>
            <a:r>
              <a:rPr lang="en-US" sz="2400" dirty="0"/>
              <a:t> to </a:t>
            </a:r>
            <a:r>
              <a:rPr lang="en-US" sz="2400" i="1" dirty="0"/>
              <a:t>Y</a:t>
            </a:r>
            <a:r>
              <a:rPr lang="en-US" sz="2400" dirty="0" smtClean="0"/>
              <a:t>*</a:t>
            </a:r>
          </a:p>
          <a:p>
            <a:endParaRPr lang="en-US" sz="2400" dirty="0">
              <a:solidFill>
                <a:srgbClr val="000000"/>
              </a:solidFill>
            </a:endParaRPr>
          </a:p>
          <a:p>
            <a:endParaRPr lang="en-US" sz="2400" dirty="0" smtClean="0">
              <a:solidFill>
                <a:srgbClr val="000000"/>
              </a:solidFill>
            </a:endParaRPr>
          </a:p>
          <a:p>
            <a:pPr marL="0" indent="0">
              <a:buNone/>
            </a:pPr>
            <a:endParaRPr lang="en-US" sz="2400" dirty="0" smtClean="0">
              <a:solidFill>
                <a:srgbClr val="000000"/>
              </a:solidFill>
            </a:endParaRPr>
          </a:p>
          <a:p>
            <a:pPr marL="0" indent="0">
              <a:buNone/>
            </a:pPr>
            <a:endParaRPr lang="en-US" sz="2400" dirty="0">
              <a:solidFill>
                <a:srgbClr val="000000"/>
              </a:solidFill>
            </a:endParaRPr>
          </a:p>
          <a:p>
            <a:pPr marL="0" indent="0">
              <a:buNone/>
            </a:pPr>
            <a:endParaRPr lang="en-US" sz="2400" dirty="0">
              <a:solidFill>
                <a:srgbClr val="000000"/>
              </a:solidFill>
            </a:endParaRPr>
          </a:p>
        </p:txBody>
      </p:sp>
      <p:sp>
        <p:nvSpPr>
          <p:cNvPr id="2" name="Rectangle 2"/>
          <p:cNvSpPr>
            <a:spLocks noChangeArrowheads="1"/>
          </p:cNvSpPr>
          <p:nvPr/>
        </p:nvSpPr>
        <p:spPr bwMode="auto">
          <a:xfrm flipV="1">
            <a:off x="1295400" y="4114800"/>
            <a:ext cx="10106526"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US"/>
          </a:p>
        </p:txBody>
      </p:sp>
      <p:sp>
        <p:nvSpPr>
          <p:cNvPr id="8" name="Rectangle 2"/>
          <p:cNvSpPr>
            <a:spLocks noChangeArrowheads="1"/>
          </p:cNvSpPr>
          <p:nvPr/>
        </p:nvSpPr>
        <p:spPr bwMode="auto">
          <a:xfrm>
            <a:off x="838200" y="3834970"/>
            <a:ext cx="12869333" cy="8644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US"/>
          </a:p>
        </p:txBody>
      </p:sp>
      <p:sp>
        <p:nvSpPr>
          <p:cNvPr id="6" name="Rectangle 2"/>
          <p:cNvSpPr>
            <a:spLocks noChangeArrowheads="1"/>
          </p:cNvSpPr>
          <p:nvPr/>
        </p:nvSpPr>
        <p:spPr bwMode="auto">
          <a:xfrm>
            <a:off x="1066800" y="480060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3" name="Rectangle 2"/>
          <p:cNvSpPr>
            <a:spLocks noChangeArrowheads="1"/>
          </p:cNvSpPr>
          <p:nvPr/>
        </p:nvSpPr>
        <p:spPr bwMode="auto">
          <a:xfrm>
            <a:off x="5715000" y="1513316"/>
            <a:ext cx="11144250"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US"/>
          </a:p>
        </p:txBody>
      </p:sp>
      <p:sp>
        <p:nvSpPr>
          <p:cNvPr id="7" name="Rectangle 2"/>
          <p:cNvSpPr>
            <a:spLocks noChangeArrowheads="1"/>
          </p:cNvSpPr>
          <p:nvPr/>
        </p:nvSpPr>
        <p:spPr bwMode="auto">
          <a:xfrm>
            <a:off x="1447799" y="2590799"/>
            <a:ext cx="12112831"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US"/>
          </a:p>
        </p:txBody>
      </p:sp>
      <p:graphicFrame>
        <p:nvGraphicFramePr>
          <p:cNvPr id="9" name="Object 8"/>
          <p:cNvGraphicFramePr>
            <a:graphicFrameLocks noChangeAspect="1"/>
          </p:cNvGraphicFramePr>
          <p:nvPr>
            <p:extLst>
              <p:ext uri="{D42A27DB-BD31-4B8C-83A1-F6EECF244321}">
                <p14:modId xmlns:p14="http://schemas.microsoft.com/office/powerpoint/2010/main" val="246472299"/>
              </p:ext>
            </p:extLst>
          </p:nvPr>
        </p:nvGraphicFramePr>
        <p:xfrm>
          <a:off x="1447800" y="2590800"/>
          <a:ext cx="3520440" cy="914400"/>
        </p:xfrm>
        <a:graphic>
          <a:graphicData uri="http://schemas.openxmlformats.org/presentationml/2006/ole">
            <mc:AlternateContent xmlns:mc="http://schemas.openxmlformats.org/markup-compatibility/2006">
              <mc:Choice xmlns:v="urn:schemas-microsoft-com:vml" Requires="v">
                <p:oleObj spid="_x0000_s64529" name="Equation" r:id="rId4" imgW="1954951" imgH="495085" progId="Equation.DSMT4">
                  <p:embed/>
                </p:oleObj>
              </mc:Choice>
              <mc:Fallback>
                <p:oleObj name="Equation" r:id="rId4" imgW="1954951" imgH="495085" progId="Equation.DSMT4">
                  <p:embed/>
                  <p:pic>
                    <p:nvPicPr>
                      <p:cNvPr id="0" name="Object 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447800" y="2590800"/>
                        <a:ext cx="3520440" cy="914400"/>
                      </a:xfrm>
                      <a:prstGeom prst="rect">
                        <a:avLst/>
                      </a:prstGeom>
                      <a:noFill/>
                    </p:spPr>
                  </p:pic>
                </p:oleObj>
              </mc:Fallback>
            </mc:AlternateContent>
          </a:graphicData>
        </a:graphic>
      </p:graphicFrame>
      <p:pic>
        <p:nvPicPr>
          <p:cNvPr id="10" name="Picture 9"/>
          <p:cNvPicPr>
            <a:picLocks noChangeAspect="1"/>
          </p:cNvPicPr>
          <p:nvPr/>
        </p:nvPicPr>
        <p:blipFill>
          <a:blip r:embed="rId6"/>
          <a:stretch>
            <a:fillRect/>
          </a:stretch>
        </p:blipFill>
        <p:spPr>
          <a:xfrm>
            <a:off x="762000" y="3788417"/>
            <a:ext cx="5944872" cy="2743875"/>
          </a:xfrm>
          <a:prstGeom prst="rect">
            <a:avLst/>
          </a:prstGeom>
        </p:spPr>
      </p:pic>
    </p:spTree>
    <p:extLst>
      <p:ext uri="{BB962C8B-B14F-4D97-AF65-F5344CB8AC3E}">
        <p14:creationId xmlns:p14="http://schemas.microsoft.com/office/powerpoint/2010/main" val="7459056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228600" y="234716"/>
            <a:ext cx="8686800" cy="1143000"/>
          </a:xfrm>
        </p:spPr>
        <p:txBody>
          <a:bodyPr>
            <a:noAutofit/>
          </a:bodyPr>
          <a:lstStyle/>
          <a:p>
            <a:r>
              <a:rPr lang="en-US" sz="3600" dirty="0" smtClean="0">
                <a:solidFill>
                  <a:schemeClr val="bg2">
                    <a:lumMod val="10000"/>
                  </a:schemeClr>
                </a:solidFill>
              </a:rPr>
              <a:t>Random Groups – </a:t>
            </a:r>
            <a:br>
              <a:rPr lang="en-US" sz="3600" dirty="0" smtClean="0">
                <a:solidFill>
                  <a:schemeClr val="bg2">
                    <a:lumMod val="10000"/>
                  </a:schemeClr>
                </a:solidFill>
              </a:rPr>
            </a:br>
            <a:r>
              <a:rPr lang="en-US" sz="3600" dirty="0" smtClean="0">
                <a:solidFill>
                  <a:schemeClr val="bg2">
                    <a:lumMod val="10000"/>
                  </a:schemeClr>
                </a:solidFill>
              </a:rPr>
              <a:t>One Test Administration to Each Group</a:t>
            </a:r>
            <a:endParaRPr lang="en-US" sz="3600" dirty="0">
              <a:solidFill>
                <a:schemeClr val="bg2">
                  <a:lumMod val="10000"/>
                </a:schemeClr>
              </a:solidFill>
            </a:endParaRPr>
          </a:p>
        </p:txBody>
      </p:sp>
      <p:sp>
        <p:nvSpPr>
          <p:cNvPr id="5" name="Content Placeholder 4"/>
          <p:cNvSpPr>
            <a:spLocks noGrp="1"/>
          </p:cNvSpPr>
          <p:nvPr>
            <p:ph idx="1"/>
          </p:nvPr>
        </p:nvSpPr>
        <p:spPr>
          <a:xfrm>
            <a:off x="457200" y="1571988"/>
            <a:ext cx="8229600" cy="4525963"/>
          </a:xfrm>
        </p:spPr>
        <p:txBody>
          <a:bodyPr>
            <a:normAutofit/>
          </a:bodyPr>
          <a:lstStyle/>
          <a:p>
            <a:r>
              <a:rPr lang="en-US" sz="2400" dirty="0">
                <a:solidFill>
                  <a:srgbClr val="000000"/>
                </a:solidFill>
              </a:rPr>
              <a:t>We use </a:t>
            </a:r>
            <a:r>
              <a:rPr lang="en-US" sz="2400" dirty="0" smtClean="0">
                <a:solidFill>
                  <a:srgbClr val="000000"/>
                </a:solidFill>
              </a:rPr>
              <a:t>the following equation </a:t>
            </a:r>
            <a:r>
              <a:rPr lang="en-US" sz="2400" dirty="0">
                <a:solidFill>
                  <a:srgbClr val="000000"/>
                </a:solidFill>
              </a:rPr>
              <a:t>to transform</a:t>
            </a:r>
            <a:r>
              <a:rPr lang="en-US" sz="2400" dirty="0"/>
              <a:t> </a:t>
            </a:r>
            <a:r>
              <a:rPr lang="en-US" sz="2400" i="1" dirty="0"/>
              <a:t>X</a:t>
            </a:r>
            <a:r>
              <a:rPr lang="en-US" sz="2400" dirty="0"/>
              <a:t> </a:t>
            </a:r>
            <a:r>
              <a:rPr lang="en-US" sz="2400" dirty="0" smtClean="0">
                <a:solidFill>
                  <a:srgbClr val="000000"/>
                </a:solidFill>
              </a:rPr>
              <a:t>(score of 33) to</a:t>
            </a:r>
            <a:r>
              <a:rPr lang="en-US" sz="2400" dirty="0" smtClean="0"/>
              <a:t> </a:t>
            </a:r>
            <a:r>
              <a:rPr lang="en-US" sz="2400" i="1" dirty="0"/>
              <a:t>Y</a:t>
            </a:r>
            <a:r>
              <a:rPr lang="en-US" sz="2400" dirty="0" smtClean="0"/>
              <a:t>*</a:t>
            </a:r>
          </a:p>
          <a:p>
            <a:endParaRPr lang="en-US" sz="2400" dirty="0">
              <a:solidFill>
                <a:srgbClr val="000000"/>
              </a:solidFill>
            </a:endParaRPr>
          </a:p>
          <a:p>
            <a:endParaRPr lang="en-US" sz="2400" dirty="0" smtClean="0">
              <a:solidFill>
                <a:srgbClr val="000000"/>
              </a:solidFill>
            </a:endParaRPr>
          </a:p>
          <a:p>
            <a:pPr marL="0" indent="0">
              <a:buNone/>
            </a:pPr>
            <a:endParaRPr lang="en-US" sz="2400" dirty="0" smtClean="0">
              <a:solidFill>
                <a:srgbClr val="000000"/>
              </a:solidFill>
            </a:endParaRPr>
          </a:p>
          <a:p>
            <a:pPr marL="0" indent="0">
              <a:buNone/>
            </a:pPr>
            <a:endParaRPr lang="en-US" sz="2400" dirty="0">
              <a:solidFill>
                <a:srgbClr val="000000"/>
              </a:solidFill>
            </a:endParaRPr>
          </a:p>
          <a:p>
            <a:pPr marL="0" indent="0">
              <a:buNone/>
            </a:pPr>
            <a:endParaRPr lang="en-US" sz="2400" dirty="0">
              <a:solidFill>
                <a:srgbClr val="000000"/>
              </a:solidFill>
            </a:endParaRPr>
          </a:p>
        </p:txBody>
      </p:sp>
      <p:sp>
        <p:nvSpPr>
          <p:cNvPr id="2" name="Rectangle 2"/>
          <p:cNvSpPr>
            <a:spLocks noChangeArrowheads="1"/>
          </p:cNvSpPr>
          <p:nvPr/>
        </p:nvSpPr>
        <p:spPr bwMode="auto">
          <a:xfrm flipV="1">
            <a:off x="1295400" y="4114800"/>
            <a:ext cx="10106526"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US"/>
          </a:p>
        </p:txBody>
      </p:sp>
      <p:sp>
        <p:nvSpPr>
          <p:cNvPr id="8" name="Rectangle 2"/>
          <p:cNvSpPr>
            <a:spLocks noChangeArrowheads="1"/>
          </p:cNvSpPr>
          <p:nvPr/>
        </p:nvSpPr>
        <p:spPr bwMode="auto">
          <a:xfrm>
            <a:off x="838200" y="3834970"/>
            <a:ext cx="12869333" cy="8644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US"/>
          </a:p>
        </p:txBody>
      </p:sp>
      <p:sp>
        <p:nvSpPr>
          <p:cNvPr id="6" name="Rectangle 2"/>
          <p:cNvSpPr>
            <a:spLocks noChangeArrowheads="1"/>
          </p:cNvSpPr>
          <p:nvPr/>
        </p:nvSpPr>
        <p:spPr bwMode="auto">
          <a:xfrm>
            <a:off x="1066800" y="480060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3" name="Rectangle 2"/>
          <p:cNvSpPr>
            <a:spLocks noChangeArrowheads="1"/>
          </p:cNvSpPr>
          <p:nvPr/>
        </p:nvSpPr>
        <p:spPr bwMode="auto">
          <a:xfrm>
            <a:off x="5715000" y="1513316"/>
            <a:ext cx="11144250"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US"/>
          </a:p>
        </p:txBody>
      </p:sp>
      <p:sp>
        <p:nvSpPr>
          <p:cNvPr id="7" name="Rectangle 2"/>
          <p:cNvSpPr>
            <a:spLocks noChangeArrowheads="1"/>
          </p:cNvSpPr>
          <p:nvPr/>
        </p:nvSpPr>
        <p:spPr bwMode="auto">
          <a:xfrm>
            <a:off x="1447799" y="2590799"/>
            <a:ext cx="12112831"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US"/>
          </a:p>
        </p:txBody>
      </p:sp>
      <p:graphicFrame>
        <p:nvGraphicFramePr>
          <p:cNvPr id="9" name="Object 8"/>
          <p:cNvGraphicFramePr>
            <a:graphicFrameLocks noChangeAspect="1"/>
          </p:cNvGraphicFramePr>
          <p:nvPr>
            <p:extLst>
              <p:ext uri="{D42A27DB-BD31-4B8C-83A1-F6EECF244321}">
                <p14:modId xmlns:p14="http://schemas.microsoft.com/office/powerpoint/2010/main" val="1353262805"/>
              </p:ext>
            </p:extLst>
          </p:nvPr>
        </p:nvGraphicFramePr>
        <p:xfrm>
          <a:off x="381000" y="2558750"/>
          <a:ext cx="3252536" cy="844815"/>
        </p:xfrm>
        <a:graphic>
          <a:graphicData uri="http://schemas.openxmlformats.org/presentationml/2006/ole">
            <mc:AlternateContent xmlns:mc="http://schemas.openxmlformats.org/markup-compatibility/2006">
              <mc:Choice xmlns:v="urn:schemas-microsoft-com:vml" Requires="v">
                <p:oleObj spid="_x0000_s69661" name="Equation" r:id="rId4" imgW="1954951" imgH="495085" progId="Equation.DSMT4">
                  <p:embed/>
                </p:oleObj>
              </mc:Choice>
              <mc:Fallback>
                <p:oleObj name="Equation" r:id="rId4" imgW="1954951" imgH="495085" progId="Equation.DSMT4">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81000" y="2558750"/>
                        <a:ext cx="3252536" cy="844815"/>
                      </a:xfrm>
                      <a:prstGeom prst="rect">
                        <a:avLst/>
                      </a:prstGeom>
                      <a:noFill/>
                    </p:spPr>
                  </p:pic>
                </p:oleObj>
              </mc:Fallback>
            </mc:AlternateContent>
          </a:graphicData>
        </a:graphic>
      </p:graphicFrame>
      <p:pic>
        <p:nvPicPr>
          <p:cNvPr id="10" name="Picture 9"/>
          <p:cNvPicPr>
            <a:picLocks noChangeAspect="1"/>
          </p:cNvPicPr>
          <p:nvPr/>
        </p:nvPicPr>
        <p:blipFill>
          <a:blip r:embed="rId6"/>
          <a:stretch>
            <a:fillRect/>
          </a:stretch>
        </p:blipFill>
        <p:spPr>
          <a:xfrm>
            <a:off x="-188596" y="3802388"/>
            <a:ext cx="5065396" cy="2337950"/>
          </a:xfrm>
          <a:prstGeom prst="rect">
            <a:avLst/>
          </a:prstGeom>
        </p:spPr>
      </p:pic>
      <p:sp>
        <p:nvSpPr>
          <p:cNvPr id="12"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13" name="Object 12"/>
          <p:cNvGraphicFramePr>
            <a:graphicFrameLocks noChangeAspect="1"/>
          </p:cNvGraphicFramePr>
          <p:nvPr>
            <p:extLst>
              <p:ext uri="{D42A27DB-BD31-4B8C-83A1-F6EECF244321}">
                <p14:modId xmlns:p14="http://schemas.microsoft.com/office/powerpoint/2010/main" val="3670447312"/>
              </p:ext>
            </p:extLst>
          </p:nvPr>
        </p:nvGraphicFramePr>
        <p:xfrm>
          <a:off x="5967916" y="2690197"/>
          <a:ext cx="2563196" cy="3278893"/>
        </p:xfrm>
        <a:graphic>
          <a:graphicData uri="http://schemas.openxmlformats.org/presentationml/2006/ole">
            <mc:AlternateContent xmlns:mc="http://schemas.openxmlformats.org/markup-compatibility/2006">
              <mc:Choice xmlns:v="urn:schemas-microsoft-com:vml" Requires="v">
                <p:oleObj spid="_x0000_s69662" name="Equation" r:id="rId7" imgW="1955800" imgH="2501900" progId="Equation.DSMT4">
                  <p:embed/>
                </p:oleObj>
              </mc:Choice>
              <mc:Fallback>
                <p:oleObj name="Equation" r:id="rId7" imgW="1955800" imgH="2501900" progId="Equation.DSMT4">
                  <p:embed/>
                  <p:pic>
                    <p:nvPicPr>
                      <p:cNvPr id="0" name="Object 1"/>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5967916" y="2690197"/>
                        <a:ext cx="2563196" cy="3278893"/>
                      </a:xfrm>
                      <a:prstGeom prst="rect">
                        <a:avLst/>
                      </a:prstGeom>
                      <a:noFill/>
                    </p:spPr>
                  </p:pic>
                </p:oleObj>
              </mc:Fallback>
            </mc:AlternateContent>
          </a:graphicData>
        </a:graphic>
      </p:graphicFrame>
    </p:spTree>
    <p:extLst>
      <p:ext uri="{BB962C8B-B14F-4D97-AF65-F5344CB8AC3E}">
        <p14:creationId xmlns:p14="http://schemas.microsoft.com/office/powerpoint/2010/main" val="3532621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228600" y="274638"/>
            <a:ext cx="8763000" cy="1143000"/>
          </a:xfrm>
        </p:spPr>
        <p:txBody>
          <a:bodyPr>
            <a:noAutofit/>
          </a:bodyPr>
          <a:lstStyle/>
          <a:p>
            <a:r>
              <a:rPr lang="en-US" sz="3600" dirty="0" smtClean="0">
                <a:solidFill>
                  <a:schemeClr val="bg2">
                    <a:lumMod val="10000"/>
                  </a:schemeClr>
                </a:solidFill>
              </a:rPr>
              <a:t>Norms, Norming &amp; Norm-Referenced Testing</a:t>
            </a:r>
            <a:endParaRPr lang="en-US" sz="3600" dirty="0">
              <a:solidFill>
                <a:schemeClr val="bg2">
                  <a:lumMod val="10000"/>
                </a:schemeClr>
              </a:solidFill>
            </a:endParaRPr>
          </a:p>
        </p:txBody>
      </p:sp>
      <p:sp>
        <p:nvSpPr>
          <p:cNvPr id="5" name="Content Placeholder 4"/>
          <p:cNvSpPr>
            <a:spLocks noGrp="1"/>
          </p:cNvSpPr>
          <p:nvPr>
            <p:ph idx="1"/>
          </p:nvPr>
        </p:nvSpPr>
        <p:spPr/>
        <p:txBody>
          <a:bodyPr>
            <a:normAutofit/>
          </a:bodyPr>
          <a:lstStyle/>
          <a:p>
            <a:r>
              <a:rPr lang="en-US" sz="2400" dirty="0">
                <a:solidFill>
                  <a:srgbClr val="000000"/>
                </a:solidFill>
              </a:rPr>
              <a:t>Most standardized tests of achievement and ability in psychology and education use </a:t>
            </a:r>
            <a:r>
              <a:rPr lang="en-US" sz="2400" i="1" dirty="0"/>
              <a:t>norms</a:t>
            </a:r>
            <a:r>
              <a:rPr lang="en-US" sz="2400" dirty="0"/>
              <a:t> </a:t>
            </a:r>
            <a:r>
              <a:rPr lang="en-US" sz="2400" dirty="0">
                <a:solidFill>
                  <a:srgbClr val="000000"/>
                </a:solidFill>
              </a:rPr>
              <a:t>such as percentiles, age or grade equivalents and standard scores. </a:t>
            </a:r>
            <a:endParaRPr lang="en-US" sz="2400" dirty="0" smtClean="0">
              <a:solidFill>
                <a:srgbClr val="000000"/>
              </a:solidFill>
            </a:endParaRPr>
          </a:p>
          <a:p>
            <a:r>
              <a:rPr lang="en-US" sz="2400" dirty="0">
                <a:solidFill>
                  <a:srgbClr val="000000"/>
                </a:solidFill>
              </a:rPr>
              <a:t>A</a:t>
            </a:r>
            <a:r>
              <a:rPr lang="en-US" sz="2400" dirty="0"/>
              <a:t> </a:t>
            </a:r>
            <a:r>
              <a:rPr lang="en-US" sz="2400" i="1" dirty="0"/>
              <a:t>standard score </a:t>
            </a:r>
            <a:r>
              <a:rPr lang="en-US" sz="2400" dirty="0">
                <a:solidFill>
                  <a:srgbClr val="000000"/>
                </a:solidFill>
              </a:rPr>
              <a:t>is a raw score converted from one scale to another scale, where the latter employs an arbitrary mean and standard deviation. </a:t>
            </a:r>
            <a:endParaRPr lang="en-US" sz="2400" dirty="0" smtClean="0">
              <a:solidFill>
                <a:srgbClr val="000000"/>
              </a:solidFill>
            </a:endParaRPr>
          </a:p>
          <a:p>
            <a:r>
              <a:rPr lang="en-US" sz="2400" i="1" dirty="0" smtClean="0"/>
              <a:t>Standard </a:t>
            </a:r>
            <a:r>
              <a:rPr lang="en-US" sz="2400" i="1" dirty="0"/>
              <a:t>scores </a:t>
            </a:r>
            <a:r>
              <a:rPr lang="en-US" sz="2400" dirty="0">
                <a:solidFill>
                  <a:srgbClr val="000000"/>
                </a:solidFill>
              </a:rPr>
              <a:t>are more easily interpreted than raw scores and the position of an examinee’s performance </a:t>
            </a:r>
            <a:r>
              <a:rPr lang="en-US" sz="2400" i="1" dirty="0"/>
              <a:t>relative to other examines</a:t>
            </a:r>
            <a:r>
              <a:rPr lang="en-US" sz="2400" dirty="0">
                <a:solidFill>
                  <a:srgbClr val="000000"/>
                </a:solidFill>
              </a:rPr>
              <a:t> is clearly indexed. </a:t>
            </a:r>
          </a:p>
        </p:txBody>
      </p:sp>
    </p:spTree>
    <p:extLst>
      <p:ext uri="{BB962C8B-B14F-4D97-AF65-F5344CB8AC3E}">
        <p14:creationId xmlns:p14="http://schemas.microsoft.com/office/powerpoint/2010/main" val="3755512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228600" y="234716"/>
            <a:ext cx="8686800" cy="1143000"/>
          </a:xfrm>
        </p:spPr>
        <p:txBody>
          <a:bodyPr>
            <a:noAutofit/>
          </a:bodyPr>
          <a:lstStyle/>
          <a:p>
            <a:r>
              <a:rPr lang="en-US" sz="3600" dirty="0" smtClean="0">
                <a:solidFill>
                  <a:schemeClr val="bg2">
                    <a:lumMod val="10000"/>
                  </a:schemeClr>
                </a:solidFill>
              </a:rPr>
              <a:t>Standard Error of Equating</a:t>
            </a:r>
            <a:endParaRPr lang="en-US" sz="3600" dirty="0">
              <a:solidFill>
                <a:schemeClr val="bg2">
                  <a:lumMod val="10000"/>
                </a:schemeClr>
              </a:solidFill>
            </a:endParaRPr>
          </a:p>
        </p:txBody>
      </p:sp>
      <p:sp>
        <p:nvSpPr>
          <p:cNvPr id="5" name="Content Placeholder 4"/>
          <p:cNvSpPr>
            <a:spLocks noGrp="1"/>
          </p:cNvSpPr>
          <p:nvPr>
            <p:ph idx="1"/>
          </p:nvPr>
        </p:nvSpPr>
        <p:spPr>
          <a:xfrm>
            <a:off x="457200" y="1571988"/>
            <a:ext cx="8229600" cy="4525963"/>
          </a:xfrm>
        </p:spPr>
        <p:txBody>
          <a:bodyPr>
            <a:normAutofit/>
          </a:bodyPr>
          <a:lstStyle/>
          <a:p>
            <a:r>
              <a:rPr lang="en-US" sz="2400" dirty="0">
                <a:solidFill>
                  <a:srgbClr val="000000"/>
                </a:solidFill>
              </a:rPr>
              <a:t>We see from application of </a:t>
            </a:r>
            <a:r>
              <a:rPr lang="en-US" sz="2400" dirty="0" smtClean="0">
                <a:solidFill>
                  <a:srgbClr val="000000"/>
                </a:solidFill>
              </a:rPr>
              <a:t>the equation (previously) that </a:t>
            </a:r>
            <a:r>
              <a:rPr lang="en-US" sz="2400" dirty="0">
                <a:solidFill>
                  <a:srgbClr val="000000"/>
                </a:solidFill>
              </a:rPr>
              <a:t>the </a:t>
            </a:r>
            <a:r>
              <a:rPr lang="en-US" sz="2400" i="1" dirty="0"/>
              <a:t>equated Y*</a:t>
            </a:r>
            <a:r>
              <a:rPr lang="en-US" sz="2400" dirty="0">
                <a:solidFill>
                  <a:srgbClr val="000000"/>
                </a:solidFill>
              </a:rPr>
              <a:t> score for an </a:t>
            </a:r>
            <a:r>
              <a:rPr lang="en-US" sz="2400" i="1" dirty="0"/>
              <a:t>X</a:t>
            </a:r>
            <a:r>
              <a:rPr lang="en-US" sz="2400" dirty="0"/>
              <a:t> score </a:t>
            </a:r>
            <a:r>
              <a:rPr lang="en-US" sz="2400" dirty="0">
                <a:solidFill>
                  <a:srgbClr val="000000"/>
                </a:solidFill>
              </a:rPr>
              <a:t>of </a:t>
            </a:r>
            <a:r>
              <a:rPr lang="en-US" sz="2400" dirty="0"/>
              <a:t>33 </a:t>
            </a:r>
            <a:r>
              <a:rPr lang="en-US" sz="2400" dirty="0">
                <a:solidFill>
                  <a:srgbClr val="000000"/>
                </a:solidFill>
              </a:rPr>
              <a:t>is</a:t>
            </a:r>
            <a:r>
              <a:rPr lang="en-US" sz="2400" dirty="0"/>
              <a:t> 34.98. </a:t>
            </a:r>
            <a:endParaRPr lang="en-US" sz="2400" dirty="0" smtClean="0"/>
          </a:p>
          <a:p>
            <a:r>
              <a:rPr lang="en-US" sz="2400" dirty="0">
                <a:solidFill>
                  <a:srgbClr val="000000"/>
                </a:solidFill>
              </a:rPr>
              <a:t>Equating procedures are affected by </a:t>
            </a:r>
            <a:r>
              <a:rPr lang="en-US" sz="2400" i="1" dirty="0"/>
              <a:t>random error </a:t>
            </a:r>
            <a:r>
              <a:rPr lang="en-US" sz="2400" dirty="0">
                <a:solidFill>
                  <a:srgbClr val="000000"/>
                </a:solidFill>
              </a:rPr>
              <a:t>so it is important to know what the size of this error is to evaluate the accuracy of our equated scores. </a:t>
            </a:r>
            <a:endParaRPr lang="en-US" sz="2400" dirty="0" smtClean="0">
              <a:solidFill>
                <a:srgbClr val="000000"/>
              </a:solidFill>
            </a:endParaRPr>
          </a:p>
          <a:p>
            <a:r>
              <a:rPr lang="en-US" sz="2400" dirty="0">
                <a:solidFill>
                  <a:srgbClr val="000000"/>
                </a:solidFill>
              </a:rPr>
              <a:t>The</a:t>
            </a:r>
            <a:r>
              <a:rPr lang="en-US" sz="2400" dirty="0"/>
              <a:t> </a:t>
            </a:r>
            <a:r>
              <a:rPr lang="en-US" sz="2400" i="1" dirty="0"/>
              <a:t>standard error of equating </a:t>
            </a:r>
            <a:r>
              <a:rPr lang="en-US" sz="2400" dirty="0"/>
              <a:t>(Lord, 1980) </a:t>
            </a:r>
            <a:r>
              <a:rPr lang="en-US" sz="2400" dirty="0">
                <a:solidFill>
                  <a:srgbClr val="000000"/>
                </a:solidFill>
              </a:rPr>
              <a:t>is defined as the standard deviation of converted scores on the scale of </a:t>
            </a:r>
            <a:r>
              <a:rPr lang="en-US" sz="2400" i="1" dirty="0">
                <a:solidFill>
                  <a:srgbClr val="000000"/>
                </a:solidFill>
              </a:rPr>
              <a:t>Y</a:t>
            </a:r>
            <a:r>
              <a:rPr lang="en-US" sz="2400" dirty="0">
                <a:solidFill>
                  <a:srgbClr val="000000"/>
                </a:solidFill>
              </a:rPr>
              <a:t> corresponding to a fixed value of </a:t>
            </a:r>
            <a:r>
              <a:rPr lang="en-US" sz="2400" i="1" dirty="0">
                <a:solidFill>
                  <a:srgbClr val="000000"/>
                </a:solidFill>
              </a:rPr>
              <a:t>X</a:t>
            </a:r>
            <a:r>
              <a:rPr lang="en-US" sz="2400" dirty="0">
                <a:solidFill>
                  <a:srgbClr val="000000"/>
                </a:solidFill>
              </a:rPr>
              <a:t>, in which each converted </a:t>
            </a:r>
            <a:r>
              <a:rPr lang="en-US" sz="2400" i="1" dirty="0">
                <a:solidFill>
                  <a:srgbClr val="000000"/>
                </a:solidFill>
              </a:rPr>
              <a:t>Y</a:t>
            </a:r>
            <a:r>
              <a:rPr lang="en-US" sz="2400" dirty="0">
                <a:solidFill>
                  <a:srgbClr val="000000"/>
                </a:solidFill>
              </a:rPr>
              <a:t> score is taken from a conversion line that results from an independent sampling of groups A and B from a population that is normally distributed in </a:t>
            </a:r>
            <a:r>
              <a:rPr lang="en-US" sz="2400" i="1" dirty="0">
                <a:solidFill>
                  <a:srgbClr val="000000"/>
                </a:solidFill>
              </a:rPr>
              <a:t>X</a:t>
            </a:r>
            <a:r>
              <a:rPr lang="en-US" sz="2400" dirty="0">
                <a:solidFill>
                  <a:srgbClr val="000000"/>
                </a:solidFill>
              </a:rPr>
              <a:t> and </a:t>
            </a:r>
            <a:r>
              <a:rPr lang="en-US" sz="2400" i="1" dirty="0">
                <a:solidFill>
                  <a:srgbClr val="000000"/>
                </a:solidFill>
              </a:rPr>
              <a:t>Y</a:t>
            </a:r>
            <a:r>
              <a:rPr lang="en-US" sz="2400" dirty="0">
                <a:solidFill>
                  <a:srgbClr val="000000"/>
                </a:solidFill>
              </a:rPr>
              <a:t>. </a:t>
            </a:r>
          </a:p>
          <a:p>
            <a:endParaRPr lang="en-US" sz="2400" dirty="0" smtClean="0">
              <a:solidFill>
                <a:srgbClr val="000000"/>
              </a:solidFill>
            </a:endParaRPr>
          </a:p>
          <a:p>
            <a:pPr marL="0" indent="0">
              <a:buNone/>
            </a:pPr>
            <a:endParaRPr lang="en-US" sz="2400" dirty="0" smtClean="0">
              <a:solidFill>
                <a:srgbClr val="000000"/>
              </a:solidFill>
            </a:endParaRPr>
          </a:p>
          <a:p>
            <a:pPr marL="0" indent="0">
              <a:buNone/>
            </a:pPr>
            <a:endParaRPr lang="en-US" sz="2400" dirty="0">
              <a:solidFill>
                <a:srgbClr val="000000"/>
              </a:solidFill>
            </a:endParaRPr>
          </a:p>
          <a:p>
            <a:pPr marL="0" indent="0">
              <a:buNone/>
            </a:pPr>
            <a:endParaRPr lang="en-US" sz="2400" dirty="0">
              <a:solidFill>
                <a:srgbClr val="000000"/>
              </a:solidFill>
            </a:endParaRPr>
          </a:p>
        </p:txBody>
      </p:sp>
      <p:sp>
        <p:nvSpPr>
          <p:cNvPr id="2" name="Rectangle 2"/>
          <p:cNvSpPr>
            <a:spLocks noChangeArrowheads="1"/>
          </p:cNvSpPr>
          <p:nvPr/>
        </p:nvSpPr>
        <p:spPr bwMode="auto">
          <a:xfrm flipV="1">
            <a:off x="1295400" y="4114800"/>
            <a:ext cx="10106526"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US"/>
          </a:p>
        </p:txBody>
      </p:sp>
      <p:sp>
        <p:nvSpPr>
          <p:cNvPr id="8" name="Rectangle 2"/>
          <p:cNvSpPr>
            <a:spLocks noChangeArrowheads="1"/>
          </p:cNvSpPr>
          <p:nvPr/>
        </p:nvSpPr>
        <p:spPr bwMode="auto">
          <a:xfrm>
            <a:off x="838200" y="3834970"/>
            <a:ext cx="12869333" cy="8644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US"/>
          </a:p>
        </p:txBody>
      </p:sp>
      <p:sp>
        <p:nvSpPr>
          <p:cNvPr id="6" name="Rectangle 2"/>
          <p:cNvSpPr>
            <a:spLocks noChangeArrowheads="1"/>
          </p:cNvSpPr>
          <p:nvPr/>
        </p:nvSpPr>
        <p:spPr bwMode="auto">
          <a:xfrm>
            <a:off x="1066800" y="480060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3" name="Rectangle 2"/>
          <p:cNvSpPr>
            <a:spLocks noChangeArrowheads="1"/>
          </p:cNvSpPr>
          <p:nvPr/>
        </p:nvSpPr>
        <p:spPr bwMode="auto">
          <a:xfrm>
            <a:off x="5715000" y="1513316"/>
            <a:ext cx="11144250"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US"/>
          </a:p>
        </p:txBody>
      </p:sp>
      <p:sp>
        <p:nvSpPr>
          <p:cNvPr id="7" name="Rectangle 2"/>
          <p:cNvSpPr>
            <a:spLocks noChangeArrowheads="1"/>
          </p:cNvSpPr>
          <p:nvPr/>
        </p:nvSpPr>
        <p:spPr bwMode="auto">
          <a:xfrm>
            <a:off x="1447799" y="2590799"/>
            <a:ext cx="12112831"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US"/>
          </a:p>
        </p:txBody>
      </p:sp>
      <p:sp>
        <p:nvSpPr>
          <p:cNvPr id="12"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Tree>
    <p:extLst>
      <p:ext uri="{BB962C8B-B14F-4D97-AF65-F5344CB8AC3E}">
        <p14:creationId xmlns:p14="http://schemas.microsoft.com/office/powerpoint/2010/main" val="5053933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228600" y="234716"/>
            <a:ext cx="8686800" cy="1143000"/>
          </a:xfrm>
        </p:spPr>
        <p:txBody>
          <a:bodyPr>
            <a:noAutofit/>
          </a:bodyPr>
          <a:lstStyle/>
          <a:p>
            <a:r>
              <a:rPr lang="en-US" sz="3600" dirty="0" smtClean="0">
                <a:solidFill>
                  <a:schemeClr val="bg2">
                    <a:lumMod val="10000"/>
                  </a:schemeClr>
                </a:solidFill>
              </a:rPr>
              <a:t>Standard Error of Equating</a:t>
            </a:r>
            <a:endParaRPr lang="en-US" sz="3600" dirty="0">
              <a:solidFill>
                <a:schemeClr val="bg2">
                  <a:lumMod val="10000"/>
                </a:schemeClr>
              </a:solidFill>
            </a:endParaRPr>
          </a:p>
        </p:txBody>
      </p:sp>
      <p:sp>
        <p:nvSpPr>
          <p:cNvPr id="5" name="Content Placeholder 4"/>
          <p:cNvSpPr>
            <a:spLocks noGrp="1"/>
          </p:cNvSpPr>
          <p:nvPr>
            <p:ph idx="1"/>
          </p:nvPr>
        </p:nvSpPr>
        <p:spPr>
          <a:xfrm>
            <a:off x="457200" y="1571988"/>
            <a:ext cx="8229600" cy="4525963"/>
          </a:xfrm>
        </p:spPr>
        <p:txBody>
          <a:bodyPr>
            <a:normAutofit/>
          </a:bodyPr>
          <a:lstStyle/>
          <a:p>
            <a:r>
              <a:rPr lang="en-US" sz="2400" dirty="0" smtClean="0">
                <a:solidFill>
                  <a:srgbClr val="000000"/>
                </a:solidFill>
              </a:rPr>
              <a:t>Equation for the standard error of equating (previous example):</a:t>
            </a:r>
          </a:p>
          <a:p>
            <a:endParaRPr lang="en-US" sz="2400" dirty="0">
              <a:solidFill>
                <a:srgbClr val="000000"/>
              </a:solidFill>
            </a:endParaRPr>
          </a:p>
          <a:p>
            <a:endParaRPr lang="en-US" sz="2400" dirty="0">
              <a:solidFill>
                <a:srgbClr val="000000"/>
              </a:solidFill>
            </a:endParaRPr>
          </a:p>
          <a:p>
            <a:endParaRPr lang="en-US" sz="2400" dirty="0" smtClean="0">
              <a:solidFill>
                <a:srgbClr val="000000"/>
              </a:solidFill>
            </a:endParaRPr>
          </a:p>
          <a:p>
            <a:pPr marL="0" indent="0">
              <a:buNone/>
            </a:pPr>
            <a:endParaRPr lang="en-US" sz="2400" dirty="0" smtClean="0">
              <a:solidFill>
                <a:srgbClr val="000000"/>
              </a:solidFill>
            </a:endParaRPr>
          </a:p>
          <a:p>
            <a:pPr marL="0" indent="0">
              <a:buNone/>
            </a:pPr>
            <a:endParaRPr lang="en-US" sz="2400" dirty="0">
              <a:solidFill>
                <a:srgbClr val="000000"/>
              </a:solidFill>
            </a:endParaRPr>
          </a:p>
          <a:p>
            <a:pPr marL="0" indent="0">
              <a:buNone/>
            </a:pPr>
            <a:endParaRPr lang="en-US" sz="2400" dirty="0">
              <a:solidFill>
                <a:srgbClr val="000000"/>
              </a:solidFill>
            </a:endParaRPr>
          </a:p>
        </p:txBody>
      </p:sp>
      <p:sp>
        <p:nvSpPr>
          <p:cNvPr id="2" name="Rectangle 2"/>
          <p:cNvSpPr>
            <a:spLocks noChangeArrowheads="1"/>
          </p:cNvSpPr>
          <p:nvPr/>
        </p:nvSpPr>
        <p:spPr bwMode="auto">
          <a:xfrm flipV="1">
            <a:off x="1295400" y="4114800"/>
            <a:ext cx="10106526"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US"/>
          </a:p>
        </p:txBody>
      </p:sp>
      <p:sp>
        <p:nvSpPr>
          <p:cNvPr id="8" name="Rectangle 2"/>
          <p:cNvSpPr>
            <a:spLocks noChangeArrowheads="1"/>
          </p:cNvSpPr>
          <p:nvPr/>
        </p:nvSpPr>
        <p:spPr bwMode="auto">
          <a:xfrm>
            <a:off x="838200" y="3834970"/>
            <a:ext cx="12869333" cy="8644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US"/>
          </a:p>
        </p:txBody>
      </p:sp>
      <p:sp>
        <p:nvSpPr>
          <p:cNvPr id="6" name="Rectangle 2"/>
          <p:cNvSpPr>
            <a:spLocks noChangeArrowheads="1"/>
          </p:cNvSpPr>
          <p:nvPr/>
        </p:nvSpPr>
        <p:spPr bwMode="auto">
          <a:xfrm>
            <a:off x="1066800" y="480060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3" name="Rectangle 2"/>
          <p:cNvSpPr>
            <a:spLocks noChangeArrowheads="1"/>
          </p:cNvSpPr>
          <p:nvPr/>
        </p:nvSpPr>
        <p:spPr bwMode="auto">
          <a:xfrm>
            <a:off x="5715000" y="1513316"/>
            <a:ext cx="11144250"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US"/>
          </a:p>
        </p:txBody>
      </p:sp>
      <p:sp>
        <p:nvSpPr>
          <p:cNvPr id="7" name="Rectangle 2"/>
          <p:cNvSpPr>
            <a:spLocks noChangeArrowheads="1"/>
          </p:cNvSpPr>
          <p:nvPr/>
        </p:nvSpPr>
        <p:spPr bwMode="auto">
          <a:xfrm>
            <a:off x="1447799" y="2590799"/>
            <a:ext cx="12112831"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US"/>
          </a:p>
        </p:txBody>
      </p:sp>
      <p:sp>
        <p:nvSpPr>
          <p:cNvPr id="12"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9"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10" name="Object 9"/>
          <p:cNvGraphicFramePr>
            <a:graphicFrameLocks noChangeAspect="1"/>
          </p:cNvGraphicFramePr>
          <p:nvPr>
            <p:extLst>
              <p:ext uri="{D42A27DB-BD31-4B8C-83A1-F6EECF244321}">
                <p14:modId xmlns:p14="http://schemas.microsoft.com/office/powerpoint/2010/main" val="3612881577"/>
              </p:ext>
            </p:extLst>
          </p:nvPr>
        </p:nvGraphicFramePr>
        <p:xfrm>
          <a:off x="896471" y="2681204"/>
          <a:ext cx="2121724" cy="866941"/>
        </p:xfrm>
        <a:graphic>
          <a:graphicData uri="http://schemas.openxmlformats.org/presentationml/2006/ole">
            <mc:AlternateContent xmlns:mc="http://schemas.openxmlformats.org/markup-compatibility/2006">
              <mc:Choice xmlns:v="urn:schemas-microsoft-com:vml" Requires="v">
                <p:oleObj spid="_x0000_s70685" name="Equation" r:id="rId4" imgW="1193800" imgH="469900" progId="Equation.DSMT4">
                  <p:embed/>
                </p:oleObj>
              </mc:Choice>
              <mc:Fallback>
                <p:oleObj name="Equation" r:id="rId4" imgW="1193800" imgH="469900" progId="Equation.DSMT4">
                  <p:embed/>
                  <p:pic>
                    <p:nvPicPr>
                      <p:cNvPr id="0" name="Object 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96471" y="2681204"/>
                        <a:ext cx="2121724" cy="866941"/>
                      </a:xfrm>
                      <a:prstGeom prst="rect">
                        <a:avLst/>
                      </a:prstGeom>
                      <a:noFill/>
                    </p:spPr>
                  </p:pic>
                </p:oleObj>
              </mc:Fallback>
            </mc:AlternateContent>
          </a:graphicData>
        </a:graphic>
      </p:graphicFrame>
      <p:pic>
        <p:nvPicPr>
          <p:cNvPr id="11" name="Picture 10"/>
          <p:cNvPicPr>
            <a:picLocks noChangeAspect="1"/>
          </p:cNvPicPr>
          <p:nvPr/>
        </p:nvPicPr>
        <p:blipFill>
          <a:blip r:embed="rId6"/>
          <a:stretch>
            <a:fillRect/>
          </a:stretch>
        </p:blipFill>
        <p:spPr>
          <a:xfrm>
            <a:off x="862853" y="3789155"/>
            <a:ext cx="4740966" cy="1350611"/>
          </a:xfrm>
          <a:prstGeom prst="rect">
            <a:avLst/>
          </a:prstGeom>
        </p:spPr>
      </p:pic>
      <p:sp>
        <p:nvSpPr>
          <p:cNvPr id="14" name="Rectangle 4"/>
          <p:cNvSpPr>
            <a:spLocks noChangeArrowheads="1"/>
          </p:cNvSpPr>
          <p:nvPr/>
        </p:nvSpPr>
        <p:spPr bwMode="auto">
          <a:xfrm flipV="1">
            <a:off x="2371244" y="3307231"/>
            <a:ext cx="12964975"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US"/>
          </a:p>
        </p:txBody>
      </p:sp>
      <p:graphicFrame>
        <p:nvGraphicFramePr>
          <p:cNvPr id="15" name="Object 14"/>
          <p:cNvGraphicFramePr>
            <a:graphicFrameLocks noChangeAspect="1"/>
          </p:cNvGraphicFramePr>
          <p:nvPr>
            <p:extLst>
              <p:ext uri="{D42A27DB-BD31-4B8C-83A1-F6EECF244321}">
                <p14:modId xmlns:p14="http://schemas.microsoft.com/office/powerpoint/2010/main" val="84993452"/>
              </p:ext>
            </p:extLst>
          </p:nvPr>
        </p:nvGraphicFramePr>
        <p:xfrm>
          <a:off x="5486400" y="2590799"/>
          <a:ext cx="2514600" cy="2552414"/>
        </p:xfrm>
        <a:graphic>
          <a:graphicData uri="http://schemas.openxmlformats.org/presentationml/2006/ole">
            <mc:AlternateContent xmlns:mc="http://schemas.openxmlformats.org/markup-compatibility/2006">
              <mc:Choice xmlns:v="urn:schemas-microsoft-com:vml" Requires="v">
                <p:oleObj spid="_x0000_s70686" name="Equation" r:id="rId7" imgW="1676400" imgH="1714500" progId="Equation.DSMT4">
                  <p:embed/>
                </p:oleObj>
              </mc:Choice>
              <mc:Fallback>
                <p:oleObj name="Equation" r:id="rId7" imgW="1676400" imgH="1714500" progId="Equation.DSMT4">
                  <p:embed/>
                  <p:pic>
                    <p:nvPicPr>
                      <p:cNvPr id="0" name="Object 3"/>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5486400" y="2590799"/>
                        <a:ext cx="2514600" cy="2552414"/>
                      </a:xfrm>
                      <a:prstGeom prst="rect">
                        <a:avLst/>
                      </a:prstGeom>
                      <a:noFill/>
                    </p:spPr>
                  </p:pic>
                </p:oleObj>
              </mc:Fallback>
            </mc:AlternateContent>
          </a:graphicData>
        </a:graphic>
      </p:graphicFrame>
    </p:spTree>
    <p:extLst>
      <p:ext uri="{BB962C8B-B14F-4D97-AF65-F5344CB8AC3E}">
        <p14:creationId xmlns:p14="http://schemas.microsoft.com/office/powerpoint/2010/main" val="30272531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228600" y="234716"/>
            <a:ext cx="8686800" cy="1143000"/>
          </a:xfrm>
        </p:spPr>
        <p:txBody>
          <a:bodyPr>
            <a:noAutofit/>
          </a:bodyPr>
          <a:lstStyle/>
          <a:p>
            <a:r>
              <a:rPr lang="en-US" sz="3600" dirty="0" smtClean="0">
                <a:solidFill>
                  <a:schemeClr val="bg2">
                    <a:lumMod val="10000"/>
                  </a:schemeClr>
                </a:solidFill>
              </a:rPr>
              <a:t>Equating Design II </a:t>
            </a:r>
            <a:endParaRPr lang="en-US" sz="3600" dirty="0">
              <a:solidFill>
                <a:schemeClr val="bg2">
                  <a:lumMod val="10000"/>
                </a:schemeClr>
              </a:solidFill>
            </a:endParaRPr>
          </a:p>
        </p:txBody>
      </p:sp>
      <p:sp>
        <p:nvSpPr>
          <p:cNvPr id="5" name="Content Placeholder 4"/>
          <p:cNvSpPr>
            <a:spLocks noGrp="1"/>
          </p:cNvSpPr>
          <p:nvPr>
            <p:ph idx="1"/>
          </p:nvPr>
        </p:nvSpPr>
        <p:spPr>
          <a:xfrm>
            <a:off x="457200" y="1571988"/>
            <a:ext cx="8229600" cy="4525963"/>
          </a:xfrm>
        </p:spPr>
        <p:txBody>
          <a:bodyPr>
            <a:normAutofit fontScale="92500"/>
          </a:bodyPr>
          <a:lstStyle/>
          <a:p>
            <a:r>
              <a:rPr lang="en-US" sz="2800" dirty="0">
                <a:solidFill>
                  <a:srgbClr val="000000"/>
                </a:solidFill>
              </a:rPr>
              <a:t>Under design II, application of the linear equating technique assumes that the only differences between the distribution of scores on test </a:t>
            </a:r>
            <a:r>
              <a:rPr lang="en-US" sz="2800" i="1" dirty="0">
                <a:solidFill>
                  <a:srgbClr val="000000"/>
                </a:solidFill>
              </a:rPr>
              <a:t>X</a:t>
            </a:r>
            <a:r>
              <a:rPr lang="en-US" sz="2800" dirty="0">
                <a:solidFill>
                  <a:srgbClr val="000000"/>
                </a:solidFill>
              </a:rPr>
              <a:t> and test </a:t>
            </a:r>
            <a:r>
              <a:rPr lang="en-US" sz="2800" i="1" dirty="0">
                <a:solidFill>
                  <a:srgbClr val="000000"/>
                </a:solidFill>
              </a:rPr>
              <a:t>Y</a:t>
            </a:r>
            <a:r>
              <a:rPr lang="en-US" sz="2800" dirty="0">
                <a:solidFill>
                  <a:srgbClr val="000000"/>
                </a:solidFill>
              </a:rPr>
              <a:t> for the groups are the means and standard deviations. </a:t>
            </a:r>
            <a:endParaRPr lang="en-US" sz="2800" dirty="0" smtClean="0">
              <a:solidFill>
                <a:srgbClr val="000000"/>
              </a:solidFill>
            </a:endParaRPr>
          </a:p>
          <a:p>
            <a:pPr marL="0" indent="0">
              <a:buNone/>
            </a:pPr>
            <a:endParaRPr lang="en-US" sz="2800" dirty="0" smtClean="0">
              <a:solidFill>
                <a:srgbClr val="000000"/>
              </a:solidFill>
            </a:endParaRPr>
          </a:p>
          <a:p>
            <a:r>
              <a:rPr lang="en-US" sz="2800" dirty="0" smtClean="0">
                <a:solidFill>
                  <a:srgbClr val="000000"/>
                </a:solidFill>
              </a:rPr>
              <a:t>The design employs counterbalancing (test is assigned to participants in random order).</a:t>
            </a:r>
          </a:p>
          <a:p>
            <a:endParaRPr lang="en-US" sz="2800" dirty="0">
              <a:solidFill>
                <a:srgbClr val="000000"/>
              </a:solidFill>
            </a:endParaRPr>
          </a:p>
          <a:p>
            <a:r>
              <a:rPr lang="en-US" sz="2800" dirty="0" smtClean="0">
                <a:solidFill>
                  <a:srgbClr val="000000"/>
                </a:solidFill>
              </a:rPr>
              <a:t>Additionally</a:t>
            </a:r>
            <a:r>
              <a:rPr lang="en-US" sz="2800" dirty="0">
                <a:solidFill>
                  <a:srgbClr val="000000"/>
                </a:solidFill>
              </a:rPr>
              <a:t>, both scores on both tests are equally reliable. </a:t>
            </a:r>
          </a:p>
          <a:p>
            <a:endParaRPr lang="en-US" sz="2400" dirty="0">
              <a:solidFill>
                <a:srgbClr val="000000"/>
              </a:solidFill>
            </a:endParaRPr>
          </a:p>
          <a:p>
            <a:endParaRPr lang="en-US" sz="2400" dirty="0" smtClean="0">
              <a:solidFill>
                <a:srgbClr val="000000"/>
              </a:solidFill>
            </a:endParaRPr>
          </a:p>
          <a:p>
            <a:pPr marL="0" indent="0">
              <a:buNone/>
            </a:pPr>
            <a:endParaRPr lang="en-US" sz="2400" dirty="0" smtClean="0">
              <a:solidFill>
                <a:srgbClr val="000000"/>
              </a:solidFill>
            </a:endParaRPr>
          </a:p>
          <a:p>
            <a:pPr marL="0" indent="0">
              <a:buNone/>
            </a:pPr>
            <a:endParaRPr lang="en-US" sz="2400" dirty="0">
              <a:solidFill>
                <a:srgbClr val="000000"/>
              </a:solidFill>
            </a:endParaRPr>
          </a:p>
          <a:p>
            <a:pPr marL="0" indent="0">
              <a:buNone/>
            </a:pPr>
            <a:endParaRPr lang="en-US" sz="2400" dirty="0">
              <a:solidFill>
                <a:srgbClr val="000000"/>
              </a:solidFill>
            </a:endParaRPr>
          </a:p>
        </p:txBody>
      </p:sp>
      <p:sp>
        <p:nvSpPr>
          <p:cNvPr id="2" name="Rectangle 2"/>
          <p:cNvSpPr>
            <a:spLocks noChangeArrowheads="1"/>
          </p:cNvSpPr>
          <p:nvPr/>
        </p:nvSpPr>
        <p:spPr bwMode="auto">
          <a:xfrm flipV="1">
            <a:off x="1295400" y="4114800"/>
            <a:ext cx="10106526"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US"/>
          </a:p>
        </p:txBody>
      </p:sp>
      <p:sp>
        <p:nvSpPr>
          <p:cNvPr id="8" name="Rectangle 2"/>
          <p:cNvSpPr>
            <a:spLocks noChangeArrowheads="1"/>
          </p:cNvSpPr>
          <p:nvPr/>
        </p:nvSpPr>
        <p:spPr bwMode="auto">
          <a:xfrm>
            <a:off x="838200" y="3834970"/>
            <a:ext cx="12869333" cy="8644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US"/>
          </a:p>
        </p:txBody>
      </p:sp>
      <p:sp>
        <p:nvSpPr>
          <p:cNvPr id="6" name="Rectangle 2"/>
          <p:cNvSpPr>
            <a:spLocks noChangeArrowheads="1"/>
          </p:cNvSpPr>
          <p:nvPr/>
        </p:nvSpPr>
        <p:spPr bwMode="auto">
          <a:xfrm>
            <a:off x="1066800" y="480060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3" name="Rectangle 2"/>
          <p:cNvSpPr>
            <a:spLocks noChangeArrowheads="1"/>
          </p:cNvSpPr>
          <p:nvPr/>
        </p:nvSpPr>
        <p:spPr bwMode="auto">
          <a:xfrm>
            <a:off x="5715000" y="1513316"/>
            <a:ext cx="11144250"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US"/>
          </a:p>
        </p:txBody>
      </p:sp>
      <p:sp>
        <p:nvSpPr>
          <p:cNvPr id="7" name="Rectangle 2"/>
          <p:cNvSpPr>
            <a:spLocks noChangeArrowheads="1"/>
          </p:cNvSpPr>
          <p:nvPr/>
        </p:nvSpPr>
        <p:spPr bwMode="auto">
          <a:xfrm>
            <a:off x="1447799" y="2590799"/>
            <a:ext cx="12112831"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US"/>
          </a:p>
        </p:txBody>
      </p:sp>
      <p:sp>
        <p:nvSpPr>
          <p:cNvPr id="12"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9"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4" name="Rectangle 4"/>
          <p:cNvSpPr>
            <a:spLocks noChangeArrowheads="1"/>
          </p:cNvSpPr>
          <p:nvPr/>
        </p:nvSpPr>
        <p:spPr bwMode="auto">
          <a:xfrm flipV="1">
            <a:off x="2371244" y="3307231"/>
            <a:ext cx="12964975"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US"/>
          </a:p>
        </p:txBody>
      </p:sp>
    </p:spTree>
    <p:extLst>
      <p:ext uri="{BB962C8B-B14F-4D97-AF65-F5344CB8AC3E}">
        <p14:creationId xmlns:p14="http://schemas.microsoft.com/office/powerpoint/2010/main" val="1818372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228600" y="234716"/>
            <a:ext cx="8686800" cy="1143000"/>
          </a:xfrm>
        </p:spPr>
        <p:txBody>
          <a:bodyPr>
            <a:noAutofit/>
          </a:bodyPr>
          <a:lstStyle/>
          <a:p>
            <a:r>
              <a:rPr lang="en-US" sz="3600" dirty="0" smtClean="0">
                <a:solidFill>
                  <a:schemeClr val="bg2">
                    <a:lumMod val="10000"/>
                  </a:schemeClr>
                </a:solidFill>
              </a:rPr>
              <a:t>Equating Design III </a:t>
            </a:r>
            <a:endParaRPr lang="en-US" sz="3600" dirty="0">
              <a:solidFill>
                <a:schemeClr val="bg2">
                  <a:lumMod val="10000"/>
                </a:schemeClr>
              </a:solidFill>
            </a:endParaRPr>
          </a:p>
        </p:txBody>
      </p:sp>
      <p:sp>
        <p:nvSpPr>
          <p:cNvPr id="5" name="Content Placeholder 4"/>
          <p:cNvSpPr>
            <a:spLocks noGrp="1"/>
          </p:cNvSpPr>
          <p:nvPr>
            <p:ph idx="1"/>
          </p:nvPr>
        </p:nvSpPr>
        <p:spPr>
          <a:xfrm>
            <a:off x="457200" y="1571988"/>
            <a:ext cx="8229600" cy="4525963"/>
          </a:xfrm>
        </p:spPr>
        <p:txBody>
          <a:bodyPr>
            <a:normAutofit/>
          </a:bodyPr>
          <a:lstStyle/>
          <a:p>
            <a:r>
              <a:rPr lang="en-US" sz="2800" dirty="0">
                <a:solidFill>
                  <a:srgbClr val="000000"/>
                </a:solidFill>
              </a:rPr>
              <a:t>Under design </a:t>
            </a:r>
            <a:r>
              <a:rPr lang="en-US" sz="2800" dirty="0" smtClean="0">
                <a:solidFill>
                  <a:srgbClr val="000000"/>
                </a:solidFill>
              </a:rPr>
              <a:t>III, each test to be equated is administered to different groups of examinees. </a:t>
            </a:r>
          </a:p>
          <a:p>
            <a:r>
              <a:rPr lang="en-US" sz="2800" dirty="0" smtClean="0">
                <a:solidFill>
                  <a:srgbClr val="000000"/>
                </a:solidFill>
              </a:rPr>
              <a:t>An</a:t>
            </a:r>
            <a:r>
              <a:rPr lang="en-US" sz="2800" dirty="0" smtClean="0"/>
              <a:t> </a:t>
            </a:r>
            <a:r>
              <a:rPr lang="en-US" sz="2800" i="1" dirty="0"/>
              <a:t>anchor-test</a:t>
            </a:r>
            <a:r>
              <a:rPr lang="en-US" sz="2800" dirty="0"/>
              <a:t> </a:t>
            </a:r>
            <a:r>
              <a:rPr lang="en-US" sz="2800" dirty="0">
                <a:solidFill>
                  <a:srgbClr val="000000"/>
                </a:solidFill>
              </a:rPr>
              <a:t>is one that links the two groups of examines to the two test forms using a common set of test items. </a:t>
            </a:r>
            <a:endParaRPr lang="en-US" sz="2800" dirty="0" smtClean="0">
              <a:solidFill>
                <a:srgbClr val="000000"/>
              </a:solidFill>
            </a:endParaRPr>
          </a:p>
          <a:p>
            <a:r>
              <a:rPr lang="en-US" sz="2800" dirty="0">
                <a:solidFill>
                  <a:srgbClr val="000000"/>
                </a:solidFill>
              </a:rPr>
              <a:t>The number of the common item set is 30% of the number of items on each test form (e.g., on a 30-item test, the anchor test will consist of 10 items). </a:t>
            </a:r>
          </a:p>
          <a:p>
            <a:pPr marL="0" indent="0">
              <a:buNone/>
            </a:pPr>
            <a:endParaRPr lang="en-US" sz="2400" dirty="0" smtClean="0">
              <a:solidFill>
                <a:srgbClr val="000000"/>
              </a:solidFill>
            </a:endParaRPr>
          </a:p>
          <a:p>
            <a:pPr marL="0" indent="0">
              <a:buNone/>
            </a:pPr>
            <a:endParaRPr lang="en-US" sz="2400" dirty="0" smtClean="0">
              <a:solidFill>
                <a:srgbClr val="000000"/>
              </a:solidFill>
            </a:endParaRPr>
          </a:p>
          <a:p>
            <a:pPr marL="0" indent="0">
              <a:buNone/>
            </a:pPr>
            <a:endParaRPr lang="en-US" sz="2400" dirty="0">
              <a:solidFill>
                <a:srgbClr val="000000"/>
              </a:solidFill>
            </a:endParaRPr>
          </a:p>
          <a:p>
            <a:pPr marL="0" indent="0">
              <a:buNone/>
            </a:pPr>
            <a:endParaRPr lang="en-US" sz="2400" dirty="0">
              <a:solidFill>
                <a:srgbClr val="000000"/>
              </a:solidFill>
            </a:endParaRPr>
          </a:p>
        </p:txBody>
      </p:sp>
      <p:sp>
        <p:nvSpPr>
          <p:cNvPr id="2" name="Rectangle 2"/>
          <p:cNvSpPr>
            <a:spLocks noChangeArrowheads="1"/>
          </p:cNvSpPr>
          <p:nvPr/>
        </p:nvSpPr>
        <p:spPr bwMode="auto">
          <a:xfrm flipV="1">
            <a:off x="1295400" y="4114800"/>
            <a:ext cx="10106526"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US"/>
          </a:p>
        </p:txBody>
      </p:sp>
      <p:sp>
        <p:nvSpPr>
          <p:cNvPr id="8" name="Rectangle 2"/>
          <p:cNvSpPr>
            <a:spLocks noChangeArrowheads="1"/>
          </p:cNvSpPr>
          <p:nvPr/>
        </p:nvSpPr>
        <p:spPr bwMode="auto">
          <a:xfrm>
            <a:off x="838200" y="3834970"/>
            <a:ext cx="12869333" cy="8644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US"/>
          </a:p>
        </p:txBody>
      </p:sp>
      <p:sp>
        <p:nvSpPr>
          <p:cNvPr id="6" name="Rectangle 2"/>
          <p:cNvSpPr>
            <a:spLocks noChangeArrowheads="1"/>
          </p:cNvSpPr>
          <p:nvPr/>
        </p:nvSpPr>
        <p:spPr bwMode="auto">
          <a:xfrm>
            <a:off x="1066800" y="480060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3" name="Rectangle 2"/>
          <p:cNvSpPr>
            <a:spLocks noChangeArrowheads="1"/>
          </p:cNvSpPr>
          <p:nvPr/>
        </p:nvSpPr>
        <p:spPr bwMode="auto">
          <a:xfrm>
            <a:off x="5715000" y="1513316"/>
            <a:ext cx="11144250"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US"/>
          </a:p>
        </p:txBody>
      </p:sp>
      <p:sp>
        <p:nvSpPr>
          <p:cNvPr id="7" name="Rectangle 2"/>
          <p:cNvSpPr>
            <a:spLocks noChangeArrowheads="1"/>
          </p:cNvSpPr>
          <p:nvPr/>
        </p:nvSpPr>
        <p:spPr bwMode="auto">
          <a:xfrm>
            <a:off x="1447799" y="2590799"/>
            <a:ext cx="12112831"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US"/>
          </a:p>
        </p:txBody>
      </p:sp>
      <p:sp>
        <p:nvSpPr>
          <p:cNvPr id="12"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9"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4" name="Rectangle 4"/>
          <p:cNvSpPr>
            <a:spLocks noChangeArrowheads="1"/>
          </p:cNvSpPr>
          <p:nvPr/>
        </p:nvSpPr>
        <p:spPr bwMode="auto">
          <a:xfrm flipV="1">
            <a:off x="2371244" y="3307231"/>
            <a:ext cx="12964975"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US"/>
          </a:p>
        </p:txBody>
      </p:sp>
    </p:spTree>
    <p:extLst>
      <p:ext uri="{BB962C8B-B14F-4D97-AF65-F5344CB8AC3E}">
        <p14:creationId xmlns:p14="http://schemas.microsoft.com/office/powerpoint/2010/main" val="397022484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228600" y="234716"/>
            <a:ext cx="8686800" cy="1143000"/>
          </a:xfrm>
        </p:spPr>
        <p:txBody>
          <a:bodyPr>
            <a:noAutofit/>
          </a:bodyPr>
          <a:lstStyle/>
          <a:p>
            <a:r>
              <a:rPr lang="en-US" sz="3600" dirty="0" smtClean="0">
                <a:solidFill>
                  <a:schemeClr val="bg2">
                    <a:lumMod val="10000"/>
                  </a:schemeClr>
                </a:solidFill>
              </a:rPr>
              <a:t>Equating Design III </a:t>
            </a:r>
            <a:endParaRPr lang="en-US" sz="3600" dirty="0">
              <a:solidFill>
                <a:schemeClr val="bg2">
                  <a:lumMod val="10000"/>
                </a:schemeClr>
              </a:solidFill>
            </a:endParaRPr>
          </a:p>
        </p:txBody>
      </p:sp>
      <p:sp>
        <p:nvSpPr>
          <p:cNvPr id="5" name="Content Placeholder 4"/>
          <p:cNvSpPr>
            <a:spLocks noGrp="1"/>
          </p:cNvSpPr>
          <p:nvPr>
            <p:ph idx="1"/>
          </p:nvPr>
        </p:nvSpPr>
        <p:spPr>
          <a:xfrm>
            <a:off x="457200" y="1571988"/>
            <a:ext cx="8229600" cy="4525963"/>
          </a:xfrm>
        </p:spPr>
        <p:txBody>
          <a:bodyPr>
            <a:normAutofit/>
          </a:bodyPr>
          <a:lstStyle/>
          <a:p>
            <a:r>
              <a:rPr lang="en-US" sz="2800" dirty="0">
                <a:solidFill>
                  <a:srgbClr val="000000"/>
                </a:solidFill>
              </a:rPr>
              <a:t>The inclusion of </a:t>
            </a:r>
            <a:r>
              <a:rPr lang="en-US" sz="2800" dirty="0" smtClean="0">
                <a:solidFill>
                  <a:srgbClr val="000000"/>
                </a:solidFill>
              </a:rPr>
              <a:t>the anchor </a:t>
            </a:r>
            <a:r>
              <a:rPr lang="en-US" sz="2800" dirty="0">
                <a:solidFill>
                  <a:srgbClr val="000000"/>
                </a:solidFill>
              </a:rPr>
              <a:t>test is to adjust for differences that may be found to exist between the two examinee groups taking forms A and B. </a:t>
            </a:r>
            <a:endParaRPr lang="en-US" sz="2800" dirty="0" smtClean="0">
              <a:solidFill>
                <a:srgbClr val="000000"/>
              </a:solidFill>
            </a:endParaRPr>
          </a:p>
          <a:p>
            <a:r>
              <a:rPr lang="en-US" sz="2800" dirty="0">
                <a:solidFill>
                  <a:srgbClr val="000000"/>
                </a:solidFill>
              </a:rPr>
              <a:t>Given the introduction of an </a:t>
            </a:r>
            <a:r>
              <a:rPr lang="en-US" sz="2800" i="1" dirty="0"/>
              <a:t>anchor test</a:t>
            </a:r>
            <a:r>
              <a:rPr lang="en-US" sz="2800" dirty="0"/>
              <a:t> (</a:t>
            </a:r>
            <a:r>
              <a:rPr lang="en-US" sz="2800" i="1" dirty="0"/>
              <a:t>U</a:t>
            </a:r>
            <a:r>
              <a:rPr lang="en-US" sz="2800" dirty="0"/>
              <a:t>), </a:t>
            </a:r>
            <a:r>
              <a:rPr lang="en-US" sz="2800" dirty="0">
                <a:solidFill>
                  <a:srgbClr val="000000"/>
                </a:solidFill>
              </a:rPr>
              <a:t>random assignment of examinees to groups taking each test form is a requirement. </a:t>
            </a:r>
            <a:endParaRPr lang="en-US" sz="2800" dirty="0" smtClean="0">
              <a:solidFill>
                <a:srgbClr val="000000"/>
              </a:solidFill>
            </a:endParaRPr>
          </a:p>
          <a:p>
            <a:pPr marL="0" indent="0">
              <a:buNone/>
            </a:pPr>
            <a:endParaRPr lang="en-US" sz="2800" dirty="0" smtClean="0">
              <a:solidFill>
                <a:srgbClr val="000000"/>
              </a:solidFill>
            </a:endParaRPr>
          </a:p>
          <a:p>
            <a:endParaRPr lang="en-US" sz="2400" dirty="0" smtClean="0">
              <a:solidFill>
                <a:srgbClr val="000000"/>
              </a:solidFill>
            </a:endParaRPr>
          </a:p>
          <a:p>
            <a:pPr marL="0" indent="0">
              <a:buNone/>
            </a:pPr>
            <a:endParaRPr lang="en-US" sz="2400" dirty="0" smtClean="0">
              <a:solidFill>
                <a:srgbClr val="000000"/>
              </a:solidFill>
            </a:endParaRPr>
          </a:p>
          <a:p>
            <a:pPr marL="0" indent="0">
              <a:buNone/>
            </a:pPr>
            <a:endParaRPr lang="en-US" sz="2400" dirty="0">
              <a:solidFill>
                <a:srgbClr val="000000"/>
              </a:solidFill>
            </a:endParaRPr>
          </a:p>
          <a:p>
            <a:pPr marL="0" indent="0">
              <a:buNone/>
            </a:pPr>
            <a:endParaRPr lang="en-US" sz="2400" dirty="0">
              <a:solidFill>
                <a:srgbClr val="000000"/>
              </a:solidFill>
            </a:endParaRPr>
          </a:p>
        </p:txBody>
      </p:sp>
      <p:sp>
        <p:nvSpPr>
          <p:cNvPr id="2" name="Rectangle 2"/>
          <p:cNvSpPr>
            <a:spLocks noChangeArrowheads="1"/>
          </p:cNvSpPr>
          <p:nvPr/>
        </p:nvSpPr>
        <p:spPr bwMode="auto">
          <a:xfrm flipV="1">
            <a:off x="1295400" y="4114800"/>
            <a:ext cx="10106526"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US"/>
          </a:p>
        </p:txBody>
      </p:sp>
      <p:sp>
        <p:nvSpPr>
          <p:cNvPr id="8" name="Rectangle 2"/>
          <p:cNvSpPr>
            <a:spLocks noChangeArrowheads="1"/>
          </p:cNvSpPr>
          <p:nvPr/>
        </p:nvSpPr>
        <p:spPr bwMode="auto">
          <a:xfrm>
            <a:off x="838200" y="3834970"/>
            <a:ext cx="12869333" cy="8644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US"/>
          </a:p>
        </p:txBody>
      </p:sp>
      <p:sp>
        <p:nvSpPr>
          <p:cNvPr id="6" name="Rectangle 2"/>
          <p:cNvSpPr>
            <a:spLocks noChangeArrowheads="1"/>
          </p:cNvSpPr>
          <p:nvPr/>
        </p:nvSpPr>
        <p:spPr bwMode="auto">
          <a:xfrm>
            <a:off x="1066800" y="480060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3" name="Rectangle 2"/>
          <p:cNvSpPr>
            <a:spLocks noChangeArrowheads="1"/>
          </p:cNvSpPr>
          <p:nvPr/>
        </p:nvSpPr>
        <p:spPr bwMode="auto">
          <a:xfrm>
            <a:off x="5715000" y="1513316"/>
            <a:ext cx="11144250"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US"/>
          </a:p>
        </p:txBody>
      </p:sp>
      <p:sp>
        <p:nvSpPr>
          <p:cNvPr id="7" name="Rectangle 2"/>
          <p:cNvSpPr>
            <a:spLocks noChangeArrowheads="1"/>
          </p:cNvSpPr>
          <p:nvPr/>
        </p:nvSpPr>
        <p:spPr bwMode="auto">
          <a:xfrm>
            <a:off x="1447799" y="2590799"/>
            <a:ext cx="12112831"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US"/>
          </a:p>
        </p:txBody>
      </p:sp>
      <p:sp>
        <p:nvSpPr>
          <p:cNvPr id="12"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9"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4" name="Rectangle 4"/>
          <p:cNvSpPr>
            <a:spLocks noChangeArrowheads="1"/>
          </p:cNvSpPr>
          <p:nvPr/>
        </p:nvSpPr>
        <p:spPr bwMode="auto">
          <a:xfrm flipV="1">
            <a:off x="2371244" y="3307231"/>
            <a:ext cx="12964975"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US"/>
          </a:p>
        </p:txBody>
      </p:sp>
    </p:spTree>
    <p:extLst>
      <p:ext uri="{BB962C8B-B14F-4D97-AF65-F5344CB8AC3E}">
        <p14:creationId xmlns:p14="http://schemas.microsoft.com/office/powerpoint/2010/main" val="16146182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228600" y="234716"/>
            <a:ext cx="8686800" cy="1143000"/>
          </a:xfrm>
        </p:spPr>
        <p:txBody>
          <a:bodyPr>
            <a:noAutofit/>
          </a:bodyPr>
          <a:lstStyle/>
          <a:p>
            <a:r>
              <a:rPr lang="en-US" sz="3600" dirty="0" smtClean="0">
                <a:solidFill>
                  <a:schemeClr val="bg2">
                    <a:lumMod val="10000"/>
                  </a:schemeClr>
                </a:solidFill>
              </a:rPr>
              <a:t>Equating Design III </a:t>
            </a:r>
            <a:endParaRPr lang="en-US" sz="3600" dirty="0">
              <a:solidFill>
                <a:schemeClr val="bg2">
                  <a:lumMod val="10000"/>
                </a:schemeClr>
              </a:solidFill>
            </a:endParaRPr>
          </a:p>
        </p:txBody>
      </p:sp>
      <p:sp>
        <p:nvSpPr>
          <p:cNvPr id="5" name="Content Placeholder 4"/>
          <p:cNvSpPr>
            <a:spLocks noGrp="1"/>
          </p:cNvSpPr>
          <p:nvPr>
            <p:ph idx="1"/>
          </p:nvPr>
        </p:nvSpPr>
        <p:spPr>
          <a:xfrm>
            <a:off x="457200" y="1571988"/>
            <a:ext cx="8229600" cy="4525963"/>
          </a:xfrm>
        </p:spPr>
        <p:txBody>
          <a:bodyPr>
            <a:normAutofit/>
          </a:bodyPr>
          <a:lstStyle/>
          <a:p>
            <a:r>
              <a:rPr lang="en-US" sz="2800" dirty="0">
                <a:solidFill>
                  <a:srgbClr val="000000"/>
                </a:solidFill>
              </a:rPr>
              <a:t>The reason that random assignment of examinees is critical under design III is because under the randomized experimental design:</a:t>
            </a:r>
          </a:p>
          <a:p>
            <a:pPr marL="0" indent="0">
              <a:buNone/>
            </a:pPr>
            <a:endParaRPr lang="en-US" sz="2800" dirty="0" smtClean="0">
              <a:solidFill>
                <a:srgbClr val="000000"/>
              </a:solidFill>
            </a:endParaRPr>
          </a:p>
          <a:p>
            <a:endParaRPr lang="en-US" sz="2400" dirty="0" smtClean="0">
              <a:solidFill>
                <a:srgbClr val="000000"/>
              </a:solidFill>
            </a:endParaRPr>
          </a:p>
          <a:p>
            <a:pPr marL="0" indent="0">
              <a:buNone/>
            </a:pPr>
            <a:endParaRPr lang="en-US" sz="2400" dirty="0" smtClean="0">
              <a:solidFill>
                <a:srgbClr val="000000"/>
              </a:solidFill>
            </a:endParaRPr>
          </a:p>
          <a:p>
            <a:pPr marL="0" indent="0">
              <a:buNone/>
            </a:pPr>
            <a:endParaRPr lang="en-US" sz="2400" dirty="0">
              <a:solidFill>
                <a:srgbClr val="000000"/>
              </a:solidFill>
            </a:endParaRPr>
          </a:p>
          <a:p>
            <a:pPr marL="0" indent="0">
              <a:buNone/>
            </a:pPr>
            <a:endParaRPr lang="en-US" sz="2400" dirty="0">
              <a:solidFill>
                <a:srgbClr val="000000"/>
              </a:solidFill>
            </a:endParaRPr>
          </a:p>
        </p:txBody>
      </p:sp>
      <p:sp>
        <p:nvSpPr>
          <p:cNvPr id="2" name="Rectangle 2"/>
          <p:cNvSpPr>
            <a:spLocks noChangeArrowheads="1"/>
          </p:cNvSpPr>
          <p:nvPr/>
        </p:nvSpPr>
        <p:spPr bwMode="auto">
          <a:xfrm flipV="1">
            <a:off x="1295400" y="4114800"/>
            <a:ext cx="10106526"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US"/>
          </a:p>
        </p:txBody>
      </p:sp>
      <p:sp>
        <p:nvSpPr>
          <p:cNvPr id="8" name="Rectangle 2"/>
          <p:cNvSpPr>
            <a:spLocks noChangeArrowheads="1"/>
          </p:cNvSpPr>
          <p:nvPr/>
        </p:nvSpPr>
        <p:spPr bwMode="auto">
          <a:xfrm>
            <a:off x="838200" y="3834970"/>
            <a:ext cx="12869333" cy="8644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US"/>
          </a:p>
        </p:txBody>
      </p:sp>
      <p:sp>
        <p:nvSpPr>
          <p:cNvPr id="6" name="Rectangle 2"/>
          <p:cNvSpPr>
            <a:spLocks noChangeArrowheads="1"/>
          </p:cNvSpPr>
          <p:nvPr/>
        </p:nvSpPr>
        <p:spPr bwMode="auto">
          <a:xfrm>
            <a:off x="1066800" y="480060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3" name="Rectangle 2"/>
          <p:cNvSpPr>
            <a:spLocks noChangeArrowheads="1"/>
          </p:cNvSpPr>
          <p:nvPr/>
        </p:nvSpPr>
        <p:spPr bwMode="auto">
          <a:xfrm>
            <a:off x="5715000" y="1513316"/>
            <a:ext cx="11144250"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US"/>
          </a:p>
        </p:txBody>
      </p:sp>
      <p:sp>
        <p:nvSpPr>
          <p:cNvPr id="7" name="Rectangle 2"/>
          <p:cNvSpPr>
            <a:spLocks noChangeArrowheads="1"/>
          </p:cNvSpPr>
          <p:nvPr/>
        </p:nvSpPr>
        <p:spPr bwMode="auto">
          <a:xfrm>
            <a:off x="1447799" y="2590799"/>
            <a:ext cx="12112831"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US"/>
          </a:p>
        </p:txBody>
      </p:sp>
      <p:sp>
        <p:nvSpPr>
          <p:cNvPr id="12"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9"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4" name="Rectangle 4"/>
          <p:cNvSpPr>
            <a:spLocks noChangeArrowheads="1"/>
          </p:cNvSpPr>
          <p:nvPr/>
        </p:nvSpPr>
        <p:spPr bwMode="auto">
          <a:xfrm flipV="1">
            <a:off x="2371244" y="3307231"/>
            <a:ext cx="12964975"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US"/>
          </a:p>
        </p:txBody>
      </p:sp>
      <p:sp>
        <p:nvSpPr>
          <p:cNvPr id="11" name="Rectangle 10"/>
          <p:cNvSpPr/>
          <p:nvPr/>
        </p:nvSpPr>
        <p:spPr>
          <a:xfrm>
            <a:off x="838200" y="3341744"/>
            <a:ext cx="7049985" cy="2677656"/>
          </a:xfrm>
          <a:prstGeom prst="rect">
            <a:avLst/>
          </a:prstGeom>
        </p:spPr>
        <p:txBody>
          <a:bodyPr wrap="square">
            <a:spAutoFit/>
          </a:bodyPr>
          <a:lstStyle/>
          <a:p>
            <a:pPr marL="342900" marR="0" lvl="0" indent="-342900">
              <a:lnSpc>
                <a:spcPct val="200000"/>
              </a:lnSpc>
              <a:spcBef>
                <a:spcPts val="0"/>
              </a:spcBef>
              <a:spcAft>
                <a:spcPts val="0"/>
              </a:spcAft>
              <a:buFont typeface="+mj-lt"/>
              <a:buAutoNum type="arabicPeriod"/>
            </a:pPr>
            <a:r>
              <a:rPr lang="en-US" sz="1400" dirty="0">
                <a:solidFill>
                  <a:srgbClr val="000000"/>
                </a:solidFill>
                <a:latin typeface="Arial" panose="020B0604020202020204" pitchFamily="34" charset="0"/>
                <a:ea typeface="Times New Roman" panose="02020603050405020304" pitchFamily="18" charset="0"/>
              </a:rPr>
              <a:t>The slope, intercept and standard error of estimate for the regression of </a:t>
            </a:r>
            <a:r>
              <a:rPr lang="en-US" sz="1400" i="1" dirty="0">
                <a:solidFill>
                  <a:srgbClr val="000000"/>
                </a:solidFill>
                <a:latin typeface="Arial" panose="020B0604020202020204" pitchFamily="34" charset="0"/>
                <a:ea typeface="Times New Roman" panose="02020603050405020304" pitchFamily="18" charset="0"/>
              </a:rPr>
              <a:t>X</a:t>
            </a:r>
            <a:r>
              <a:rPr lang="en-US" sz="1400" dirty="0">
                <a:solidFill>
                  <a:srgbClr val="000000"/>
                </a:solidFill>
                <a:latin typeface="Arial" panose="020B0604020202020204" pitchFamily="34" charset="0"/>
                <a:ea typeface="Times New Roman" panose="02020603050405020304" pitchFamily="18" charset="0"/>
              </a:rPr>
              <a:t> on </a:t>
            </a:r>
            <a:r>
              <a:rPr lang="en-US" sz="1400" i="1" dirty="0">
                <a:solidFill>
                  <a:srgbClr val="000000"/>
                </a:solidFill>
                <a:latin typeface="Arial" panose="020B0604020202020204" pitchFamily="34" charset="0"/>
                <a:ea typeface="Times New Roman" panose="02020603050405020304" pitchFamily="18" charset="0"/>
              </a:rPr>
              <a:t>U</a:t>
            </a:r>
            <a:r>
              <a:rPr lang="en-US" sz="1400" dirty="0">
                <a:solidFill>
                  <a:srgbClr val="000000"/>
                </a:solidFill>
                <a:latin typeface="Arial" panose="020B0604020202020204" pitchFamily="34" charset="0"/>
                <a:ea typeface="Times New Roman" panose="02020603050405020304" pitchFamily="18" charset="0"/>
              </a:rPr>
              <a:t> in subgroup 1 are equal to the slope, intercept and standard error of estimate for the regression of </a:t>
            </a:r>
            <a:r>
              <a:rPr lang="en-US" sz="1400" i="1" dirty="0">
                <a:solidFill>
                  <a:srgbClr val="000000"/>
                </a:solidFill>
                <a:latin typeface="Arial" panose="020B0604020202020204" pitchFamily="34" charset="0"/>
                <a:ea typeface="Times New Roman" panose="02020603050405020304" pitchFamily="18" charset="0"/>
              </a:rPr>
              <a:t>X</a:t>
            </a:r>
            <a:r>
              <a:rPr lang="en-US" sz="1400" dirty="0">
                <a:solidFill>
                  <a:srgbClr val="000000"/>
                </a:solidFill>
                <a:latin typeface="Arial" panose="020B0604020202020204" pitchFamily="34" charset="0"/>
                <a:ea typeface="Times New Roman" panose="02020603050405020304" pitchFamily="18" charset="0"/>
              </a:rPr>
              <a:t> on </a:t>
            </a:r>
            <a:r>
              <a:rPr lang="en-US" sz="1400" i="1" dirty="0">
                <a:solidFill>
                  <a:srgbClr val="000000"/>
                </a:solidFill>
                <a:latin typeface="Arial" panose="020B0604020202020204" pitchFamily="34" charset="0"/>
                <a:ea typeface="Times New Roman" panose="02020603050405020304" pitchFamily="18" charset="0"/>
              </a:rPr>
              <a:t>U</a:t>
            </a:r>
            <a:r>
              <a:rPr lang="en-US" sz="1400" dirty="0">
                <a:solidFill>
                  <a:srgbClr val="000000"/>
                </a:solidFill>
                <a:latin typeface="Arial" panose="020B0604020202020204" pitchFamily="34" charset="0"/>
                <a:ea typeface="Times New Roman" panose="02020603050405020304" pitchFamily="18" charset="0"/>
              </a:rPr>
              <a:t> in the </a:t>
            </a:r>
            <a:r>
              <a:rPr lang="en-US" sz="1400" i="1" dirty="0">
                <a:solidFill>
                  <a:srgbClr val="000000"/>
                </a:solidFill>
                <a:latin typeface="Arial" panose="020B0604020202020204" pitchFamily="34" charset="0"/>
                <a:ea typeface="Times New Roman" panose="02020603050405020304" pitchFamily="18" charset="0"/>
              </a:rPr>
              <a:t>population. </a:t>
            </a:r>
            <a:endParaRPr lang="en-US" sz="1400" dirty="0">
              <a:solidFill>
                <a:srgbClr val="000000"/>
              </a:solidFill>
              <a:latin typeface="Times New Roman" panose="02020603050405020304" pitchFamily="18" charset="0"/>
              <a:ea typeface="Times New Roman" panose="02020603050405020304" pitchFamily="18" charset="0"/>
            </a:endParaRPr>
          </a:p>
          <a:p>
            <a:pPr marL="342900" marR="0" lvl="0" indent="-342900">
              <a:lnSpc>
                <a:spcPct val="200000"/>
              </a:lnSpc>
              <a:spcBef>
                <a:spcPts val="0"/>
              </a:spcBef>
              <a:spcAft>
                <a:spcPts val="0"/>
              </a:spcAft>
              <a:buFont typeface="+mj-lt"/>
              <a:buAutoNum type="arabicPeriod"/>
            </a:pPr>
            <a:r>
              <a:rPr lang="en-US" sz="1400" dirty="0">
                <a:solidFill>
                  <a:srgbClr val="000000"/>
                </a:solidFill>
                <a:latin typeface="Arial" panose="020B0604020202020204" pitchFamily="34" charset="0"/>
                <a:ea typeface="Times New Roman" panose="02020603050405020304" pitchFamily="18" charset="0"/>
              </a:rPr>
              <a:t>The slope, intercept and standard error of estimate for the regression of </a:t>
            </a:r>
            <a:r>
              <a:rPr lang="en-US" sz="1400" i="1" dirty="0">
                <a:solidFill>
                  <a:srgbClr val="000000"/>
                </a:solidFill>
                <a:latin typeface="Arial" panose="020B0604020202020204" pitchFamily="34" charset="0"/>
                <a:ea typeface="Times New Roman" panose="02020603050405020304" pitchFamily="18" charset="0"/>
              </a:rPr>
              <a:t>Y</a:t>
            </a:r>
            <a:r>
              <a:rPr lang="en-US" sz="1400" dirty="0">
                <a:solidFill>
                  <a:srgbClr val="000000"/>
                </a:solidFill>
                <a:latin typeface="Arial" panose="020B0604020202020204" pitchFamily="34" charset="0"/>
                <a:ea typeface="Times New Roman" panose="02020603050405020304" pitchFamily="18" charset="0"/>
              </a:rPr>
              <a:t> on </a:t>
            </a:r>
            <a:r>
              <a:rPr lang="en-US" sz="1400" i="1" dirty="0">
                <a:solidFill>
                  <a:srgbClr val="000000"/>
                </a:solidFill>
                <a:latin typeface="Arial" panose="020B0604020202020204" pitchFamily="34" charset="0"/>
                <a:ea typeface="Times New Roman" panose="02020603050405020304" pitchFamily="18" charset="0"/>
              </a:rPr>
              <a:t>U</a:t>
            </a:r>
            <a:r>
              <a:rPr lang="en-US" sz="1400" dirty="0">
                <a:solidFill>
                  <a:srgbClr val="000000"/>
                </a:solidFill>
                <a:latin typeface="Arial" panose="020B0604020202020204" pitchFamily="34" charset="0"/>
                <a:ea typeface="Times New Roman" panose="02020603050405020304" pitchFamily="18" charset="0"/>
              </a:rPr>
              <a:t> in subgroup 1 are equal to the slope, intercept and standard error of estimate for the regression of </a:t>
            </a:r>
            <a:r>
              <a:rPr lang="en-US" sz="1400" i="1" dirty="0">
                <a:solidFill>
                  <a:srgbClr val="000000"/>
                </a:solidFill>
                <a:latin typeface="Arial" panose="020B0604020202020204" pitchFamily="34" charset="0"/>
                <a:ea typeface="Times New Roman" panose="02020603050405020304" pitchFamily="18" charset="0"/>
              </a:rPr>
              <a:t>Y</a:t>
            </a:r>
            <a:r>
              <a:rPr lang="en-US" sz="1400" dirty="0">
                <a:solidFill>
                  <a:srgbClr val="000000"/>
                </a:solidFill>
                <a:latin typeface="Arial" panose="020B0604020202020204" pitchFamily="34" charset="0"/>
                <a:ea typeface="Times New Roman" panose="02020603050405020304" pitchFamily="18" charset="0"/>
              </a:rPr>
              <a:t> on </a:t>
            </a:r>
            <a:r>
              <a:rPr lang="en-US" sz="1400" i="1" dirty="0">
                <a:solidFill>
                  <a:srgbClr val="000000"/>
                </a:solidFill>
                <a:latin typeface="Arial" panose="020B0604020202020204" pitchFamily="34" charset="0"/>
                <a:ea typeface="Times New Roman" panose="02020603050405020304" pitchFamily="18" charset="0"/>
              </a:rPr>
              <a:t>U</a:t>
            </a:r>
            <a:r>
              <a:rPr lang="en-US" sz="1400" dirty="0">
                <a:solidFill>
                  <a:srgbClr val="000000"/>
                </a:solidFill>
                <a:latin typeface="Arial" panose="020B0604020202020204" pitchFamily="34" charset="0"/>
                <a:ea typeface="Times New Roman" panose="02020603050405020304" pitchFamily="18" charset="0"/>
              </a:rPr>
              <a:t> in the </a:t>
            </a:r>
            <a:r>
              <a:rPr lang="en-US" sz="1400" i="1" dirty="0">
                <a:solidFill>
                  <a:srgbClr val="000000"/>
                </a:solidFill>
                <a:latin typeface="Arial" panose="020B0604020202020204" pitchFamily="34" charset="0"/>
                <a:ea typeface="Times New Roman" panose="02020603050405020304" pitchFamily="18" charset="0"/>
              </a:rPr>
              <a:t>population</a:t>
            </a:r>
            <a:r>
              <a:rPr lang="en-US" sz="1400" dirty="0">
                <a:solidFill>
                  <a:srgbClr val="000000"/>
                </a:solidFill>
                <a:latin typeface="Arial" panose="020B0604020202020204" pitchFamily="34" charset="0"/>
                <a:ea typeface="Times New Roman" panose="02020603050405020304" pitchFamily="18" charset="0"/>
              </a:rPr>
              <a:t> (Crocker &amp; </a:t>
            </a:r>
            <a:r>
              <a:rPr lang="en-US" sz="1400" dirty="0" err="1">
                <a:solidFill>
                  <a:srgbClr val="000000"/>
                </a:solidFill>
                <a:latin typeface="Arial" panose="020B0604020202020204" pitchFamily="34" charset="0"/>
                <a:ea typeface="Times New Roman" panose="02020603050405020304" pitchFamily="18" charset="0"/>
              </a:rPr>
              <a:t>Algina</a:t>
            </a:r>
            <a:r>
              <a:rPr lang="en-US" sz="1400" dirty="0">
                <a:solidFill>
                  <a:srgbClr val="000000"/>
                </a:solidFill>
                <a:latin typeface="Arial" panose="020B0604020202020204" pitchFamily="34" charset="0"/>
                <a:ea typeface="Times New Roman" panose="02020603050405020304" pitchFamily="18" charset="0"/>
              </a:rPr>
              <a:t>, 1986, p. 460). </a:t>
            </a:r>
            <a:endParaRPr lang="en-US" sz="1400" dirty="0">
              <a:solidFill>
                <a:srgbClr val="000000"/>
              </a:solidFill>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231798937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228600" y="234716"/>
            <a:ext cx="8686800" cy="1143000"/>
          </a:xfrm>
        </p:spPr>
        <p:txBody>
          <a:bodyPr>
            <a:noAutofit/>
          </a:bodyPr>
          <a:lstStyle/>
          <a:p>
            <a:r>
              <a:rPr lang="en-US" sz="3600" dirty="0" smtClean="0">
                <a:solidFill>
                  <a:schemeClr val="bg2">
                    <a:lumMod val="10000"/>
                  </a:schemeClr>
                </a:solidFill>
              </a:rPr>
              <a:t>Equating Design III </a:t>
            </a:r>
            <a:endParaRPr lang="en-US" sz="3600" dirty="0">
              <a:solidFill>
                <a:schemeClr val="bg2">
                  <a:lumMod val="10000"/>
                </a:schemeClr>
              </a:solidFill>
            </a:endParaRPr>
          </a:p>
        </p:txBody>
      </p:sp>
      <p:sp>
        <p:nvSpPr>
          <p:cNvPr id="5" name="Content Placeholder 4"/>
          <p:cNvSpPr>
            <a:spLocks noGrp="1"/>
          </p:cNvSpPr>
          <p:nvPr>
            <p:ph idx="1"/>
          </p:nvPr>
        </p:nvSpPr>
        <p:spPr>
          <a:xfrm>
            <a:off x="457200" y="1571988"/>
            <a:ext cx="8229600" cy="4525963"/>
          </a:xfrm>
        </p:spPr>
        <p:txBody>
          <a:bodyPr>
            <a:normAutofit/>
          </a:bodyPr>
          <a:lstStyle/>
          <a:p>
            <a:r>
              <a:rPr lang="en-US" sz="2800" dirty="0">
                <a:solidFill>
                  <a:srgbClr val="000000"/>
                </a:solidFill>
              </a:rPr>
              <a:t>The reason that random assignment of examinees is critical under design III is because under the randomized experimental design:</a:t>
            </a:r>
          </a:p>
          <a:p>
            <a:pPr marL="0" indent="0">
              <a:buNone/>
            </a:pPr>
            <a:endParaRPr lang="en-US" sz="2800" dirty="0" smtClean="0">
              <a:solidFill>
                <a:srgbClr val="000000"/>
              </a:solidFill>
            </a:endParaRPr>
          </a:p>
          <a:p>
            <a:endParaRPr lang="en-US" sz="2400" dirty="0" smtClean="0">
              <a:solidFill>
                <a:srgbClr val="000000"/>
              </a:solidFill>
            </a:endParaRPr>
          </a:p>
          <a:p>
            <a:pPr marL="0" indent="0">
              <a:buNone/>
            </a:pPr>
            <a:endParaRPr lang="en-US" sz="2400" dirty="0" smtClean="0">
              <a:solidFill>
                <a:srgbClr val="000000"/>
              </a:solidFill>
            </a:endParaRPr>
          </a:p>
          <a:p>
            <a:pPr marL="0" indent="0">
              <a:buNone/>
            </a:pPr>
            <a:endParaRPr lang="en-US" sz="2400" dirty="0">
              <a:solidFill>
                <a:srgbClr val="000000"/>
              </a:solidFill>
            </a:endParaRPr>
          </a:p>
          <a:p>
            <a:pPr marL="0" indent="0">
              <a:buNone/>
            </a:pPr>
            <a:endParaRPr lang="en-US" sz="2400" dirty="0">
              <a:solidFill>
                <a:srgbClr val="000000"/>
              </a:solidFill>
            </a:endParaRPr>
          </a:p>
        </p:txBody>
      </p:sp>
      <p:sp>
        <p:nvSpPr>
          <p:cNvPr id="2" name="Rectangle 2"/>
          <p:cNvSpPr>
            <a:spLocks noChangeArrowheads="1"/>
          </p:cNvSpPr>
          <p:nvPr/>
        </p:nvSpPr>
        <p:spPr bwMode="auto">
          <a:xfrm flipV="1">
            <a:off x="1295400" y="4114800"/>
            <a:ext cx="10106526"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US"/>
          </a:p>
        </p:txBody>
      </p:sp>
      <p:sp>
        <p:nvSpPr>
          <p:cNvPr id="8" name="Rectangle 2"/>
          <p:cNvSpPr>
            <a:spLocks noChangeArrowheads="1"/>
          </p:cNvSpPr>
          <p:nvPr/>
        </p:nvSpPr>
        <p:spPr bwMode="auto">
          <a:xfrm>
            <a:off x="838200" y="3834970"/>
            <a:ext cx="12869333" cy="8644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US"/>
          </a:p>
        </p:txBody>
      </p:sp>
      <p:sp>
        <p:nvSpPr>
          <p:cNvPr id="6" name="Rectangle 2"/>
          <p:cNvSpPr>
            <a:spLocks noChangeArrowheads="1"/>
          </p:cNvSpPr>
          <p:nvPr/>
        </p:nvSpPr>
        <p:spPr bwMode="auto">
          <a:xfrm>
            <a:off x="1066800" y="480060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3" name="Rectangle 2"/>
          <p:cNvSpPr>
            <a:spLocks noChangeArrowheads="1"/>
          </p:cNvSpPr>
          <p:nvPr/>
        </p:nvSpPr>
        <p:spPr bwMode="auto">
          <a:xfrm>
            <a:off x="5715000" y="1513316"/>
            <a:ext cx="11144250"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US"/>
          </a:p>
        </p:txBody>
      </p:sp>
      <p:sp>
        <p:nvSpPr>
          <p:cNvPr id="7" name="Rectangle 2"/>
          <p:cNvSpPr>
            <a:spLocks noChangeArrowheads="1"/>
          </p:cNvSpPr>
          <p:nvPr/>
        </p:nvSpPr>
        <p:spPr bwMode="auto">
          <a:xfrm>
            <a:off x="1447799" y="2590799"/>
            <a:ext cx="12112831"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US"/>
          </a:p>
        </p:txBody>
      </p:sp>
      <p:sp>
        <p:nvSpPr>
          <p:cNvPr id="12"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9"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4" name="Rectangle 4"/>
          <p:cNvSpPr>
            <a:spLocks noChangeArrowheads="1"/>
          </p:cNvSpPr>
          <p:nvPr/>
        </p:nvSpPr>
        <p:spPr bwMode="auto">
          <a:xfrm flipV="1">
            <a:off x="2371244" y="3307231"/>
            <a:ext cx="12964975"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US"/>
          </a:p>
        </p:txBody>
      </p:sp>
      <p:sp>
        <p:nvSpPr>
          <p:cNvPr id="11" name="Rectangle 10"/>
          <p:cNvSpPr/>
          <p:nvPr/>
        </p:nvSpPr>
        <p:spPr>
          <a:xfrm>
            <a:off x="838200" y="3341744"/>
            <a:ext cx="7049985" cy="2677656"/>
          </a:xfrm>
          <a:prstGeom prst="rect">
            <a:avLst/>
          </a:prstGeom>
        </p:spPr>
        <p:txBody>
          <a:bodyPr wrap="square">
            <a:spAutoFit/>
          </a:bodyPr>
          <a:lstStyle/>
          <a:p>
            <a:pPr marL="342900" marR="0" lvl="0" indent="-342900">
              <a:lnSpc>
                <a:spcPct val="200000"/>
              </a:lnSpc>
              <a:spcBef>
                <a:spcPts val="0"/>
              </a:spcBef>
              <a:spcAft>
                <a:spcPts val="0"/>
              </a:spcAft>
              <a:buFont typeface="+mj-lt"/>
              <a:buAutoNum type="arabicPeriod"/>
            </a:pPr>
            <a:r>
              <a:rPr lang="en-US" sz="1400" dirty="0">
                <a:solidFill>
                  <a:srgbClr val="000000"/>
                </a:solidFill>
                <a:latin typeface="Arial" panose="020B0604020202020204" pitchFamily="34" charset="0"/>
                <a:ea typeface="Times New Roman" panose="02020603050405020304" pitchFamily="18" charset="0"/>
              </a:rPr>
              <a:t>The slope, intercept and standard error of estimate for the regression of </a:t>
            </a:r>
            <a:r>
              <a:rPr lang="en-US" sz="1400" i="1" dirty="0">
                <a:solidFill>
                  <a:srgbClr val="000000"/>
                </a:solidFill>
                <a:latin typeface="Arial" panose="020B0604020202020204" pitchFamily="34" charset="0"/>
                <a:ea typeface="Times New Roman" panose="02020603050405020304" pitchFamily="18" charset="0"/>
              </a:rPr>
              <a:t>X</a:t>
            </a:r>
            <a:r>
              <a:rPr lang="en-US" sz="1400" dirty="0">
                <a:solidFill>
                  <a:srgbClr val="000000"/>
                </a:solidFill>
                <a:latin typeface="Arial" panose="020B0604020202020204" pitchFamily="34" charset="0"/>
                <a:ea typeface="Times New Roman" panose="02020603050405020304" pitchFamily="18" charset="0"/>
              </a:rPr>
              <a:t> on </a:t>
            </a:r>
            <a:r>
              <a:rPr lang="en-US" sz="1400" i="1" dirty="0">
                <a:solidFill>
                  <a:srgbClr val="000000"/>
                </a:solidFill>
                <a:latin typeface="Arial" panose="020B0604020202020204" pitchFamily="34" charset="0"/>
                <a:ea typeface="Times New Roman" panose="02020603050405020304" pitchFamily="18" charset="0"/>
              </a:rPr>
              <a:t>U</a:t>
            </a:r>
            <a:r>
              <a:rPr lang="en-US" sz="1400" dirty="0">
                <a:solidFill>
                  <a:srgbClr val="000000"/>
                </a:solidFill>
                <a:latin typeface="Arial" panose="020B0604020202020204" pitchFamily="34" charset="0"/>
                <a:ea typeface="Times New Roman" panose="02020603050405020304" pitchFamily="18" charset="0"/>
              </a:rPr>
              <a:t> in subgroup 1 are equal to the slope, intercept and standard error of estimate for the regression of </a:t>
            </a:r>
            <a:r>
              <a:rPr lang="en-US" sz="1400" i="1" dirty="0">
                <a:solidFill>
                  <a:srgbClr val="000000"/>
                </a:solidFill>
                <a:latin typeface="Arial" panose="020B0604020202020204" pitchFamily="34" charset="0"/>
                <a:ea typeface="Times New Roman" panose="02020603050405020304" pitchFamily="18" charset="0"/>
              </a:rPr>
              <a:t>X</a:t>
            </a:r>
            <a:r>
              <a:rPr lang="en-US" sz="1400" dirty="0">
                <a:solidFill>
                  <a:srgbClr val="000000"/>
                </a:solidFill>
                <a:latin typeface="Arial" panose="020B0604020202020204" pitchFamily="34" charset="0"/>
                <a:ea typeface="Times New Roman" panose="02020603050405020304" pitchFamily="18" charset="0"/>
              </a:rPr>
              <a:t> on </a:t>
            </a:r>
            <a:r>
              <a:rPr lang="en-US" sz="1400" i="1" dirty="0">
                <a:solidFill>
                  <a:srgbClr val="000000"/>
                </a:solidFill>
                <a:latin typeface="Arial" panose="020B0604020202020204" pitchFamily="34" charset="0"/>
                <a:ea typeface="Times New Roman" panose="02020603050405020304" pitchFamily="18" charset="0"/>
              </a:rPr>
              <a:t>U</a:t>
            </a:r>
            <a:r>
              <a:rPr lang="en-US" sz="1400" dirty="0">
                <a:solidFill>
                  <a:srgbClr val="000000"/>
                </a:solidFill>
                <a:latin typeface="Arial" panose="020B0604020202020204" pitchFamily="34" charset="0"/>
                <a:ea typeface="Times New Roman" panose="02020603050405020304" pitchFamily="18" charset="0"/>
              </a:rPr>
              <a:t> in the </a:t>
            </a:r>
            <a:r>
              <a:rPr lang="en-US" sz="1400" i="1" dirty="0">
                <a:solidFill>
                  <a:srgbClr val="000000"/>
                </a:solidFill>
                <a:latin typeface="Arial" panose="020B0604020202020204" pitchFamily="34" charset="0"/>
                <a:ea typeface="Times New Roman" panose="02020603050405020304" pitchFamily="18" charset="0"/>
              </a:rPr>
              <a:t>population. </a:t>
            </a:r>
            <a:endParaRPr lang="en-US" sz="1400" dirty="0">
              <a:solidFill>
                <a:srgbClr val="000000"/>
              </a:solidFill>
              <a:latin typeface="Times New Roman" panose="02020603050405020304" pitchFamily="18" charset="0"/>
              <a:ea typeface="Times New Roman" panose="02020603050405020304" pitchFamily="18" charset="0"/>
            </a:endParaRPr>
          </a:p>
          <a:p>
            <a:pPr marL="342900" marR="0" lvl="0" indent="-342900">
              <a:lnSpc>
                <a:spcPct val="200000"/>
              </a:lnSpc>
              <a:spcBef>
                <a:spcPts val="0"/>
              </a:spcBef>
              <a:spcAft>
                <a:spcPts val="0"/>
              </a:spcAft>
              <a:buFont typeface="+mj-lt"/>
              <a:buAutoNum type="arabicPeriod"/>
            </a:pPr>
            <a:r>
              <a:rPr lang="en-US" sz="1400" dirty="0">
                <a:solidFill>
                  <a:srgbClr val="000000"/>
                </a:solidFill>
                <a:latin typeface="Arial" panose="020B0604020202020204" pitchFamily="34" charset="0"/>
                <a:ea typeface="Times New Roman" panose="02020603050405020304" pitchFamily="18" charset="0"/>
              </a:rPr>
              <a:t>The slope, intercept and standard error of estimate for the regression of </a:t>
            </a:r>
            <a:r>
              <a:rPr lang="en-US" sz="1400" i="1" dirty="0">
                <a:solidFill>
                  <a:srgbClr val="000000"/>
                </a:solidFill>
                <a:latin typeface="Arial" panose="020B0604020202020204" pitchFamily="34" charset="0"/>
                <a:ea typeface="Times New Roman" panose="02020603050405020304" pitchFamily="18" charset="0"/>
              </a:rPr>
              <a:t>Y</a:t>
            </a:r>
            <a:r>
              <a:rPr lang="en-US" sz="1400" dirty="0">
                <a:solidFill>
                  <a:srgbClr val="000000"/>
                </a:solidFill>
                <a:latin typeface="Arial" panose="020B0604020202020204" pitchFamily="34" charset="0"/>
                <a:ea typeface="Times New Roman" panose="02020603050405020304" pitchFamily="18" charset="0"/>
              </a:rPr>
              <a:t> on </a:t>
            </a:r>
            <a:r>
              <a:rPr lang="en-US" sz="1400" i="1" dirty="0">
                <a:solidFill>
                  <a:srgbClr val="000000"/>
                </a:solidFill>
                <a:latin typeface="Arial" panose="020B0604020202020204" pitchFamily="34" charset="0"/>
                <a:ea typeface="Times New Roman" panose="02020603050405020304" pitchFamily="18" charset="0"/>
              </a:rPr>
              <a:t>U</a:t>
            </a:r>
            <a:r>
              <a:rPr lang="en-US" sz="1400" dirty="0">
                <a:solidFill>
                  <a:srgbClr val="000000"/>
                </a:solidFill>
                <a:latin typeface="Arial" panose="020B0604020202020204" pitchFamily="34" charset="0"/>
                <a:ea typeface="Times New Roman" panose="02020603050405020304" pitchFamily="18" charset="0"/>
              </a:rPr>
              <a:t> in subgroup 1 are equal to the slope, intercept and standard error of estimate for the regression of </a:t>
            </a:r>
            <a:r>
              <a:rPr lang="en-US" sz="1400" i="1" dirty="0">
                <a:solidFill>
                  <a:srgbClr val="000000"/>
                </a:solidFill>
                <a:latin typeface="Arial" panose="020B0604020202020204" pitchFamily="34" charset="0"/>
                <a:ea typeface="Times New Roman" panose="02020603050405020304" pitchFamily="18" charset="0"/>
              </a:rPr>
              <a:t>Y</a:t>
            </a:r>
            <a:r>
              <a:rPr lang="en-US" sz="1400" dirty="0">
                <a:solidFill>
                  <a:srgbClr val="000000"/>
                </a:solidFill>
                <a:latin typeface="Arial" panose="020B0604020202020204" pitchFamily="34" charset="0"/>
                <a:ea typeface="Times New Roman" panose="02020603050405020304" pitchFamily="18" charset="0"/>
              </a:rPr>
              <a:t> on </a:t>
            </a:r>
            <a:r>
              <a:rPr lang="en-US" sz="1400" i="1" dirty="0">
                <a:solidFill>
                  <a:srgbClr val="000000"/>
                </a:solidFill>
                <a:latin typeface="Arial" panose="020B0604020202020204" pitchFamily="34" charset="0"/>
                <a:ea typeface="Times New Roman" panose="02020603050405020304" pitchFamily="18" charset="0"/>
              </a:rPr>
              <a:t>U</a:t>
            </a:r>
            <a:r>
              <a:rPr lang="en-US" sz="1400" dirty="0">
                <a:solidFill>
                  <a:srgbClr val="000000"/>
                </a:solidFill>
                <a:latin typeface="Arial" panose="020B0604020202020204" pitchFamily="34" charset="0"/>
                <a:ea typeface="Times New Roman" panose="02020603050405020304" pitchFamily="18" charset="0"/>
              </a:rPr>
              <a:t> in the </a:t>
            </a:r>
            <a:r>
              <a:rPr lang="en-US" sz="1400" i="1" dirty="0">
                <a:solidFill>
                  <a:srgbClr val="000000"/>
                </a:solidFill>
                <a:latin typeface="Arial" panose="020B0604020202020204" pitchFamily="34" charset="0"/>
                <a:ea typeface="Times New Roman" panose="02020603050405020304" pitchFamily="18" charset="0"/>
              </a:rPr>
              <a:t>population</a:t>
            </a:r>
            <a:r>
              <a:rPr lang="en-US" sz="1400" dirty="0">
                <a:solidFill>
                  <a:srgbClr val="000000"/>
                </a:solidFill>
                <a:latin typeface="Arial" panose="020B0604020202020204" pitchFamily="34" charset="0"/>
                <a:ea typeface="Times New Roman" panose="02020603050405020304" pitchFamily="18" charset="0"/>
              </a:rPr>
              <a:t> (Crocker &amp; </a:t>
            </a:r>
            <a:r>
              <a:rPr lang="en-US" sz="1400" dirty="0" err="1">
                <a:solidFill>
                  <a:srgbClr val="000000"/>
                </a:solidFill>
                <a:latin typeface="Arial" panose="020B0604020202020204" pitchFamily="34" charset="0"/>
                <a:ea typeface="Times New Roman" panose="02020603050405020304" pitchFamily="18" charset="0"/>
              </a:rPr>
              <a:t>Algina</a:t>
            </a:r>
            <a:r>
              <a:rPr lang="en-US" sz="1400" dirty="0">
                <a:solidFill>
                  <a:srgbClr val="000000"/>
                </a:solidFill>
                <a:latin typeface="Arial" panose="020B0604020202020204" pitchFamily="34" charset="0"/>
                <a:ea typeface="Times New Roman" panose="02020603050405020304" pitchFamily="18" charset="0"/>
              </a:rPr>
              <a:t>, 1986, p. 460). </a:t>
            </a:r>
            <a:endParaRPr lang="en-US" sz="1400" dirty="0">
              <a:solidFill>
                <a:srgbClr val="000000"/>
              </a:solidFill>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28117741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228600" y="234716"/>
            <a:ext cx="8686800" cy="1143000"/>
          </a:xfrm>
        </p:spPr>
        <p:txBody>
          <a:bodyPr>
            <a:noAutofit/>
          </a:bodyPr>
          <a:lstStyle/>
          <a:p>
            <a:r>
              <a:rPr lang="en-US" sz="3600" dirty="0" smtClean="0">
                <a:solidFill>
                  <a:schemeClr val="bg2">
                    <a:lumMod val="10000"/>
                  </a:schemeClr>
                </a:solidFill>
              </a:rPr>
              <a:t>Equating Design III </a:t>
            </a:r>
            <a:endParaRPr lang="en-US" sz="3600" dirty="0">
              <a:solidFill>
                <a:schemeClr val="bg2">
                  <a:lumMod val="10000"/>
                </a:schemeClr>
              </a:solidFill>
            </a:endParaRPr>
          </a:p>
        </p:txBody>
      </p:sp>
      <p:sp>
        <p:nvSpPr>
          <p:cNvPr id="5" name="Content Placeholder 4"/>
          <p:cNvSpPr>
            <a:spLocks noGrp="1"/>
          </p:cNvSpPr>
          <p:nvPr>
            <p:ph idx="1"/>
          </p:nvPr>
        </p:nvSpPr>
        <p:spPr>
          <a:xfrm>
            <a:off x="457200" y="1571988"/>
            <a:ext cx="8229600" cy="4525963"/>
          </a:xfrm>
        </p:spPr>
        <p:txBody>
          <a:bodyPr>
            <a:normAutofit/>
          </a:bodyPr>
          <a:lstStyle/>
          <a:p>
            <a:r>
              <a:rPr lang="en-US" sz="2800" dirty="0" smtClean="0">
                <a:solidFill>
                  <a:srgbClr val="000000"/>
                </a:solidFill>
              </a:rPr>
              <a:t>Complete example is provided in </a:t>
            </a:r>
            <a:r>
              <a:rPr lang="en-US" sz="2800" i="1" dirty="0" smtClean="0"/>
              <a:t>Psychometric Methods: Theory into Practice</a:t>
            </a:r>
            <a:r>
              <a:rPr lang="en-US" sz="2800" dirty="0" smtClean="0">
                <a:solidFill>
                  <a:srgbClr val="000000"/>
                </a:solidFill>
              </a:rPr>
              <a:t>.</a:t>
            </a:r>
            <a:endParaRPr lang="en-US" sz="2800" dirty="0">
              <a:solidFill>
                <a:srgbClr val="000000"/>
              </a:solidFill>
            </a:endParaRPr>
          </a:p>
          <a:p>
            <a:pPr marL="0" indent="0">
              <a:buNone/>
            </a:pPr>
            <a:endParaRPr lang="en-US" sz="2800" dirty="0" smtClean="0">
              <a:solidFill>
                <a:srgbClr val="000000"/>
              </a:solidFill>
            </a:endParaRPr>
          </a:p>
          <a:p>
            <a:endParaRPr lang="en-US" sz="2400" dirty="0" smtClean="0">
              <a:solidFill>
                <a:srgbClr val="000000"/>
              </a:solidFill>
            </a:endParaRPr>
          </a:p>
          <a:p>
            <a:pPr marL="0" indent="0">
              <a:buNone/>
            </a:pPr>
            <a:endParaRPr lang="en-US" sz="2400" dirty="0" smtClean="0">
              <a:solidFill>
                <a:srgbClr val="000000"/>
              </a:solidFill>
            </a:endParaRPr>
          </a:p>
          <a:p>
            <a:pPr marL="0" indent="0">
              <a:buNone/>
            </a:pPr>
            <a:endParaRPr lang="en-US" sz="2400" dirty="0">
              <a:solidFill>
                <a:srgbClr val="000000"/>
              </a:solidFill>
            </a:endParaRPr>
          </a:p>
          <a:p>
            <a:pPr marL="0" indent="0">
              <a:buNone/>
            </a:pPr>
            <a:endParaRPr lang="en-US" sz="2400" dirty="0">
              <a:solidFill>
                <a:srgbClr val="000000"/>
              </a:solidFill>
            </a:endParaRPr>
          </a:p>
        </p:txBody>
      </p:sp>
      <p:sp>
        <p:nvSpPr>
          <p:cNvPr id="2" name="Rectangle 2"/>
          <p:cNvSpPr>
            <a:spLocks noChangeArrowheads="1"/>
          </p:cNvSpPr>
          <p:nvPr/>
        </p:nvSpPr>
        <p:spPr bwMode="auto">
          <a:xfrm flipV="1">
            <a:off x="1295400" y="4114800"/>
            <a:ext cx="10106526"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US"/>
          </a:p>
        </p:txBody>
      </p:sp>
      <p:sp>
        <p:nvSpPr>
          <p:cNvPr id="8" name="Rectangle 2"/>
          <p:cNvSpPr>
            <a:spLocks noChangeArrowheads="1"/>
          </p:cNvSpPr>
          <p:nvPr/>
        </p:nvSpPr>
        <p:spPr bwMode="auto">
          <a:xfrm>
            <a:off x="838200" y="3834970"/>
            <a:ext cx="12869333" cy="8644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US"/>
          </a:p>
        </p:txBody>
      </p:sp>
      <p:sp>
        <p:nvSpPr>
          <p:cNvPr id="6" name="Rectangle 2"/>
          <p:cNvSpPr>
            <a:spLocks noChangeArrowheads="1"/>
          </p:cNvSpPr>
          <p:nvPr/>
        </p:nvSpPr>
        <p:spPr bwMode="auto">
          <a:xfrm>
            <a:off x="1066800" y="480060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3" name="Rectangle 2"/>
          <p:cNvSpPr>
            <a:spLocks noChangeArrowheads="1"/>
          </p:cNvSpPr>
          <p:nvPr/>
        </p:nvSpPr>
        <p:spPr bwMode="auto">
          <a:xfrm>
            <a:off x="5715000" y="1513316"/>
            <a:ext cx="11144250"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US"/>
          </a:p>
        </p:txBody>
      </p:sp>
      <p:sp>
        <p:nvSpPr>
          <p:cNvPr id="7" name="Rectangle 2"/>
          <p:cNvSpPr>
            <a:spLocks noChangeArrowheads="1"/>
          </p:cNvSpPr>
          <p:nvPr/>
        </p:nvSpPr>
        <p:spPr bwMode="auto">
          <a:xfrm>
            <a:off x="1447799" y="2590799"/>
            <a:ext cx="12112831"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US"/>
          </a:p>
        </p:txBody>
      </p:sp>
      <p:sp>
        <p:nvSpPr>
          <p:cNvPr id="12"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9"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4" name="Rectangle 4"/>
          <p:cNvSpPr>
            <a:spLocks noChangeArrowheads="1"/>
          </p:cNvSpPr>
          <p:nvPr/>
        </p:nvSpPr>
        <p:spPr bwMode="auto">
          <a:xfrm flipV="1">
            <a:off x="2371244" y="3307231"/>
            <a:ext cx="12964975"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US"/>
          </a:p>
        </p:txBody>
      </p:sp>
    </p:spTree>
    <p:extLst>
      <p:ext uri="{BB962C8B-B14F-4D97-AF65-F5344CB8AC3E}">
        <p14:creationId xmlns:p14="http://schemas.microsoft.com/office/powerpoint/2010/main" val="3539701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228600" y="234716"/>
            <a:ext cx="8686800" cy="1143000"/>
          </a:xfrm>
        </p:spPr>
        <p:txBody>
          <a:bodyPr>
            <a:noAutofit/>
          </a:bodyPr>
          <a:lstStyle/>
          <a:p>
            <a:r>
              <a:rPr lang="en-US" sz="3600" dirty="0" err="1" smtClean="0">
                <a:solidFill>
                  <a:schemeClr val="bg2">
                    <a:lumMod val="10000"/>
                  </a:schemeClr>
                </a:solidFill>
              </a:rPr>
              <a:t>Equipercentile</a:t>
            </a:r>
            <a:r>
              <a:rPr lang="en-US" sz="3600" dirty="0" smtClean="0">
                <a:solidFill>
                  <a:schemeClr val="bg2">
                    <a:lumMod val="10000"/>
                  </a:schemeClr>
                </a:solidFill>
              </a:rPr>
              <a:t> Equating</a:t>
            </a:r>
            <a:endParaRPr lang="en-US" sz="3600" dirty="0">
              <a:solidFill>
                <a:schemeClr val="bg2">
                  <a:lumMod val="10000"/>
                </a:schemeClr>
              </a:solidFill>
            </a:endParaRPr>
          </a:p>
        </p:txBody>
      </p:sp>
      <p:sp>
        <p:nvSpPr>
          <p:cNvPr id="5" name="Content Placeholder 4"/>
          <p:cNvSpPr>
            <a:spLocks noGrp="1"/>
          </p:cNvSpPr>
          <p:nvPr>
            <p:ph idx="1"/>
          </p:nvPr>
        </p:nvSpPr>
        <p:spPr>
          <a:xfrm>
            <a:off x="457200" y="1571988"/>
            <a:ext cx="8229600" cy="4525963"/>
          </a:xfrm>
        </p:spPr>
        <p:txBody>
          <a:bodyPr>
            <a:normAutofit lnSpcReduction="10000"/>
          </a:bodyPr>
          <a:lstStyle/>
          <a:p>
            <a:r>
              <a:rPr lang="en-US" sz="2800" i="1" dirty="0" err="1"/>
              <a:t>Equipercentile</a:t>
            </a:r>
            <a:r>
              <a:rPr lang="en-US" sz="2800" i="1" dirty="0"/>
              <a:t> equating </a:t>
            </a:r>
            <a:r>
              <a:rPr lang="en-US" sz="2800" dirty="0">
                <a:solidFill>
                  <a:srgbClr val="000000"/>
                </a:solidFill>
              </a:rPr>
              <a:t>is an </a:t>
            </a:r>
            <a:r>
              <a:rPr lang="en-US" sz="2800" i="1" dirty="0"/>
              <a:t>observed score </a:t>
            </a:r>
            <a:r>
              <a:rPr lang="en-US" sz="2800" dirty="0">
                <a:solidFill>
                  <a:srgbClr val="000000"/>
                </a:solidFill>
              </a:rPr>
              <a:t>technique that produces equivalent scores on tests </a:t>
            </a:r>
            <a:r>
              <a:rPr lang="en-US" sz="2800" i="1" dirty="0">
                <a:solidFill>
                  <a:srgbClr val="000000"/>
                </a:solidFill>
              </a:rPr>
              <a:t>X</a:t>
            </a:r>
            <a:r>
              <a:rPr lang="en-US" sz="2800" dirty="0">
                <a:solidFill>
                  <a:srgbClr val="000000"/>
                </a:solidFill>
              </a:rPr>
              <a:t> and </a:t>
            </a:r>
            <a:r>
              <a:rPr lang="en-US" sz="2800" i="1" dirty="0">
                <a:solidFill>
                  <a:srgbClr val="000000"/>
                </a:solidFill>
              </a:rPr>
              <a:t>Y</a:t>
            </a:r>
            <a:r>
              <a:rPr lang="en-US" sz="2800" dirty="0">
                <a:solidFill>
                  <a:srgbClr val="000000"/>
                </a:solidFill>
              </a:rPr>
              <a:t> if their respective percentile ranks in any given group are equal</a:t>
            </a:r>
            <a:r>
              <a:rPr lang="en-US" sz="2800" dirty="0" smtClean="0">
                <a:solidFill>
                  <a:srgbClr val="000000"/>
                </a:solidFill>
              </a:rPr>
              <a:t>.</a:t>
            </a:r>
          </a:p>
          <a:p>
            <a:r>
              <a:rPr lang="en-US" sz="2800" dirty="0">
                <a:solidFill>
                  <a:srgbClr val="000000"/>
                </a:solidFill>
              </a:rPr>
              <a:t>Since the method is only based on aligning scores based on percentile ranks, </a:t>
            </a:r>
            <a:r>
              <a:rPr lang="en-US" sz="2800" dirty="0" err="1">
                <a:solidFill>
                  <a:srgbClr val="000000"/>
                </a:solidFill>
              </a:rPr>
              <a:t>equipercentile</a:t>
            </a:r>
            <a:r>
              <a:rPr lang="en-US" sz="2800" dirty="0">
                <a:solidFill>
                  <a:srgbClr val="000000"/>
                </a:solidFill>
              </a:rPr>
              <a:t> equating is highly flexible.</a:t>
            </a:r>
            <a:r>
              <a:rPr lang="en-US" sz="2800" dirty="0"/>
              <a:t> </a:t>
            </a:r>
            <a:endParaRPr lang="en-US" sz="2800" dirty="0" smtClean="0"/>
          </a:p>
          <a:p>
            <a:r>
              <a:rPr lang="en-US" sz="2800" dirty="0">
                <a:solidFill>
                  <a:srgbClr val="000000"/>
                </a:solidFill>
              </a:rPr>
              <a:t>S</a:t>
            </a:r>
            <a:r>
              <a:rPr lang="en-US" sz="2800" dirty="0" smtClean="0">
                <a:solidFill>
                  <a:srgbClr val="000000"/>
                </a:solidFill>
              </a:rPr>
              <a:t>ince </a:t>
            </a:r>
            <a:r>
              <a:rPr lang="en-US" sz="2800" dirty="0">
                <a:solidFill>
                  <a:srgbClr val="000000"/>
                </a:solidFill>
              </a:rPr>
              <a:t>the technique does not require the assumptions for linear equating, the </a:t>
            </a:r>
            <a:r>
              <a:rPr lang="en-US" sz="2800" dirty="0" err="1">
                <a:solidFill>
                  <a:srgbClr val="000000"/>
                </a:solidFill>
              </a:rPr>
              <a:t>equipercentile</a:t>
            </a:r>
            <a:r>
              <a:rPr lang="en-US" sz="2800" dirty="0">
                <a:solidFill>
                  <a:srgbClr val="000000"/>
                </a:solidFill>
              </a:rPr>
              <a:t> method is classified as a more general, </a:t>
            </a:r>
            <a:r>
              <a:rPr lang="en-US" sz="2800" i="1" dirty="0"/>
              <a:t>nonlinear technique</a:t>
            </a:r>
            <a:r>
              <a:rPr lang="en-US" sz="2800" dirty="0"/>
              <a:t>.</a:t>
            </a:r>
            <a:endParaRPr lang="en-US" sz="2800" dirty="0" smtClean="0">
              <a:solidFill>
                <a:srgbClr val="000000"/>
              </a:solidFill>
            </a:endParaRPr>
          </a:p>
          <a:p>
            <a:endParaRPr lang="en-US" sz="2400" dirty="0" smtClean="0">
              <a:solidFill>
                <a:srgbClr val="000000"/>
              </a:solidFill>
            </a:endParaRPr>
          </a:p>
          <a:p>
            <a:pPr marL="0" indent="0">
              <a:buNone/>
            </a:pPr>
            <a:endParaRPr lang="en-US" sz="2400" dirty="0" smtClean="0">
              <a:solidFill>
                <a:srgbClr val="000000"/>
              </a:solidFill>
            </a:endParaRPr>
          </a:p>
          <a:p>
            <a:pPr marL="0" indent="0">
              <a:buNone/>
            </a:pPr>
            <a:endParaRPr lang="en-US" sz="2400" dirty="0">
              <a:solidFill>
                <a:srgbClr val="000000"/>
              </a:solidFill>
            </a:endParaRPr>
          </a:p>
          <a:p>
            <a:pPr marL="0" indent="0">
              <a:buNone/>
            </a:pPr>
            <a:endParaRPr lang="en-US" sz="2400" dirty="0">
              <a:solidFill>
                <a:srgbClr val="000000"/>
              </a:solidFill>
            </a:endParaRPr>
          </a:p>
        </p:txBody>
      </p:sp>
      <p:sp>
        <p:nvSpPr>
          <p:cNvPr id="2" name="Rectangle 2"/>
          <p:cNvSpPr>
            <a:spLocks noChangeArrowheads="1"/>
          </p:cNvSpPr>
          <p:nvPr/>
        </p:nvSpPr>
        <p:spPr bwMode="auto">
          <a:xfrm flipV="1">
            <a:off x="1295400" y="4114800"/>
            <a:ext cx="10106526"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US"/>
          </a:p>
        </p:txBody>
      </p:sp>
      <p:sp>
        <p:nvSpPr>
          <p:cNvPr id="8" name="Rectangle 2"/>
          <p:cNvSpPr>
            <a:spLocks noChangeArrowheads="1"/>
          </p:cNvSpPr>
          <p:nvPr/>
        </p:nvSpPr>
        <p:spPr bwMode="auto">
          <a:xfrm>
            <a:off x="838200" y="3834970"/>
            <a:ext cx="12869333" cy="8644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US"/>
          </a:p>
        </p:txBody>
      </p:sp>
      <p:sp>
        <p:nvSpPr>
          <p:cNvPr id="6" name="Rectangle 2"/>
          <p:cNvSpPr>
            <a:spLocks noChangeArrowheads="1"/>
          </p:cNvSpPr>
          <p:nvPr/>
        </p:nvSpPr>
        <p:spPr bwMode="auto">
          <a:xfrm>
            <a:off x="1066800" y="480060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3" name="Rectangle 2"/>
          <p:cNvSpPr>
            <a:spLocks noChangeArrowheads="1"/>
          </p:cNvSpPr>
          <p:nvPr/>
        </p:nvSpPr>
        <p:spPr bwMode="auto">
          <a:xfrm>
            <a:off x="5715000" y="1513316"/>
            <a:ext cx="11144250"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US"/>
          </a:p>
        </p:txBody>
      </p:sp>
      <p:sp>
        <p:nvSpPr>
          <p:cNvPr id="7" name="Rectangle 2"/>
          <p:cNvSpPr>
            <a:spLocks noChangeArrowheads="1"/>
          </p:cNvSpPr>
          <p:nvPr/>
        </p:nvSpPr>
        <p:spPr bwMode="auto">
          <a:xfrm>
            <a:off x="1447799" y="2590799"/>
            <a:ext cx="12112831"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US"/>
          </a:p>
        </p:txBody>
      </p:sp>
      <p:sp>
        <p:nvSpPr>
          <p:cNvPr id="12"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9"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4" name="Rectangle 4"/>
          <p:cNvSpPr>
            <a:spLocks noChangeArrowheads="1"/>
          </p:cNvSpPr>
          <p:nvPr/>
        </p:nvSpPr>
        <p:spPr bwMode="auto">
          <a:xfrm flipV="1">
            <a:off x="2371244" y="3307231"/>
            <a:ext cx="12964975"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US"/>
          </a:p>
        </p:txBody>
      </p:sp>
    </p:spTree>
    <p:extLst>
      <p:ext uri="{BB962C8B-B14F-4D97-AF65-F5344CB8AC3E}">
        <p14:creationId xmlns:p14="http://schemas.microsoft.com/office/powerpoint/2010/main" val="17413208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228600" y="234716"/>
            <a:ext cx="8686800" cy="1143000"/>
          </a:xfrm>
        </p:spPr>
        <p:txBody>
          <a:bodyPr>
            <a:noAutofit/>
          </a:bodyPr>
          <a:lstStyle/>
          <a:p>
            <a:r>
              <a:rPr lang="en-US" sz="3600" dirty="0" err="1" smtClean="0">
                <a:solidFill>
                  <a:schemeClr val="bg2">
                    <a:lumMod val="10000"/>
                  </a:schemeClr>
                </a:solidFill>
              </a:rPr>
              <a:t>Equipercentile</a:t>
            </a:r>
            <a:r>
              <a:rPr lang="en-US" sz="3600" dirty="0" smtClean="0">
                <a:solidFill>
                  <a:schemeClr val="bg2">
                    <a:lumMod val="10000"/>
                  </a:schemeClr>
                </a:solidFill>
              </a:rPr>
              <a:t> Equating</a:t>
            </a:r>
            <a:endParaRPr lang="en-US" sz="3600" dirty="0">
              <a:solidFill>
                <a:schemeClr val="bg2">
                  <a:lumMod val="10000"/>
                </a:schemeClr>
              </a:solidFill>
            </a:endParaRPr>
          </a:p>
        </p:txBody>
      </p:sp>
      <p:sp>
        <p:nvSpPr>
          <p:cNvPr id="5" name="Content Placeholder 4"/>
          <p:cNvSpPr>
            <a:spLocks noGrp="1"/>
          </p:cNvSpPr>
          <p:nvPr>
            <p:ph idx="1"/>
          </p:nvPr>
        </p:nvSpPr>
        <p:spPr>
          <a:xfrm>
            <a:off x="457200" y="1571988"/>
            <a:ext cx="8229600" cy="4525963"/>
          </a:xfrm>
        </p:spPr>
        <p:txBody>
          <a:bodyPr>
            <a:normAutofit/>
          </a:bodyPr>
          <a:lstStyle/>
          <a:p>
            <a:r>
              <a:rPr lang="en-US" sz="2800" dirty="0">
                <a:solidFill>
                  <a:srgbClr val="000000"/>
                </a:solidFill>
              </a:rPr>
              <a:t>To illustrate </a:t>
            </a:r>
            <a:r>
              <a:rPr lang="en-US" sz="2800" dirty="0" err="1">
                <a:solidFill>
                  <a:srgbClr val="000000"/>
                </a:solidFill>
              </a:rPr>
              <a:t>equipercentile</a:t>
            </a:r>
            <a:r>
              <a:rPr lang="en-US" sz="2800" dirty="0">
                <a:solidFill>
                  <a:srgbClr val="000000"/>
                </a:solidFill>
              </a:rPr>
              <a:t> equating we use two test forms (</a:t>
            </a:r>
            <a:r>
              <a:rPr lang="en-US" sz="2800" i="1" dirty="0">
                <a:solidFill>
                  <a:srgbClr val="000000"/>
                </a:solidFill>
              </a:rPr>
              <a:t>Y</a:t>
            </a:r>
            <a:r>
              <a:rPr lang="en-US" sz="2800" dirty="0">
                <a:solidFill>
                  <a:srgbClr val="000000"/>
                </a:solidFill>
              </a:rPr>
              <a:t> and </a:t>
            </a:r>
            <a:r>
              <a:rPr lang="en-US" sz="2800" i="1" dirty="0">
                <a:solidFill>
                  <a:srgbClr val="000000"/>
                </a:solidFill>
              </a:rPr>
              <a:t>X</a:t>
            </a:r>
            <a:r>
              <a:rPr lang="en-US" sz="2800" dirty="0">
                <a:solidFill>
                  <a:srgbClr val="000000"/>
                </a:solidFill>
              </a:rPr>
              <a:t>) for crystallized intelligence test 1. </a:t>
            </a:r>
            <a:endParaRPr lang="en-US" sz="2800" dirty="0" smtClean="0">
              <a:solidFill>
                <a:srgbClr val="000000"/>
              </a:solidFill>
            </a:endParaRPr>
          </a:p>
          <a:p>
            <a:r>
              <a:rPr lang="en-US" sz="2800" dirty="0">
                <a:solidFill>
                  <a:srgbClr val="000000"/>
                </a:solidFill>
              </a:rPr>
              <a:t>Each group of examinees takes only one form – </a:t>
            </a:r>
            <a:r>
              <a:rPr lang="en-US" sz="2800" i="1" dirty="0">
                <a:solidFill>
                  <a:srgbClr val="000000"/>
                </a:solidFill>
              </a:rPr>
              <a:t>Y</a:t>
            </a:r>
            <a:r>
              <a:rPr lang="en-US" sz="2800" dirty="0">
                <a:solidFill>
                  <a:srgbClr val="000000"/>
                </a:solidFill>
              </a:rPr>
              <a:t> or </a:t>
            </a:r>
            <a:r>
              <a:rPr lang="en-US" sz="2800" i="1" dirty="0">
                <a:solidFill>
                  <a:srgbClr val="000000"/>
                </a:solidFill>
              </a:rPr>
              <a:t>X</a:t>
            </a:r>
            <a:r>
              <a:rPr lang="en-US" sz="2800" dirty="0">
                <a:solidFill>
                  <a:srgbClr val="000000"/>
                </a:solidFill>
              </a:rPr>
              <a:t>. The sample size is 500 examinees in each study group. </a:t>
            </a:r>
            <a:endParaRPr lang="en-US" sz="2800" dirty="0" smtClean="0">
              <a:solidFill>
                <a:srgbClr val="000000"/>
              </a:solidFill>
            </a:endParaRPr>
          </a:p>
          <a:p>
            <a:r>
              <a:rPr lang="en-US" sz="2800" dirty="0">
                <a:solidFill>
                  <a:srgbClr val="000000"/>
                </a:solidFill>
              </a:rPr>
              <a:t>The score distributions for each form are normally distributed but have different means but approximately the same standard deviations.</a:t>
            </a:r>
            <a:endParaRPr lang="en-US" sz="2800" dirty="0" smtClean="0">
              <a:solidFill>
                <a:srgbClr val="000000"/>
              </a:solidFill>
            </a:endParaRPr>
          </a:p>
          <a:p>
            <a:pPr marL="0" indent="0">
              <a:buNone/>
            </a:pPr>
            <a:endParaRPr lang="en-US" sz="2400" dirty="0" smtClean="0">
              <a:solidFill>
                <a:srgbClr val="000000"/>
              </a:solidFill>
            </a:endParaRPr>
          </a:p>
          <a:p>
            <a:pPr marL="0" indent="0">
              <a:buNone/>
            </a:pPr>
            <a:endParaRPr lang="en-US" sz="2400" dirty="0">
              <a:solidFill>
                <a:srgbClr val="000000"/>
              </a:solidFill>
            </a:endParaRPr>
          </a:p>
          <a:p>
            <a:pPr marL="0" indent="0">
              <a:buNone/>
            </a:pPr>
            <a:endParaRPr lang="en-US" sz="2400" dirty="0">
              <a:solidFill>
                <a:srgbClr val="000000"/>
              </a:solidFill>
            </a:endParaRPr>
          </a:p>
        </p:txBody>
      </p:sp>
      <p:sp>
        <p:nvSpPr>
          <p:cNvPr id="2" name="Rectangle 2"/>
          <p:cNvSpPr>
            <a:spLocks noChangeArrowheads="1"/>
          </p:cNvSpPr>
          <p:nvPr/>
        </p:nvSpPr>
        <p:spPr bwMode="auto">
          <a:xfrm flipV="1">
            <a:off x="1295400" y="4114800"/>
            <a:ext cx="10106526"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US"/>
          </a:p>
        </p:txBody>
      </p:sp>
      <p:sp>
        <p:nvSpPr>
          <p:cNvPr id="8" name="Rectangle 2"/>
          <p:cNvSpPr>
            <a:spLocks noChangeArrowheads="1"/>
          </p:cNvSpPr>
          <p:nvPr/>
        </p:nvSpPr>
        <p:spPr bwMode="auto">
          <a:xfrm>
            <a:off x="838200" y="3834970"/>
            <a:ext cx="12869333" cy="8644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US"/>
          </a:p>
        </p:txBody>
      </p:sp>
      <p:sp>
        <p:nvSpPr>
          <p:cNvPr id="6" name="Rectangle 2"/>
          <p:cNvSpPr>
            <a:spLocks noChangeArrowheads="1"/>
          </p:cNvSpPr>
          <p:nvPr/>
        </p:nvSpPr>
        <p:spPr bwMode="auto">
          <a:xfrm>
            <a:off x="1066800" y="480060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3" name="Rectangle 2"/>
          <p:cNvSpPr>
            <a:spLocks noChangeArrowheads="1"/>
          </p:cNvSpPr>
          <p:nvPr/>
        </p:nvSpPr>
        <p:spPr bwMode="auto">
          <a:xfrm>
            <a:off x="5715000" y="1513316"/>
            <a:ext cx="11144250"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US"/>
          </a:p>
        </p:txBody>
      </p:sp>
      <p:sp>
        <p:nvSpPr>
          <p:cNvPr id="7" name="Rectangle 2"/>
          <p:cNvSpPr>
            <a:spLocks noChangeArrowheads="1"/>
          </p:cNvSpPr>
          <p:nvPr/>
        </p:nvSpPr>
        <p:spPr bwMode="auto">
          <a:xfrm>
            <a:off x="1447799" y="2590799"/>
            <a:ext cx="12112831"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US"/>
          </a:p>
        </p:txBody>
      </p:sp>
      <p:sp>
        <p:nvSpPr>
          <p:cNvPr id="12"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9"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4" name="Rectangle 4"/>
          <p:cNvSpPr>
            <a:spLocks noChangeArrowheads="1"/>
          </p:cNvSpPr>
          <p:nvPr/>
        </p:nvSpPr>
        <p:spPr bwMode="auto">
          <a:xfrm flipV="1">
            <a:off x="2371244" y="3307231"/>
            <a:ext cx="12964975"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US"/>
          </a:p>
        </p:txBody>
      </p:sp>
    </p:spTree>
    <p:extLst>
      <p:ext uri="{BB962C8B-B14F-4D97-AF65-F5344CB8AC3E}">
        <p14:creationId xmlns:p14="http://schemas.microsoft.com/office/powerpoint/2010/main" val="26363026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228600" y="274638"/>
            <a:ext cx="8686800" cy="1143000"/>
          </a:xfrm>
        </p:spPr>
        <p:txBody>
          <a:bodyPr>
            <a:noAutofit/>
          </a:bodyPr>
          <a:lstStyle/>
          <a:p>
            <a:r>
              <a:rPr lang="en-US" sz="3600" dirty="0" smtClean="0">
                <a:solidFill>
                  <a:schemeClr val="bg2">
                    <a:lumMod val="10000"/>
                  </a:schemeClr>
                </a:solidFill>
              </a:rPr>
              <a:t>Norms, Norming &amp; Norm-Referenced Testing</a:t>
            </a:r>
            <a:endParaRPr lang="en-US" sz="3600" dirty="0">
              <a:solidFill>
                <a:schemeClr val="bg2">
                  <a:lumMod val="10000"/>
                </a:schemeClr>
              </a:solidFill>
            </a:endParaRPr>
          </a:p>
        </p:txBody>
      </p:sp>
      <p:sp>
        <p:nvSpPr>
          <p:cNvPr id="5" name="Content Placeholder 4"/>
          <p:cNvSpPr>
            <a:spLocks noGrp="1"/>
          </p:cNvSpPr>
          <p:nvPr>
            <p:ph idx="1"/>
          </p:nvPr>
        </p:nvSpPr>
        <p:spPr/>
        <p:txBody>
          <a:bodyPr>
            <a:normAutofit/>
          </a:bodyPr>
          <a:lstStyle/>
          <a:p>
            <a:r>
              <a:rPr lang="en-US" sz="2400" dirty="0">
                <a:solidFill>
                  <a:srgbClr val="000000"/>
                </a:solidFill>
              </a:rPr>
              <a:t>The term </a:t>
            </a:r>
            <a:r>
              <a:rPr lang="en-US" sz="2400" i="1" dirty="0"/>
              <a:t>norm</a:t>
            </a:r>
            <a:r>
              <a:rPr lang="en-US" sz="2400" dirty="0"/>
              <a:t> </a:t>
            </a:r>
            <a:r>
              <a:rPr lang="en-US" sz="2400" dirty="0">
                <a:solidFill>
                  <a:srgbClr val="000000"/>
                </a:solidFill>
              </a:rPr>
              <a:t>is used in the scholarly literature to refer to a behavior that is usual, average, normal, standard, expected or typical (Cohen &amp; </a:t>
            </a:r>
            <a:r>
              <a:rPr lang="en-US" sz="2400" dirty="0" err="1">
                <a:solidFill>
                  <a:srgbClr val="000000"/>
                </a:solidFill>
              </a:rPr>
              <a:t>Swerdlick</a:t>
            </a:r>
            <a:r>
              <a:rPr lang="en-US" sz="2400" dirty="0">
                <a:solidFill>
                  <a:srgbClr val="000000"/>
                </a:solidFill>
              </a:rPr>
              <a:t>, </a:t>
            </a:r>
            <a:r>
              <a:rPr lang="en-US" sz="2400" dirty="0" smtClean="0">
                <a:solidFill>
                  <a:srgbClr val="000000"/>
                </a:solidFill>
              </a:rPr>
              <a:t>2010).</a:t>
            </a:r>
          </a:p>
          <a:p>
            <a:r>
              <a:rPr lang="en-US" sz="2400" i="1" dirty="0"/>
              <a:t>Norms</a:t>
            </a:r>
            <a:r>
              <a:rPr lang="en-US" sz="2400" dirty="0"/>
              <a:t> </a:t>
            </a:r>
            <a:r>
              <a:rPr lang="en-US" sz="2400" dirty="0">
                <a:solidFill>
                  <a:srgbClr val="000000"/>
                </a:solidFill>
              </a:rPr>
              <a:t>are defined as test performance data of a group of examinees used as a reference for evaluating, interpreting or placing in context of persons’ test </a:t>
            </a:r>
            <a:r>
              <a:rPr lang="en-US" sz="2400" dirty="0" smtClean="0">
                <a:solidFill>
                  <a:srgbClr val="000000"/>
                </a:solidFill>
              </a:rPr>
              <a:t>scores.</a:t>
            </a:r>
          </a:p>
          <a:p>
            <a:r>
              <a:rPr lang="en-US" sz="2400" i="1" dirty="0"/>
              <a:t>Norming</a:t>
            </a:r>
            <a:r>
              <a:rPr lang="en-US" sz="2400" dirty="0"/>
              <a:t> </a:t>
            </a:r>
            <a:r>
              <a:rPr lang="en-US" sz="2400" dirty="0">
                <a:solidFill>
                  <a:srgbClr val="000000"/>
                </a:solidFill>
              </a:rPr>
              <a:t>is the process of creating norms based on a </a:t>
            </a:r>
            <a:r>
              <a:rPr lang="en-US" sz="2400" i="1" dirty="0"/>
              <a:t>normative sample</a:t>
            </a:r>
            <a:r>
              <a:rPr lang="en-US" sz="2400" i="1" dirty="0" smtClean="0"/>
              <a:t>.</a:t>
            </a:r>
          </a:p>
          <a:p>
            <a:r>
              <a:rPr lang="en-US" sz="2400" dirty="0">
                <a:solidFill>
                  <a:srgbClr val="000000"/>
                </a:solidFill>
              </a:rPr>
              <a:t>A</a:t>
            </a:r>
            <a:r>
              <a:rPr lang="en-US" sz="2400" dirty="0"/>
              <a:t> </a:t>
            </a:r>
            <a:r>
              <a:rPr lang="en-US" sz="2400" i="1" dirty="0"/>
              <a:t>normative sample </a:t>
            </a:r>
            <a:r>
              <a:rPr lang="en-US" sz="2400" dirty="0">
                <a:solidFill>
                  <a:srgbClr val="000000"/>
                </a:solidFill>
              </a:rPr>
              <a:t>is a sample of examinees whose performance is analyzed then used as a </a:t>
            </a:r>
            <a:r>
              <a:rPr lang="en-US" sz="2400" i="1" dirty="0"/>
              <a:t>reference</a:t>
            </a:r>
            <a:r>
              <a:rPr lang="en-US" sz="2400" dirty="0"/>
              <a:t> </a:t>
            </a:r>
            <a:r>
              <a:rPr lang="en-US" sz="2400" dirty="0">
                <a:solidFill>
                  <a:srgbClr val="000000"/>
                </a:solidFill>
              </a:rPr>
              <a:t>for other individual persons taking the test. </a:t>
            </a:r>
          </a:p>
        </p:txBody>
      </p:sp>
    </p:spTree>
    <p:extLst>
      <p:ext uri="{BB962C8B-B14F-4D97-AF65-F5344CB8AC3E}">
        <p14:creationId xmlns:p14="http://schemas.microsoft.com/office/powerpoint/2010/main" val="28639973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228600" y="234716"/>
            <a:ext cx="8686800" cy="1143000"/>
          </a:xfrm>
        </p:spPr>
        <p:txBody>
          <a:bodyPr>
            <a:noAutofit/>
          </a:bodyPr>
          <a:lstStyle/>
          <a:p>
            <a:r>
              <a:rPr lang="en-US" sz="3600" dirty="0" err="1" smtClean="0">
                <a:solidFill>
                  <a:schemeClr val="bg2">
                    <a:lumMod val="10000"/>
                  </a:schemeClr>
                </a:solidFill>
              </a:rPr>
              <a:t>Equipercentile</a:t>
            </a:r>
            <a:r>
              <a:rPr lang="en-US" sz="3600" dirty="0" smtClean="0">
                <a:solidFill>
                  <a:schemeClr val="bg2">
                    <a:lumMod val="10000"/>
                  </a:schemeClr>
                </a:solidFill>
              </a:rPr>
              <a:t> Equating</a:t>
            </a:r>
            <a:endParaRPr lang="en-US" sz="3600" dirty="0">
              <a:solidFill>
                <a:schemeClr val="bg2">
                  <a:lumMod val="10000"/>
                </a:schemeClr>
              </a:solidFill>
            </a:endParaRPr>
          </a:p>
        </p:txBody>
      </p:sp>
      <p:sp>
        <p:nvSpPr>
          <p:cNvPr id="5" name="Content Placeholder 4"/>
          <p:cNvSpPr>
            <a:spLocks noGrp="1"/>
          </p:cNvSpPr>
          <p:nvPr>
            <p:ph idx="1"/>
          </p:nvPr>
        </p:nvSpPr>
        <p:spPr>
          <a:xfrm>
            <a:off x="457200" y="1571988"/>
            <a:ext cx="8229600" cy="4525963"/>
          </a:xfrm>
        </p:spPr>
        <p:txBody>
          <a:bodyPr>
            <a:normAutofit/>
          </a:bodyPr>
          <a:lstStyle/>
          <a:p>
            <a:r>
              <a:rPr lang="en-US" sz="2400" dirty="0"/>
              <a:t>The first step in </a:t>
            </a:r>
            <a:r>
              <a:rPr lang="en-US" sz="2400" dirty="0" err="1"/>
              <a:t>equipercentile</a:t>
            </a:r>
            <a:r>
              <a:rPr lang="en-US" sz="2400" dirty="0"/>
              <a:t> </a:t>
            </a:r>
            <a:endParaRPr lang="en-US" sz="2400" dirty="0" smtClean="0"/>
          </a:p>
          <a:p>
            <a:pPr marL="0" indent="0">
              <a:buNone/>
            </a:pPr>
            <a:r>
              <a:rPr lang="en-US" sz="2400" dirty="0"/>
              <a:t> </a:t>
            </a:r>
            <a:r>
              <a:rPr lang="en-US" sz="2400" dirty="0" smtClean="0"/>
              <a:t>   equating </a:t>
            </a:r>
            <a:r>
              <a:rPr lang="en-US" sz="2400" dirty="0"/>
              <a:t>is to determine the </a:t>
            </a:r>
            <a:endParaRPr lang="en-US" sz="2400" dirty="0" smtClean="0"/>
          </a:p>
          <a:p>
            <a:pPr marL="0" indent="0">
              <a:buNone/>
            </a:pPr>
            <a:r>
              <a:rPr lang="en-US" sz="2400" dirty="0"/>
              <a:t> </a:t>
            </a:r>
            <a:r>
              <a:rPr lang="en-US" sz="2400" dirty="0" smtClean="0"/>
              <a:t>   percentile </a:t>
            </a:r>
            <a:r>
              <a:rPr lang="en-US" sz="2400" dirty="0"/>
              <a:t>ranks for the score </a:t>
            </a:r>
            <a:endParaRPr lang="en-US" sz="2400" dirty="0" smtClean="0"/>
          </a:p>
          <a:p>
            <a:pPr marL="0" indent="0">
              <a:buNone/>
            </a:pPr>
            <a:r>
              <a:rPr lang="en-US" sz="2400" dirty="0"/>
              <a:t> </a:t>
            </a:r>
            <a:r>
              <a:rPr lang="en-US" sz="2400" dirty="0" smtClean="0"/>
              <a:t>   distributions </a:t>
            </a:r>
            <a:r>
              <a:rPr lang="en-US" sz="2400" dirty="0"/>
              <a:t>for each of the </a:t>
            </a:r>
            <a:r>
              <a:rPr lang="en-US" sz="2400" dirty="0" smtClean="0"/>
              <a:t> </a:t>
            </a:r>
          </a:p>
          <a:p>
            <a:pPr marL="0" indent="0">
              <a:buNone/>
            </a:pPr>
            <a:r>
              <a:rPr lang="en-US" sz="2400" dirty="0"/>
              <a:t> </a:t>
            </a:r>
            <a:r>
              <a:rPr lang="en-US" sz="2400" dirty="0" smtClean="0"/>
              <a:t>   two </a:t>
            </a:r>
            <a:r>
              <a:rPr lang="en-US" sz="2400" dirty="0"/>
              <a:t>forms. </a:t>
            </a:r>
            <a:endParaRPr lang="en-US" sz="2400" dirty="0" smtClean="0">
              <a:solidFill>
                <a:srgbClr val="000000"/>
              </a:solidFill>
            </a:endParaRPr>
          </a:p>
          <a:p>
            <a:pPr marL="0" indent="0">
              <a:buNone/>
            </a:pPr>
            <a:endParaRPr lang="en-US" sz="2400" dirty="0">
              <a:solidFill>
                <a:srgbClr val="000000"/>
              </a:solidFill>
            </a:endParaRPr>
          </a:p>
          <a:p>
            <a:pPr marL="0" indent="0">
              <a:buNone/>
            </a:pPr>
            <a:endParaRPr lang="en-US" sz="2400" dirty="0">
              <a:solidFill>
                <a:srgbClr val="000000"/>
              </a:solidFill>
            </a:endParaRPr>
          </a:p>
        </p:txBody>
      </p:sp>
      <p:sp>
        <p:nvSpPr>
          <p:cNvPr id="2" name="Rectangle 2"/>
          <p:cNvSpPr>
            <a:spLocks noChangeArrowheads="1"/>
          </p:cNvSpPr>
          <p:nvPr/>
        </p:nvSpPr>
        <p:spPr bwMode="auto">
          <a:xfrm flipV="1">
            <a:off x="1295400" y="4114800"/>
            <a:ext cx="10106526"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US"/>
          </a:p>
        </p:txBody>
      </p:sp>
      <p:sp>
        <p:nvSpPr>
          <p:cNvPr id="8" name="Rectangle 2"/>
          <p:cNvSpPr>
            <a:spLocks noChangeArrowheads="1"/>
          </p:cNvSpPr>
          <p:nvPr/>
        </p:nvSpPr>
        <p:spPr bwMode="auto">
          <a:xfrm>
            <a:off x="838200" y="3834970"/>
            <a:ext cx="12869333" cy="8644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US"/>
          </a:p>
        </p:txBody>
      </p:sp>
      <p:sp>
        <p:nvSpPr>
          <p:cNvPr id="6" name="Rectangle 2"/>
          <p:cNvSpPr>
            <a:spLocks noChangeArrowheads="1"/>
          </p:cNvSpPr>
          <p:nvPr/>
        </p:nvSpPr>
        <p:spPr bwMode="auto">
          <a:xfrm>
            <a:off x="1066800" y="480060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3" name="Rectangle 2"/>
          <p:cNvSpPr>
            <a:spLocks noChangeArrowheads="1"/>
          </p:cNvSpPr>
          <p:nvPr/>
        </p:nvSpPr>
        <p:spPr bwMode="auto">
          <a:xfrm>
            <a:off x="5715000" y="1513316"/>
            <a:ext cx="11144250"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US"/>
          </a:p>
        </p:txBody>
      </p:sp>
      <p:sp>
        <p:nvSpPr>
          <p:cNvPr id="7" name="Rectangle 2"/>
          <p:cNvSpPr>
            <a:spLocks noChangeArrowheads="1"/>
          </p:cNvSpPr>
          <p:nvPr/>
        </p:nvSpPr>
        <p:spPr bwMode="auto">
          <a:xfrm>
            <a:off x="1447799" y="2590799"/>
            <a:ext cx="12112831"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US"/>
          </a:p>
        </p:txBody>
      </p:sp>
      <p:sp>
        <p:nvSpPr>
          <p:cNvPr id="12"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9"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4" name="Rectangle 4"/>
          <p:cNvSpPr>
            <a:spLocks noChangeArrowheads="1"/>
          </p:cNvSpPr>
          <p:nvPr/>
        </p:nvSpPr>
        <p:spPr bwMode="auto">
          <a:xfrm flipV="1">
            <a:off x="2371244" y="3307231"/>
            <a:ext cx="12964975"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US"/>
          </a:p>
        </p:txBody>
      </p:sp>
      <p:graphicFrame>
        <p:nvGraphicFramePr>
          <p:cNvPr id="10" name="Object 9"/>
          <p:cNvGraphicFramePr>
            <a:graphicFrameLocks noChangeAspect="1"/>
          </p:cNvGraphicFramePr>
          <p:nvPr>
            <p:extLst>
              <p:ext uri="{D42A27DB-BD31-4B8C-83A1-F6EECF244321}">
                <p14:modId xmlns:p14="http://schemas.microsoft.com/office/powerpoint/2010/main" val="3335158187"/>
              </p:ext>
            </p:extLst>
          </p:nvPr>
        </p:nvGraphicFramePr>
        <p:xfrm>
          <a:off x="5920173" y="1770062"/>
          <a:ext cx="5956300" cy="4994275"/>
        </p:xfrm>
        <a:graphic>
          <a:graphicData uri="http://schemas.openxmlformats.org/presentationml/2006/ole">
            <mc:AlternateContent xmlns:mc="http://schemas.openxmlformats.org/markup-compatibility/2006">
              <mc:Choice xmlns:v="urn:schemas-microsoft-com:vml" Requires="v">
                <p:oleObj spid="_x0000_s72715" name="Document" r:id="rId4" imgW="5956042" imgH="4993771" progId="Word.Document.12">
                  <p:embed/>
                </p:oleObj>
              </mc:Choice>
              <mc:Fallback>
                <p:oleObj name="Document" r:id="rId4" imgW="5956042" imgH="4993771" progId="Word.Document.12">
                  <p:embed/>
                  <p:pic>
                    <p:nvPicPr>
                      <p:cNvPr id="0" name=""/>
                      <p:cNvPicPr/>
                      <p:nvPr/>
                    </p:nvPicPr>
                    <p:blipFill>
                      <a:blip r:embed="rId5"/>
                      <a:stretch>
                        <a:fillRect/>
                      </a:stretch>
                    </p:blipFill>
                    <p:spPr>
                      <a:xfrm>
                        <a:off x="5920173" y="1770062"/>
                        <a:ext cx="5956300" cy="4994275"/>
                      </a:xfrm>
                      <a:prstGeom prst="rect">
                        <a:avLst/>
                      </a:prstGeom>
                    </p:spPr>
                  </p:pic>
                </p:oleObj>
              </mc:Fallback>
            </mc:AlternateContent>
          </a:graphicData>
        </a:graphic>
      </p:graphicFrame>
      <p:pic>
        <p:nvPicPr>
          <p:cNvPr id="11" name="Picture 10"/>
          <p:cNvPicPr>
            <a:picLocks noChangeAspect="1"/>
          </p:cNvPicPr>
          <p:nvPr/>
        </p:nvPicPr>
        <p:blipFill>
          <a:blip r:embed="rId6"/>
          <a:stretch>
            <a:fillRect/>
          </a:stretch>
        </p:blipFill>
        <p:spPr>
          <a:xfrm>
            <a:off x="4953000" y="1500218"/>
            <a:ext cx="4757048" cy="141497"/>
          </a:xfrm>
          <a:prstGeom prst="rect">
            <a:avLst/>
          </a:prstGeom>
        </p:spPr>
      </p:pic>
    </p:spTree>
    <p:extLst>
      <p:ext uri="{BB962C8B-B14F-4D97-AF65-F5344CB8AC3E}">
        <p14:creationId xmlns:p14="http://schemas.microsoft.com/office/powerpoint/2010/main" val="16707373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228600" y="234716"/>
            <a:ext cx="8686800" cy="1143000"/>
          </a:xfrm>
        </p:spPr>
        <p:txBody>
          <a:bodyPr>
            <a:noAutofit/>
          </a:bodyPr>
          <a:lstStyle/>
          <a:p>
            <a:r>
              <a:rPr lang="en-US" sz="3600" dirty="0" err="1" smtClean="0">
                <a:solidFill>
                  <a:schemeClr val="bg2">
                    <a:lumMod val="10000"/>
                  </a:schemeClr>
                </a:solidFill>
              </a:rPr>
              <a:t>Equipercentile</a:t>
            </a:r>
            <a:r>
              <a:rPr lang="en-US" sz="3600" dirty="0" smtClean="0">
                <a:solidFill>
                  <a:schemeClr val="bg2">
                    <a:lumMod val="10000"/>
                  </a:schemeClr>
                </a:solidFill>
              </a:rPr>
              <a:t> Equating</a:t>
            </a:r>
            <a:endParaRPr lang="en-US" sz="3600" dirty="0">
              <a:solidFill>
                <a:schemeClr val="bg2">
                  <a:lumMod val="10000"/>
                </a:schemeClr>
              </a:solidFill>
            </a:endParaRPr>
          </a:p>
        </p:txBody>
      </p:sp>
      <p:sp>
        <p:nvSpPr>
          <p:cNvPr id="5" name="Content Placeholder 4"/>
          <p:cNvSpPr>
            <a:spLocks noGrp="1"/>
          </p:cNvSpPr>
          <p:nvPr>
            <p:ph idx="1"/>
          </p:nvPr>
        </p:nvSpPr>
        <p:spPr>
          <a:xfrm>
            <a:off x="457200" y="1571988"/>
            <a:ext cx="8229600" cy="4525963"/>
          </a:xfrm>
        </p:spPr>
        <p:txBody>
          <a:bodyPr>
            <a:normAutofit/>
          </a:bodyPr>
          <a:lstStyle/>
          <a:p>
            <a:r>
              <a:rPr lang="en-US" sz="2400" dirty="0"/>
              <a:t>Percentile rank raw score curves are illustrated for each test </a:t>
            </a:r>
            <a:r>
              <a:rPr lang="en-US" sz="2400" dirty="0" smtClean="0"/>
              <a:t>form:</a:t>
            </a:r>
          </a:p>
          <a:p>
            <a:pPr marL="0" indent="0">
              <a:buNone/>
            </a:pPr>
            <a:endParaRPr lang="en-US" sz="2400" dirty="0" smtClean="0"/>
          </a:p>
          <a:p>
            <a:endParaRPr lang="en-US" sz="2400" dirty="0"/>
          </a:p>
          <a:p>
            <a:pPr marL="0" indent="0">
              <a:buNone/>
            </a:pPr>
            <a:endParaRPr lang="en-US" sz="2400" dirty="0"/>
          </a:p>
          <a:p>
            <a:endParaRPr lang="en-US" sz="2400" dirty="0" smtClean="0"/>
          </a:p>
          <a:p>
            <a:endParaRPr lang="en-US" sz="2400" dirty="0"/>
          </a:p>
          <a:p>
            <a:endParaRPr lang="en-US" sz="2400" dirty="0" smtClean="0"/>
          </a:p>
          <a:p>
            <a:pPr marL="0" indent="0">
              <a:buNone/>
            </a:pPr>
            <a:endParaRPr lang="en-US" sz="2400" dirty="0"/>
          </a:p>
        </p:txBody>
      </p:sp>
      <p:sp>
        <p:nvSpPr>
          <p:cNvPr id="2" name="Rectangle 2"/>
          <p:cNvSpPr>
            <a:spLocks noChangeArrowheads="1"/>
          </p:cNvSpPr>
          <p:nvPr/>
        </p:nvSpPr>
        <p:spPr bwMode="auto">
          <a:xfrm flipV="1">
            <a:off x="1295400" y="4114800"/>
            <a:ext cx="10106526"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US"/>
          </a:p>
        </p:txBody>
      </p:sp>
      <p:sp>
        <p:nvSpPr>
          <p:cNvPr id="8" name="Rectangle 2"/>
          <p:cNvSpPr>
            <a:spLocks noChangeArrowheads="1"/>
          </p:cNvSpPr>
          <p:nvPr/>
        </p:nvSpPr>
        <p:spPr bwMode="auto">
          <a:xfrm>
            <a:off x="838200" y="3834970"/>
            <a:ext cx="12869333" cy="8644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US"/>
          </a:p>
        </p:txBody>
      </p:sp>
      <p:sp>
        <p:nvSpPr>
          <p:cNvPr id="6" name="Rectangle 2"/>
          <p:cNvSpPr>
            <a:spLocks noChangeArrowheads="1"/>
          </p:cNvSpPr>
          <p:nvPr/>
        </p:nvSpPr>
        <p:spPr bwMode="auto">
          <a:xfrm>
            <a:off x="1066800" y="480060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3" name="Rectangle 2"/>
          <p:cNvSpPr>
            <a:spLocks noChangeArrowheads="1"/>
          </p:cNvSpPr>
          <p:nvPr/>
        </p:nvSpPr>
        <p:spPr bwMode="auto">
          <a:xfrm>
            <a:off x="5715000" y="1513316"/>
            <a:ext cx="11144250"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US"/>
          </a:p>
        </p:txBody>
      </p:sp>
      <p:sp>
        <p:nvSpPr>
          <p:cNvPr id="7" name="Rectangle 2"/>
          <p:cNvSpPr>
            <a:spLocks noChangeArrowheads="1"/>
          </p:cNvSpPr>
          <p:nvPr/>
        </p:nvSpPr>
        <p:spPr bwMode="auto">
          <a:xfrm>
            <a:off x="1447799" y="2590799"/>
            <a:ext cx="12112831"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US"/>
          </a:p>
        </p:txBody>
      </p:sp>
      <p:sp>
        <p:nvSpPr>
          <p:cNvPr id="12"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9"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4" name="Rectangle 4"/>
          <p:cNvSpPr>
            <a:spLocks noChangeArrowheads="1"/>
          </p:cNvSpPr>
          <p:nvPr/>
        </p:nvSpPr>
        <p:spPr bwMode="auto">
          <a:xfrm flipV="1">
            <a:off x="2371244" y="3307231"/>
            <a:ext cx="12964975"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US"/>
          </a:p>
        </p:txBody>
      </p:sp>
      <p:pic>
        <p:nvPicPr>
          <p:cNvPr id="13" name="Picture 12"/>
          <p:cNvPicPr>
            <a:picLocks noChangeAspect="1"/>
          </p:cNvPicPr>
          <p:nvPr/>
        </p:nvPicPr>
        <p:blipFill>
          <a:blip r:embed="rId3"/>
          <a:stretch>
            <a:fillRect/>
          </a:stretch>
        </p:blipFill>
        <p:spPr>
          <a:xfrm>
            <a:off x="1752600" y="2660677"/>
            <a:ext cx="5811765" cy="2836929"/>
          </a:xfrm>
          <a:prstGeom prst="rect">
            <a:avLst/>
          </a:prstGeom>
        </p:spPr>
      </p:pic>
    </p:spTree>
    <p:extLst>
      <p:ext uri="{BB962C8B-B14F-4D97-AF65-F5344CB8AC3E}">
        <p14:creationId xmlns:p14="http://schemas.microsoft.com/office/powerpoint/2010/main" val="9945878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228600" y="234716"/>
            <a:ext cx="8686800" cy="1143000"/>
          </a:xfrm>
        </p:spPr>
        <p:txBody>
          <a:bodyPr>
            <a:noAutofit/>
          </a:bodyPr>
          <a:lstStyle/>
          <a:p>
            <a:r>
              <a:rPr lang="en-US" sz="3600" dirty="0" err="1" smtClean="0">
                <a:solidFill>
                  <a:schemeClr val="bg2">
                    <a:lumMod val="10000"/>
                  </a:schemeClr>
                </a:solidFill>
              </a:rPr>
              <a:t>Equipercentile</a:t>
            </a:r>
            <a:r>
              <a:rPr lang="en-US" sz="3600" dirty="0" smtClean="0">
                <a:solidFill>
                  <a:schemeClr val="bg2">
                    <a:lumMod val="10000"/>
                  </a:schemeClr>
                </a:solidFill>
              </a:rPr>
              <a:t> Equating</a:t>
            </a:r>
            <a:endParaRPr lang="en-US" sz="3600" dirty="0">
              <a:solidFill>
                <a:schemeClr val="bg2">
                  <a:lumMod val="10000"/>
                </a:schemeClr>
              </a:solidFill>
            </a:endParaRPr>
          </a:p>
        </p:txBody>
      </p:sp>
      <p:sp>
        <p:nvSpPr>
          <p:cNvPr id="5" name="Content Placeholder 4"/>
          <p:cNvSpPr>
            <a:spLocks noGrp="1"/>
          </p:cNvSpPr>
          <p:nvPr>
            <p:ph idx="1"/>
          </p:nvPr>
        </p:nvSpPr>
        <p:spPr>
          <a:xfrm>
            <a:off x="457200" y="1571988"/>
            <a:ext cx="8229600" cy="4525963"/>
          </a:xfrm>
        </p:spPr>
        <p:txBody>
          <a:bodyPr>
            <a:normAutofit/>
          </a:bodyPr>
          <a:lstStyle/>
          <a:p>
            <a:r>
              <a:rPr lang="en-US" sz="2400" dirty="0" smtClean="0">
                <a:solidFill>
                  <a:srgbClr val="000000"/>
                </a:solidFill>
              </a:rPr>
              <a:t>Smoothed </a:t>
            </a:r>
            <a:r>
              <a:rPr lang="en-US" sz="2400" i="1" dirty="0" smtClean="0"/>
              <a:t>X</a:t>
            </a:r>
            <a:r>
              <a:rPr lang="en-US" sz="2400" dirty="0" smtClean="0">
                <a:solidFill>
                  <a:srgbClr val="000000"/>
                </a:solidFill>
              </a:rPr>
              <a:t> and </a:t>
            </a:r>
            <a:r>
              <a:rPr lang="en-US" sz="2400" i="1" dirty="0" smtClean="0"/>
              <a:t>Y</a:t>
            </a:r>
            <a:r>
              <a:rPr lang="en-US" sz="2400" dirty="0" smtClean="0">
                <a:solidFill>
                  <a:srgbClr val="000000"/>
                </a:solidFill>
              </a:rPr>
              <a:t> scores from </a:t>
            </a:r>
            <a:r>
              <a:rPr lang="en-US" sz="2400" dirty="0" err="1" smtClean="0">
                <a:solidFill>
                  <a:srgbClr val="000000"/>
                </a:solidFill>
              </a:rPr>
              <a:t>equipercentile</a:t>
            </a:r>
            <a:r>
              <a:rPr lang="en-US" sz="2400" dirty="0" smtClean="0">
                <a:solidFill>
                  <a:srgbClr val="000000"/>
                </a:solidFill>
              </a:rPr>
              <a:t> equating:</a:t>
            </a:r>
          </a:p>
          <a:p>
            <a:pPr marL="0" indent="0">
              <a:buNone/>
            </a:pPr>
            <a:endParaRPr lang="en-US" sz="2400" dirty="0" smtClean="0"/>
          </a:p>
          <a:p>
            <a:endParaRPr lang="en-US" sz="2400" dirty="0"/>
          </a:p>
          <a:p>
            <a:pPr marL="0" indent="0">
              <a:buNone/>
            </a:pPr>
            <a:endParaRPr lang="en-US" sz="2400" dirty="0"/>
          </a:p>
          <a:p>
            <a:endParaRPr lang="en-US" sz="2400" dirty="0" smtClean="0"/>
          </a:p>
          <a:p>
            <a:endParaRPr lang="en-US" sz="2400" dirty="0"/>
          </a:p>
          <a:p>
            <a:endParaRPr lang="en-US" sz="2400" dirty="0" smtClean="0"/>
          </a:p>
          <a:p>
            <a:pPr marL="0" indent="0">
              <a:buNone/>
            </a:pPr>
            <a:endParaRPr lang="en-US" sz="2400" dirty="0"/>
          </a:p>
        </p:txBody>
      </p:sp>
      <p:sp>
        <p:nvSpPr>
          <p:cNvPr id="2" name="Rectangle 2"/>
          <p:cNvSpPr>
            <a:spLocks noChangeArrowheads="1"/>
          </p:cNvSpPr>
          <p:nvPr/>
        </p:nvSpPr>
        <p:spPr bwMode="auto">
          <a:xfrm flipV="1">
            <a:off x="1295400" y="4114800"/>
            <a:ext cx="10106526"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US"/>
          </a:p>
        </p:txBody>
      </p:sp>
      <p:sp>
        <p:nvSpPr>
          <p:cNvPr id="8" name="Rectangle 2"/>
          <p:cNvSpPr>
            <a:spLocks noChangeArrowheads="1"/>
          </p:cNvSpPr>
          <p:nvPr/>
        </p:nvSpPr>
        <p:spPr bwMode="auto">
          <a:xfrm>
            <a:off x="838200" y="3834970"/>
            <a:ext cx="12869333" cy="8644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US"/>
          </a:p>
        </p:txBody>
      </p:sp>
      <p:sp>
        <p:nvSpPr>
          <p:cNvPr id="6" name="Rectangle 2"/>
          <p:cNvSpPr>
            <a:spLocks noChangeArrowheads="1"/>
          </p:cNvSpPr>
          <p:nvPr/>
        </p:nvSpPr>
        <p:spPr bwMode="auto">
          <a:xfrm>
            <a:off x="1066800" y="480060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3" name="Rectangle 2"/>
          <p:cNvSpPr>
            <a:spLocks noChangeArrowheads="1"/>
          </p:cNvSpPr>
          <p:nvPr/>
        </p:nvSpPr>
        <p:spPr bwMode="auto">
          <a:xfrm>
            <a:off x="5715000" y="1513316"/>
            <a:ext cx="11144250"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US"/>
          </a:p>
        </p:txBody>
      </p:sp>
      <p:sp>
        <p:nvSpPr>
          <p:cNvPr id="7" name="Rectangle 2"/>
          <p:cNvSpPr>
            <a:spLocks noChangeArrowheads="1"/>
          </p:cNvSpPr>
          <p:nvPr/>
        </p:nvSpPr>
        <p:spPr bwMode="auto">
          <a:xfrm>
            <a:off x="1447799" y="2590799"/>
            <a:ext cx="12112831"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US"/>
          </a:p>
        </p:txBody>
      </p:sp>
      <p:sp>
        <p:nvSpPr>
          <p:cNvPr id="12"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9"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4" name="Rectangle 4"/>
          <p:cNvSpPr>
            <a:spLocks noChangeArrowheads="1"/>
          </p:cNvSpPr>
          <p:nvPr/>
        </p:nvSpPr>
        <p:spPr bwMode="auto">
          <a:xfrm flipV="1">
            <a:off x="2371244" y="3307231"/>
            <a:ext cx="12964975"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US"/>
          </a:p>
        </p:txBody>
      </p:sp>
      <p:pic>
        <p:nvPicPr>
          <p:cNvPr id="10" name="Picture 9"/>
          <p:cNvPicPr>
            <a:picLocks noChangeAspect="1"/>
          </p:cNvPicPr>
          <p:nvPr/>
        </p:nvPicPr>
        <p:blipFill>
          <a:blip r:embed="rId3"/>
          <a:stretch>
            <a:fillRect/>
          </a:stretch>
        </p:blipFill>
        <p:spPr>
          <a:xfrm>
            <a:off x="1816153" y="2709545"/>
            <a:ext cx="5688061" cy="2901948"/>
          </a:xfrm>
          <a:prstGeom prst="rect">
            <a:avLst/>
          </a:prstGeom>
        </p:spPr>
      </p:pic>
      <p:pic>
        <p:nvPicPr>
          <p:cNvPr id="16" name="Picture 15"/>
          <p:cNvPicPr>
            <a:picLocks noChangeAspect="1"/>
          </p:cNvPicPr>
          <p:nvPr/>
        </p:nvPicPr>
        <p:blipFill>
          <a:blip r:embed="rId4"/>
          <a:stretch>
            <a:fillRect/>
          </a:stretch>
        </p:blipFill>
        <p:spPr>
          <a:xfrm>
            <a:off x="1816153" y="5889375"/>
            <a:ext cx="5944872" cy="527434"/>
          </a:xfrm>
          <a:prstGeom prst="rect">
            <a:avLst/>
          </a:prstGeom>
        </p:spPr>
      </p:pic>
    </p:spTree>
    <p:extLst>
      <p:ext uri="{BB962C8B-B14F-4D97-AF65-F5344CB8AC3E}">
        <p14:creationId xmlns:p14="http://schemas.microsoft.com/office/powerpoint/2010/main" val="21132504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228600" y="234716"/>
            <a:ext cx="8686800" cy="1143000"/>
          </a:xfrm>
        </p:spPr>
        <p:txBody>
          <a:bodyPr>
            <a:noAutofit/>
          </a:bodyPr>
          <a:lstStyle/>
          <a:p>
            <a:r>
              <a:rPr lang="en-US" sz="3600" i="1" dirty="0" err="1" smtClean="0">
                <a:solidFill>
                  <a:schemeClr val="bg2">
                    <a:lumMod val="10000"/>
                  </a:schemeClr>
                </a:solidFill>
              </a:rPr>
              <a:t>Equipercent</a:t>
            </a:r>
            <a:r>
              <a:rPr lang="en-US" sz="3600" dirty="0" smtClean="0">
                <a:solidFill>
                  <a:schemeClr val="bg2">
                    <a:lumMod val="10000"/>
                  </a:schemeClr>
                </a:solidFill>
              </a:rPr>
              <a:t> Program</a:t>
            </a:r>
            <a:endParaRPr lang="en-US" sz="3600" dirty="0">
              <a:solidFill>
                <a:schemeClr val="bg2">
                  <a:lumMod val="10000"/>
                </a:schemeClr>
              </a:solidFill>
            </a:endParaRPr>
          </a:p>
        </p:txBody>
      </p:sp>
      <p:sp>
        <p:nvSpPr>
          <p:cNvPr id="5" name="Content Placeholder 4"/>
          <p:cNvSpPr>
            <a:spLocks noGrp="1"/>
          </p:cNvSpPr>
          <p:nvPr>
            <p:ph idx="1"/>
          </p:nvPr>
        </p:nvSpPr>
        <p:spPr>
          <a:xfrm>
            <a:off x="457200" y="1571988"/>
            <a:ext cx="8229600" cy="4525963"/>
          </a:xfrm>
        </p:spPr>
        <p:txBody>
          <a:bodyPr>
            <a:normAutofit/>
          </a:bodyPr>
          <a:lstStyle/>
          <a:p>
            <a:r>
              <a:rPr lang="en-US" sz="2400" dirty="0" err="1"/>
              <a:t>Equipercentile</a:t>
            </a:r>
            <a:r>
              <a:rPr lang="en-US" sz="2400" dirty="0"/>
              <a:t> equating can also be conducted using the program EQUIPERCENT (Price, et al., 2001). </a:t>
            </a:r>
            <a:endParaRPr lang="en-US" sz="2400" dirty="0" smtClean="0"/>
          </a:p>
          <a:p>
            <a:r>
              <a:rPr lang="en-US" sz="2400" dirty="0" smtClean="0">
                <a:solidFill>
                  <a:srgbClr val="000000"/>
                </a:solidFill>
              </a:rPr>
              <a:t>The </a:t>
            </a:r>
            <a:r>
              <a:rPr lang="en-US" sz="2400" dirty="0">
                <a:solidFill>
                  <a:srgbClr val="000000"/>
                </a:solidFill>
              </a:rPr>
              <a:t>program is available on the resource website for </a:t>
            </a:r>
            <a:r>
              <a:rPr lang="en-US" sz="2400" i="1" dirty="0" smtClean="0"/>
              <a:t>Psychometric Methods: Theory into Practice </a:t>
            </a:r>
            <a:r>
              <a:rPr lang="en-US" sz="2400" dirty="0" smtClean="0"/>
              <a:t>and </a:t>
            </a:r>
            <a:r>
              <a:rPr lang="en-US" sz="2400" dirty="0"/>
              <a:t>is provided in the SAS and SPSS language. </a:t>
            </a:r>
            <a:endParaRPr lang="en-US" sz="2400" dirty="0" smtClean="0"/>
          </a:p>
          <a:p>
            <a:r>
              <a:rPr lang="en-US" sz="2400" dirty="0" smtClean="0">
                <a:solidFill>
                  <a:srgbClr val="000000"/>
                </a:solidFill>
              </a:rPr>
              <a:t>The </a:t>
            </a:r>
            <a:r>
              <a:rPr lang="en-US" sz="2400" dirty="0">
                <a:solidFill>
                  <a:srgbClr val="000000"/>
                </a:solidFill>
              </a:rPr>
              <a:t>program </a:t>
            </a:r>
            <a:r>
              <a:rPr lang="en-US" sz="2400" dirty="0" smtClean="0">
                <a:solidFill>
                  <a:srgbClr val="000000"/>
                </a:solidFill>
              </a:rPr>
              <a:t>is available in SAS &amp; SPSS and uses </a:t>
            </a:r>
            <a:r>
              <a:rPr lang="en-US" sz="2400" dirty="0">
                <a:solidFill>
                  <a:srgbClr val="000000"/>
                </a:solidFill>
              </a:rPr>
              <a:t>the </a:t>
            </a:r>
            <a:r>
              <a:rPr lang="en-US" sz="2400" dirty="0"/>
              <a:t>SAS </a:t>
            </a:r>
            <a:r>
              <a:rPr lang="en-US" sz="2400" dirty="0">
                <a:solidFill>
                  <a:srgbClr val="000000"/>
                </a:solidFill>
              </a:rPr>
              <a:t>and</a:t>
            </a:r>
            <a:r>
              <a:rPr lang="en-US" sz="2400" dirty="0"/>
              <a:t> SPSS MACRO </a:t>
            </a:r>
            <a:r>
              <a:rPr lang="en-US" sz="2400" dirty="0" smtClean="0">
                <a:solidFill>
                  <a:srgbClr val="000000"/>
                </a:solidFill>
              </a:rPr>
              <a:t>language.</a:t>
            </a:r>
          </a:p>
          <a:p>
            <a:r>
              <a:rPr lang="en-US" sz="2400" dirty="0" smtClean="0">
                <a:solidFill>
                  <a:srgbClr val="000000"/>
                </a:solidFill>
              </a:rPr>
              <a:t>The program can </a:t>
            </a:r>
            <a:r>
              <a:rPr lang="en-US" sz="2400" dirty="0">
                <a:solidFill>
                  <a:srgbClr val="000000"/>
                </a:solidFill>
              </a:rPr>
              <a:t>process </a:t>
            </a:r>
            <a:r>
              <a:rPr lang="en-US" sz="2400" i="1" dirty="0"/>
              <a:t>multiple versions of tests simultaneously</a:t>
            </a:r>
            <a:r>
              <a:rPr lang="en-US" sz="2400" dirty="0">
                <a:solidFill>
                  <a:srgbClr val="000000"/>
                </a:solidFill>
              </a:rPr>
              <a:t>. </a:t>
            </a:r>
            <a:endParaRPr lang="en-US" sz="2400" dirty="0" smtClean="0">
              <a:solidFill>
                <a:srgbClr val="000000"/>
              </a:solidFill>
            </a:endParaRPr>
          </a:p>
          <a:p>
            <a:r>
              <a:rPr lang="en-US" sz="2400" dirty="0" smtClean="0">
                <a:solidFill>
                  <a:srgbClr val="000000"/>
                </a:solidFill>
              </a:rPr>
              <a:t>The </a:t>
            </a:r>
            <a:r>
              <a:rPr lang="en-US" sz="2400" dirty="0">
                <a:solidFill>
                  <a:srgbClr val="000000"/>
                </a:solidFill>
              </a:rPr>
              <a:t>program does not incorporate any type of smoothing (pre-equating or post-equating). </a:t>
            </a:r>
            <a:endParaRPr lang="en-US" sz="2400" dirty="0" smtClean="0">
              <a:solidFill>
                <a:srgbClr val="000000"/>
              </a:solidFill>
            </a:endParaRPr>
          </a:p>
          <a:p>
            <a:endParaRPr lang="en-US" sz="2400" dirty="0"/>
          </a:p>
          <a:p>
            <a:pPr marL="0" indent="0">
              <a:buNone/>
            </a:pPr>
            <a:endParaRPr lang="en-US" sz="2400" dirty="0"/>
          </a:p>
          <a:p>
            <a:endParaRPr lang="en-US" sz="2400" dirty="0" smtClean="0"/>
          </a:p>
          <a:p>
            <a:endParaRPr lang="en-US" sz="2400" dirty="0"/>
          </a:p>
          <a:p>
            <a:endParaRPr lang="en-US" sz="2400" dirty="0" smtClean="0"/>
          </a:p>
          <a:p>
            <a:pPr marL="0" indent="0">
              <a:buNone/>
            </a:pPr>
            <a:endParaRPr lang="en-US" sz="2400" dirty="0"/>
          </a:p>
        </p:txBody>
      </p:sp>
      <p:sp>
        <p:nvSpPr>
          <p:cNvPr id="2" name="Rectangle 2"/>
          <p:cNvSpPr>
            <a:spLocks noChangeArrowheads="1"/>
          </p:cNvSpPr>
          <p:nvPr/>
        </p:nvSpPr>
        <p:spPr bwMode="auto">
          <a:xfrm flipV="1">
            <a:off x="1295400" y="4114800"/>
            <a:ext cx="10106526"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US"/>
          </a:p>
        </p:txBody>
      </p:sp>
      <p:sp>
        <p:nvSpPr>
          <p:cNvPr id="8" name="Rectangle 2"/>
          <p:cNvSpPr>
            <a:spLocks noChangeArrowheads="1"/>
          </p:cNvSpPr>
          <p:nvPr/>
        </p:nvSpPr>
        <p:spPr bwMode="auto">
          <a:xfrm>
            <a:off x="838200" y="3834970"/>
            <a:ext cx="12869333" cy="8644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US"/>
          </a:p>
        </p:txBody>
      </p:sp>
      <p:sp>
        <p:nvSpPr>
          <p:cNvPr id="6" name="Rectangle 2"/>
          <p:cNvSpPr>
            <a:spLocks noChangeArrowheads="1"/>
          </p:cNvSpPr>
          <p:nvPr/>
        </p:nvSpPr>
        <p:spPr bwMode="auto">
          <a:xfrm>
            <a:off x="1066800" y="480060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3" name="Rectangle 2"/>
          <p:cNvSpPr>
            <a:spLocks noChangeArrowheads="1"/>
          </p:cNvSpPr>
          <p:nvPr/>
        </p:nvSpPr>
        <p:spPr bwMode="auto">
          <a:xfrm>
            <a:off x="5715000" y="1513316"/>
            <a:ext cx="11144250"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US"/>
          </a:p>
        </p:txBody>
      </p:sp>
      <p:sp>
        <p:nvSpPr>
          <p:cNvPr id="7" name="Rectangle 2"/>
          <p:cNvSpPr>
            <a:spLocks noChangeArrowheads="1"/>
          </p:cNvSpPr>
          <p:nvPr/>
        </p:nvSpPr>
        <p:spPr bwMode="auto">
          <a:xfrm>
            <a:off x="1447799" y="2590799"/>
            <a:ext cx="12112831"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US"/>
          </a:p>
        </p:txBody>
      </p:sp>
      <p:sp>
        <p:nvSpPr>
          <p:cNvPr id="12"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9"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4" name="Rectangle 4"/>
          <p:cNvSpPr>
            <a:spLocks noChangeArrowheads="1"/>
          </p:cNvSpPr>
          <p:nvPr/>
        </p:nvSpPr>
        <p:spPr bwMode="auto">
          <a:xfrm flipV="1">
            <a:off x="2371244" y="3307231"/>
            <a:ext cx="12964975"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US"/>
          </a:p>
        </p:txBody>
      </p:sp>
    </p:spTree>
    <p:extLst>
      <p:ext uri="{BB962C8B-B14F-4D97-AF65-F5344CB8AC3E}">
        <p14:creationId xmlns:p14="http://schemas.microsoft.com/office/powerpoint/2010/main" val="42468698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228600" y="234716"/>
            <a:ext cx="8686800" cy="1143000"/>
          </a:xfrm>
        </p:spPr>
        <p:txBody>
          <a:bodyPr>
            <a:noAutofit/>
          </a:bodyPr>
          <a:lstStyle/>
          <a:p>
            <a:r>
              <a:rPr lang="en-US" sz="3600" dirty="0" smtClean="0">
                <a:solidFill>
                  <a:schemeClr val="bg2">
                    <a:lumMod val="10000"/>
                  </a:schemeClr>
                </a:solidFill>
              </a:rPr>
              <a:t>Equating using IRT</a:t>
            </a:r>
            <a:endParaRPr lang="en-US" sz="3600" dirty="0">
              <a:solidFill>
                <a:schemeClr val="bg2">
                  <a:lumMod val="10000"/>
                </a:schemeClr>
              </a:solidFill>
            </a:endParaRPr>
          </a:p>
        </p:txBody>
      </p:sp>
      <p:sp>
        <p:nvSpPr>
          <p:cNvPr id="5" name="Content Placeholder 4"/>
          <p:cNvSpPr>
            <a:spLocks noGrp="1"/>
          </p:cNvSpPr>
          <p:nvPr>
            <p:ph idx="1"/>
          </p:nvPr>
        </p:nvSpPr>
        <p:spPr>
          <a:xfrm>
            <a:off x="457200" y="1571988"/>
            <a:ext cx="8229600" cy="4525963"/>
          </a:xfrm>
        </p:spPr>
        <p:txBody>
          <a:bodyPr>
            <a:normAutofit/>
          </a:bodyPr>
          <a:lstStyle/>
          <a:p>
            <a:r>
              <a:rPr lang="en-US" sz="2400" dirty="0">
                <a:solidFill>
                  <a:srgbClr val="000000"/>
                </a:solidFill>
              </a:rPr>
              <a:t>Item response theory (IRT) provides a natural framework for scaling test responses and also for equating scores on different test forms. </a:t>
            </a:r>
            <a:endParaRPr lang="en-US" sz="2400" dirty="0" smtClean="0">
              <a:solidFill>
                <a:srgbClr val="000000"/>
              </a:solidFill>
            </a:endParaRPr>
          </a:p>
          <a:p>
            <a:r>
              <a:rPr lang="en-US" sz="2400" dirty="0" smtClean="0">
                <a:solidFill>
                  <a:srgbClr val="000000"/>
                </a:solidFill>
              </a:rPr>
              <a:t>Equating test scores using IRT is possible for equating Designs I, II, and III previously presented.</a:t>
            </a:r>
          </a:p>
          <a:p>
            <a:r>
              <a:rPr lang="en-US" sz="2400" i="1" dirty="0" smtClean="0"/>
              <a:t>IRT is particularly useful for Design III when random assignment to test forms is not possible. </a:t>
            </a:r>
          </a:p>
          <a:p>
            <a:r>
              <a:rPr lang="en-US" sz="2400" dirty="0" smtClean="0">
                <a:solidFill>
                  <a:srgbClr val="000000"/>
                </a:solidFill>
              </a:rPr>
              <a:t>When </a:t>
            </a:r>
            <a:r>
              <a:rPr lang="en-US" sz="2400" dirty="0">
                <a:solidFill>
                  <a:srgbClr val="000000"/>
                </a:solidFill>
              </a:rPr>
              <a:t>random assignment is employed (and the test forms are equally reliable), </a:t>
            </a:r>
            <a:r>
              <a:rPr lang="en-US" sz="2400" i="1" dirty="0"/>
              <a:t>linear and </a:t>
            </a:r>
            <a:r>
              <a:rPr lang="en-US" sz="2400" i="1" dirty="0" err="1"/>
              <a:t>equipercentile</a:t>
            </a:r>
            <a:r>
              <a:rPr lang="en-US" sz="2400" i="1" dirty="0"/>
              <a:t> equating </a:t>
            </a:r>
            <a:r>
              <a:rPr lang="en-US" sz="2400" dirty="0">
                <a:solidFill>
                  <a:srgbClr val="000000"/>
                </a:solidFill>
              </a:rPr>
              <a:t>techniques under Designs I, II and III often provide accurate and reliable results.</a:t>
            </a:r>
          </a:p>
          <a:p>
            <a:pPr marL="0" indent="0">
              <a:buNone/>
            </a:pPr>
            <a:endParaRPr lang="en-US" sz="2400" dirty="0"/>
          </a:p>
          <a:p>
            <a:endParaRPr lang="en-US" sz="2400" dirty="0" smtClean="0"/>
          </a:p>
          <a:p>
            <a:endParaRPr lang="en-US" sz="2400" dirty="0"/>
          </a:p>
          <a:p>
            <a:endParaRPr lang="en-US" sz="2400" dirty="0" smtClean="0"/>
          </a:p>
          <a:p>
            <a:pPr marL="0" indent="0">
              <a:buNone/>
            </a:pPr>
            <a:endParaRPr lang="en-US" sz="2400" dirty="0"/>
          </a:p>
        </p:txBody>
      </p:sp>
      <p:sp>
        <p:nvSpPr>
          <p:cNvPr id="2" name="Rectangle 2"/>
          <p:cNvSpPr>
            <a:spLocks noChangeArrowheads="1"/>
          </p:cNvSpPr>
          <p:nvPr/>
        </p:nvSpPr>
        <p:spPr bwMode="auto">
          <a:xfrm flipV="1">
            <a:off x="1295400" y="4114800"/>
            <a:ext cx="10106526"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US"/>
          </a:p>
        </p:txBody>
      </p:sp>
      <p:sp>
        <p:nvSpPr>
          <p:cNvPr id="8" name="Rectangle 2"/>
          <p:cNvSpPr>
            <a:spLocks noChangeArrowheads="1"/>
          </p:cNvSpPr>
          <p:nvPr/>
        </p:nvSpPr>
        <p:spPr bwMode="auto">
          <a:xfrm>
            <a:off x="838200" y="3834970"/>
            <a:ext cx="12869333" cy="8644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US"/>
          </a:p>
        </p:txBody>
      </p:sp>
      <p:sp>
        <p:nvSpPr>
          <p:cNvPr id="6" name="Rectangle 2"/>
          <p:cNvSpPr>
            <a:spLocks noChangeArrowheads="1"/>
          </p:cNvSpPr>
          <p:nvPr/>
        </p:nvSpPr>
        <p:spPr bwMode="auto">
          <a:xfrm>
            <a:off x="1066800" y="480060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3" name="Rectangle 2"/>
          <p:cNvSpPr>
            <a:spLocks noChangeArrowheads="1"/>
          </p:cNvSpPr>
          <p:nvPr/>
        </p:nvSpPr>
        <p:spPr bwMode="auto">
          <a:xfrm>
            <a:off x="5715000" y="1513316"/>
            <a:ext cx="11144250"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US"/>
          </a:p>
        </p:txBody>
      </p:sp>
      <p:sp>
        <p:nvSpPr>
          <p:cNvPr id="7" name="Rectangle 2"/>
          <p:cNvSpPr>
            <a:spLocks noChangeArrowheads="1"/>
          </p:cNvSpPr>
          <p:nvPr/>
        </p:nvSpPr>
        <p:spPr bwMode="auto">
          <a:xfrm>
            <a:off x="1447799" y="2590799"/>
            <a:ext cx="12112831"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US"/>
          </a:p>
        </p:txBody>
      </p:sp>
      <p:sp>
        <p:nvSpPr>
          <p:cNvPr id="12"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9"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4" name="Rectangle 4"/>
          <p:cNvSpPr>
            <a:spLocks noChangeArrowheads="1"/>
          </p:cNvSpPr>
          <p:nvPr/>
        </p:nvSpPr>
        <p:spPr bwMode="auto">
          <a:xfrm flipV="1">
            <a:off x="2371244" y="3307231"/>
            <a:ext cx="12964975"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US"/>
          </a:p>
        </p:txBody>
      </p:sp>
    </p:spTree>
    <p:extLst>
      <p:ext uri="{BB962C8B-B14F-4D97-AF65-F5344CB8AC3E}">
        <p14:creationId xmlns:p14="http://schemas.microsoft.com/office/powerpoint/2010/main" val="41414764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228600" y="234716"/>
            <a:ext cx="8686800" cy="1143000"/>
          </a:xfrm>
        </p:spPr>
        <p:txBody>
          <a:bodyPr>
            <a:noAutofit/>
          </a:bodyPr>
          <a:lstStyle/>
          <a:p>
            <a:r>
              <a:rPr lang="en-US" sz="3600" dirty="0" smtClean="0">
                <a:solidFill>
                  <a:schemeClr val="bg2">
                    <a:lumMod val="10000"/>
                  </a:schemeClr>
                </a:solidFill>
              </a:rPr>
              <a:t>Equating using IRT</a:t>
            </a:r>
            <a:endParaRPr lang="en-US" sz="3600" dirty="0">
              <a:solidFill>
                <a:schemeClr val="bg2">
                  <a:lumMod val="10000"/>
                </a:schemeClr>
              </a:solidFill>
            </a:endParaRPr>
          </a:p>
        </p:txBody>
      </p:sp>
      <p:sp>
        <p:nvSpPr>
          <p:cNvPr id="5" name="Content Placeholder 4"/>
          <p:cNvSpPr>
            <a:spLocks noGrp="1"/>
          </p:cNvSpPr>
          <p:nvPr>
            <p:ph idx="1"/>
          </p:nvPr>
        </p:nvSpPr>
        <p:spPr>
          <a:xfrm>
            <a:off x="457200" y="1571988"/>
            <a:ext cx="8229600" cy="4525963"/>
          </a:xfrm>
        </p:spPr>
        <p:txBody>
          <a:bodyPr>
            <a:normAutofit/>
          </a:bodyPr>
          <a:lstStyle/>
          <a:p>
            <a:r>
              <a:rPr lang="en-US" sz="2400" dirty="0">
                <a:solidFill>
                  <a:srgbClr val="000000"/>
                </a:solidFill>
              </a:rPr>
              <a:t>When an IRT model fits the data, </a:t>
            </a:r>
            <a:r>
              <a:rPr lang="en-US" sz="2400" i="1" dirty="0"/>
              <a:t>direct comparison </a:t>
            </a:r>
            <a:r>
              <a:rPr lang="en-US" sz="2400" dirty="0">
                <a:solidFill>
                  <a:srgbClr val="000000"/>
                </a:solidFill>
              </a:rPr>
              <a:t>of the ability parameters of examinees who take different tests is possible because of the </a:t>
            </a:r>
            <a:r>
              <a:rPr lang="en-US" sz="2400" i="1" dirty="0"/>
              <a:t>invariance property</a:t>
            </a:r>
            <a:r>
              <a:rPr lang="en-US" sz="2400" dirty="0">
                <a:solidFill>
                  <a:srgbClr val="000000"/>
                </a:solidFill>
              </a:rPr>
              <a:t>. </a:t>
            </a:r>
            <a:endParaRPr lang="en-US" sz="2400" dirty="0" smtClean="0">
              <a:solidFill>
                <a:srgbClr val="000000"/>
              </a:solidFill>
            </a:endParaRPr>
          </a:p>
          <a:p>
            <a:r>
              <a:rPr lang="en-US" sz="2400" dirty="0">
                <a:solidFill>
                  <a:srgbClr val="000000"/>
                </a:solidFill>
              </a:rPr>
              <a:t>Technically, equating test scores is unnecessary in IRT because the item responses are able to be scaled such that the scores on test forms are linked in a single step. </a:t>
            </a:r>
            <a:endParaRPr lang="en-US" sz="2400" dirty="0" smtClean="0">
              <a:solidFill>
                <a:srgbClr val="000000"/>
              </a:solidFill>
            </a:endParaRPr>
          </a:p>
          <a:p>
            <a:r>
              <a:rPr lang="en-US" sz="2400" dirty="0">
                <a:solidFill>
                  <a:srgbClr val="000000"/>
                </a:solidFill>
              </a:rPr>
              <a:t>However, it is </a:t>
            </a:r>
            <a:r>
              <a:rPr lang="en-US" sz="2400" dirty="0"/>
              <a:t>essential</a:t>
            </a:r>
            <a:r>
              <a:rPr lang="en-US" sz="2400" dirty="0">
                <a:solidFill>
                  <a:srgbClr val="000000"/>
                </a:solidFill>
              </a:rPr>
              <a:t> that </a:t>
            </a:r>
            <a:r>
              <a:rPr lang="en-US" sz="2400" i="1" dirty="0"/>
              <a:t>item and ability </a:t>
            </a:r>
            <a:r>
              <a:rPr lang="en-US" sz="2400" dirty="0">
                <a:solidFill>
                  <a:srgbClr val="000000"/>
                </a:solidFill>
              </a:rPr>
              <a:t>parameters derived from the two test forms are on the same </a:t>
            </a:r>
            <a:r>
              <a:rPr lang="en-US" sz="2400" dirty="0" smtClean="0">
                <a:solidFill>
                  <a:srgbClr val="000000"/>
                </a:solidFill>
              </a:rPr>
              <a:t>scale.</a:t>
            </a:r>
          </a:p>
          <a:p>
            <a:r>
              <a:rPr lang="en-US" sz="2400" dirty="0" smtClean="0">
                <a:solidFill>
                  <a:srgbClr val="000000"/>
                </a:solidFill>
              </a:rPr>
              <a:t>Therefore</a:t>
            </a:r>
            <a:r>
              <a:rPr lang="en-US" sz="2400" dirty="0">
                <a:solidFill>
                  <a:srgbClr val="000000"/>
                </a:solidFill>
              </a:rPr>
              <a:t>, in IRT, the task is to properly </a:t>
            </a:r>
            <a:r>
              <a:rPr lang="en-US" sz="2400" i="1" dirty="0"/>
              <a:t>scale</a:t>
            </a:r>
            <a:r>
              <a:rPr lang="en-US" sz="2400" dirty="0"/>
              <a:t> </a:t>
            </a:r>
            <a:r>
              <a:rPr lang="en-US" sz="2400" dirty="0">
                <a:solidFill>
                  <a:srgbClr val="000000"/>
                </a:solidFill>
              </a:rPr>
              <a:t>the test responses rather than conduct an equating </a:t>
            </a:r>
            <a:r>
              <a:rPr lang="en-US" sz="2400" dirty="0" smtClean="0">
                <a:solidFill>
                  <a:srgbClr val="000000"/>
                </a:solidFill>
              </a:rPr>
              <a:t>study. </a:t>
            </a:r>
            <a:endParaRPr lang="en-US" sz="2400" dirty="0">
              <a:solidFill>
                <a:srgbClr val="000000"/>
              </a:solidFill>
            </a:endParaRPr>
          </a:p>
          <a:p>
            <a:endParaRPr lang="en-US" sz="2400" dirty="0" smtClean="0"/>
          </a:p>
          <a:p>
            <a:endParaRPr lang="en-US" sz="2400" dirty="0"/>
          </a:p>
          <a:p>
            <a:endParaRPr lang="en-US" sz="2400" dirty="0" smtClean="0"/>
          </a:p>
          <a:p>
            <a:pPr marL="0" indent="0">
              <a:buNone/>
            </a:pPr>
            <a:endParaRPr lang="en-US" sz="2400" dirty="0"/>
          </a:p>
        </p:txBody>
      </p:sp>
      <p:sp>
        <p:nvSpPr>
          <p:cNvPr id="2" name="Rectangle 2"/>
          <p:cNvSpPr>
            <a:spLocks noChangeArrowheads="1"/>
          </p:cNvSpPr>
          <p:nvPr/>
        </p:nvSpPr>
        <p:spPr bwMode="auto">
          <a:xfrm flipV="1">
            <a:off x="1295400" y="4114800"/>
            <a:ext cx="10106526"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US"/>
          </a:p>
        </p:txBody>
      </p:sp>
      <p:sp>
        <p:nvSpPr>
          <p:cNvPr id="8" name="Rectangle 2"/>
          <p:cNvSpPr>
            <a:spLocks noChangeArrowheads="1"/>
          </p:cNvSpPr>
          <p:nvPr/>
        </p:nvSpPr>
        <p:spPr bwMode="auto">
          <a:xfrm>
            <a:off x="838200" y="3834970"/>
            <a:ext cx="12869333" cy="8644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US"/>
          </a:p>
        </p:txBody>
      </p:sp>
      <p:sp>
        <p:nvSpPr>
          <p:cNvPr id="6" name="Rectangle 2"/>
          <p:cNvSpPr>
            <a:spLocks noChangeArrowheads="1"/>
          </p:cNvSpPr>
          <p:nvPr/>
        </p:nvSpPr>
        <p:spPr bwMode="auto">
          <a:xfrm>
            <a:off x="1066800" y="480060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3" name="Rectangle 2"/>
          <p:cNvSpPr>
            <a:spLocks noChangeArrowheads="1"/>
          </p:cNvSpPr>
          <p:nvPr/>
        </p:nvSpPr>
        <p:spPr bwMode="auto">
          <a:xfrm>
            <a:off x="5715000" y="1513316"/>
            <a:ext cx="11144250"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US"/>
          </a:p>
        </p:txBody>
      </p:sp>
      <p:sp>
        <p:nvSpPr>
          <p:cNvPr id="7" name="Rectangle 2"/>
          <p:cNvSpPr>
            <a:spLocks noChangeArrowheads="1"/>
          </p:cNvSpPr>
          <p:nvPr/>
        </p:nvSpPr>
        <p:spPr bwMode="auto">
          <a:xfrm>
            <a:off x="1447799" y="2590799"/>
            <a:ext cx="12112831"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US"/>
          </a:p>
        </p:txBody>
      </p:sp>
      <p:sp>
        <p:nvSpPr>
          <p:cNvPr id="12"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9"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4" name="Rectangle 4"/>
          <p:cNvSpPr>
            <a:spLocks noChangeArrowheads="1"/>
          </p:cNvSpPr>
          <p:nvPr/>
        </p:nvSpPr>
        <p:spPr bwMode="auto">
          <a:xfrm flipV="1">
            <a:off x="2371244" y="3307231"/>
            <a:ext cx="12964975"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US"/>
          </a:p>
        </p:txBody>
      </p:sp>
    </p:spTree>
    <p:extLst>
      <p:ext uri="{BB962C8B-B14F-4D97-AF65-F5344CB8AC3E}">
        <p14:creationId xmlns:p14="http://schemas.microsoft.com/office/powerpoint/2010/main" val="30161442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228600" y="234716"/>
            <a:ext cx="8686800" cy="1143000"/>
          </a:xfrm>
        </p:spPr>
        <p:txBody>
          <a:bodyPr>
            <a:noAutofit/>
          </a:bodyPr>
          <a:lstStyle/>
          <a:p>
            <a:r>
              <a:rPr lang="en-US" sz="3600" dirty="0" smtClean="0">
                <a:solidFill>
                  <a:schemeClr val="bg2">
                    <a:lumMod val="10000"/>
                  </a:schemeClr>
                </a:solidFill>
              </a:rPr>
              <a:t>Equating using IRT</a:t>
            </a:r>
            <a:endParaRPr lang="en-US" sz="3600" dirty="0">
              <a:solidFill>
                <a:schemeClr val="bg2">
                  <a:lumMod val="10000"/>
                </a:schemeClr>
              </a:solidFill>
            </a:endParaRPr>
          </a:p>
        </p:txBody>
      </p:sp>
      <p:sp>
        <p:nvSpPr>
          <p:cNvPr id="5" name="Content Placeholder 4"/>
          <p:cNvSpPr>
            <a:spLocks noGrp="1"/>
          </p:cNvSpPr>
          <p:nvPr>
            <p:ph idx="1"/>
          </p:nvPr>
        </p:nvSpPr>
        <p:spPr>
          <a:xfrm>
            <a:off x="457200" y="1571988"/>
            <a:ext cx="8229600" cy="4525963"/>
          </a:xfrm>
        </p:spPr>
        <p:txBody>
          <a:bodyPr>
            <a:normAutofit fontScale="92500" lnSpcReduction="20000"/>
          </a:bodyPr>
          <a:lstStyle/>
          <a:p>
            <a:r>
              <a:rPr lang="en-US" sz="2400" dirty="0">
                <a:solidFill>
                  <a:srgbClr val="000000"/>
                </a:solidFill>
              </a:rPr>
              <a:t>Although there are circumstances where the linear and </a:t>
            </a:r>
            <a:r>
              <a:rPr lang="en-US" sz="2400" dirty="0" err="1">
                <a:solidFill>
                  <a:srgbClr val="000000"/>
                </a:solidFill>
              </a:rPr>
              <a:t>equipercentile</a:t>
            </a:r>
            <a:r>
              <a:rPr lang="en-US" sz="2400" dirty="0">
                <a:solidFill>
                  <a:srgbClr val="000000"/>
                </a:solidFill>
              </a:rPr>
              <a:t> equating methods work very well, IRT improves on these techniques in </a:t>
            </a:r>
            <a:r>
              <a:rPr lang="en-US" sz="2400" dirty="0" smtClean="0">
                <a:solidFill>
                  <a:srgbClr val="000000"/>
                </a:solidFill>
              </a:rPr>
              <a:t>the following ways:</a:t>
            </a:r>
          </a:p>
          <a:p>
            <a:pPr lvl="1"/>
            <a:r>
              <a:rPr lang="en-US" sz="2100" dirty="0" smtClean="0"/>
              <a:t>Tests </a:t>
            </a:r>
            <a:r>
              <a:rPr lang="en-US" sz="2100" dirty="0"/>
              <a:t>that measure differ traits cannot be </a:t>
            </a:r>
            <a:r>
              <a:rPr lang="en-US" sz="2100" dirty="0" smtClean="0"/>
              <a:t>equated.</a:t>
            </a:r>
          </a:p>
          <a:p>
            <a:pPr lvl="1"/>
            <a:r>
              <a:rPr lang="en-US" sz="2100" dirty="0" smtClean="0"/>
              <a:t>Raw </a:t>
            </a:r>
            <a:r>
              <a:rPr lang="en-US" sz="2100" dirty="0"/>
              <a:t>scores on unequally reliable tests cannot be equated (e.g., because equating scores from a reliable test with scores from an unreliable test obviates the need for equating at all</a:t>
            </a:r>
            <a:r>
              <a:rPr lang="en-US" sz="2100" dirty="0" smtClean="0"/>
              <a:t>).</a:t>
            </a:r>
          </a:p>
          <a:p>
            <a:pPr lvl="1"/>
            <a:r>
              <a:rPr lang="en-US" sz="2100" dirty="0" smtClean="0"/>
              <a:t>Raw </a:t>
            </a:r>
            <a:r>
              <a:rPr lang="en-US" sz="2100" dirty="0"/>
              <a:t>scores with varying levels of difficulty cannot be equated since the tests will not be equally reliably at different levels of </a:t>
            </a:r>
            <a:r>
              <a:rPr lang="en-US" sz="2100" dirty="0" smtClean="0"/>
              <a:t>ability.</a:t>
            </a:r>
          </a:p>
          <a:p>
            <a:pPr lvl="1"/>
            <a:r>
              <a:rPr lang="en-US" sz="2100" dirty="0" smtClean="0"/>
              <a:t>Fallible </a:t>
            </a:r>
            <a:r>
              <a:rPr lang="en-US" sz="2100" dirty="0"/>
              <a:t>scores on tests </a:t>
            </a:r>
            <a:r>
              <a:rPr lang="en-US" sz="2100" i="1" dirty="0"/>
              <a:t>X</a:t>
            </a:r>
            <a:r>
              <a:rPr lang="en-US" sz="2100" dirty="0"/>
              <a:t> and </a:t>
            </a:r>
            <a:r>
              <a:rPr lang="en-US" sz="2100" i="1" dirty="0"/>
              <a:t>Y</a:t>
            </a:r>
            <a:r>
              <a:rPr lang="en-US" sz="2100" dirty="0"/>
              <a:t> cannot be equated unless the tests are strictly </a:t>
            </a:r>
            <a:r>
              <a:rPr lang="en-US" sz="2100" dirty="0" smtClean="0"/>
              <a:t>parallel.</a:t>
            </a:r>
          </a:p>
          <a:p>
            <a:pPr lvl="1"/>
            <a:r>
              <a:rPr lang="en-US" sz="2100" dirty="0" smtClean="0"/>
              <a:t>Perfectly </a:t>
            </a:r>
            <a:r>
              <a:rPr lang="en-US" sz="2100" dirty="0"/>
              <a:t>reliable tests can be </a:t>
            </a:r>
            <a:r>
              <a:rPr lang="en-US" sz="2100" dirty="0" smtClean="0"/>
              <a:t>equated.</a:t>
            </a:r>
          </a:p>
          <a:p>
            <a:pPr lvl="1"/>
            <a:r>
              <a:rPr lang="en-US" sz="2100" dirty="0" smtClean="0"/>
              <a:t>It </a:t>
            </a:r>
            <a:r>
              <a:rPr lang="en-US" sz="2100" dirty="0"/>
              <a:t>should not matter whether test </a:t>
            </a:r>
            <a:r>
              <a:rPr lang="en-US" sz="2100" i="1" dirty="0"/>
              <a:t>X</a:t>
            </a:r>
            <a:r>
              <a:rPr lang="en-US" sz="2100" dirty="0"/>
              <a:t> or </a:t>
            </a:r>
            <a:r>
              <a:rPr lang="en-US" sz="2100" i="1" dirty="0"/>
              <a:t>Y</a:t>
            </a:r>
            <a:r>
              <a:rPr lang="en-US" sz="2100" dirty="0"/>
              <a:t> is the reference test (i.e. the two test are symmetric</a:t>
            </a:r>
            <a:r>
              <a:rPr lang="en-US" sz="2100" dirty="0" smtClean="0"/>
              <a:t>).</a:t>
            </a:r>
          </a:p>
          <a:p>
            <a:pPr lvl="1"/>
            <a:r>
              <a:rPr lang="en-US" sz="2100" dirty="0" smtClean="0"/>
              <a:t>The </a:t>
            </a:r>
            <a:r>
              <a:rPr lang="en-US" sz="2100" dirty="0"/>
              <a:t>property of invariance requires that the equating process be sample independent.</a:t>
            </a:r>
          </a:p>
          <a:p>
            <a:endParaRPr lang="en-US" sz="2400" dirty="0" smtClean="0"/>
          </a:p>
          <a:p>
            <a:endParaRPr lang="en-US" sz="2400" dirty="0"/>
          </a:p>
          <a:p>
            <a:endParaRPr lang="en-US" sz="2400" dirty="0" smtClean="0"/>
          </a:p>
          <a:p>
            <a:pPr marL="0" indent="0">
              <a:buNone/>
            </a:pPr>
            <a:endParaRPr lang="en-US" sz="2400" dirty="0"/>
          </a:p>
        </p:txBody>
      </p:sp>
      <p:sp>
        <p:nvSpPr>
          <p:cNvPr id="2" name="Rectangle 2"/>
          <p:cNvSpPr>
            <a:spLocks noChangeArrowheads="1"/>
          </p:cNvSpPr>
          <p:nvPr/>
        </p:nvSpPr>
        <p:spPr bwMode="auto">
          <a:xfrm flipV="1">
            <a:off x="1295400" y="4114800"/>
            <a:ext cx="10106526"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US"/>
          </a:p>
        </p:txBody>
      </p:sp>
      <p:sp>
        <p:nvSpPr>
          <p:cNvPr id="8" name="Rectangle 2"/>
          <p:cNvSpPr>
            <a:spLocks noChangeArrowheads="1"/>
          </p:cNvSpPr>
          <p:nvPr/>
        </p:nvSpPr>
        <p:spPr bwMode="auto">
          <a:xfrm>
            <a:off x="838200" y="3834970"/>
            <a:ext cx="12869333" cy="8644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US"/>
          </a:p>
        </p:txBody>
      </p:sp>
      <p:sp>
        <p:nvSpPr>
          <p:cNvPr id="6" name="Rectangle 2"/>
          <p:cNvSpPr>
            <a:spLocks noChangeArrowheads="1"/>
          </p:cNvSpPr>
          <p:nvPr/>
        </p:nvSpPr>
        <p:spPr bwMode="auto">
          <a:xfrm>
            <a:off x="1066800" y="480060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3" name="Rectangle 2"/>
          <p:cNvSpPr>
            <a:spLocks noChangeArrowheads="1"/>
          </p:cNvSpPr>
          <p:nvPr/>
        </p:nvSpPr>
        <p:spPr bwMode="auto">
          <a:xfrm>
            <a:off x="5715000" y="1513316"/>
            <a:ext cx="11144250"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US"/>
          </a:p>
        </p:txBody>
      </p:sp>
      <p:sp>
        <p:nvSpPr>
          <p:cNvPr id="7" name="Rectangle 2"/>
          <p:cNvSpPr>
            <a:spLocks noChangeArrowheads="1"/>
          </p:cNvSpPr>
          <p:nvPr/>
        </p:nvSpPr>
        <p:spPr bwMode="auto">
          <a:xfrm>
            <a:off x="1447799" y="2590799"/>
            <a:ext cx="12112831"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US"/>
          </a:p>
        </p:txBody>
      </p:sp>
      <p:sp>
        <p:nvSpPr>
          <p:cNvPr id="12"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9"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4" name="Rectangle 4"/>
          <p:cNvSpPr>
            <a:spLocks noChangeArrowheads="1"/>
          </p:cNvSpPr>
          <p:nvPr/>
        </p:nvSpPr>
        <p:spPr bwMode="auto">
          <a:xfrm flipV="1">
            <a:off x="2371244" y="3307231"/>
            <a:ext cx="12964975"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US"/>
          </a:p>
        </p:txBody>
      </p:sp>
    </p:spTree>
    <p:extLst>
      <p:ext uri="{BB962C8B-B14F-4D97-AF65-F5344CB8AC3E}">
        <p14:creationId xmlns:p14="http://schemas.microsoft.com/office/powerpoint/2010/main" val="5081606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228600" y="234716"/>
            <a:ext cx="8686800" cy="1143000"/>
          </a:xfrm>
        </p:spPr>
        <p:txBody>
          <a:bodyPr>
            <a:noAutofit/>
          </a:bodyPr>
          <a:lstStyle/>
          <a:p>
            <a:r>
              <a:rPr lang="en-US" sz="3600" dirty="0" smtClean="0">
                <a:solidFill>
                  <a:schemeClr val="bg2">
                    <a:lumMod val="10000"/>
                  </a:schemeClr>
                </a:solidFill>
              </a:rPr>
              <a:t>Example</a:t>
            </a:r>
            <a:endParaRPr lang="en-US" sz="3600" dirty="0">
              <a:solidFill>
                <a:schemeClr val="bg2">
                  <a:lumMod val="10000"/>
                </a:schemeClr>
              </a:solidFill>
            </a:endParaRPr>
          </a:p>
        </p:txBody>
      </p:sp>
      <p:sp>
        <p:nvSpPr>
          <p:cNvPr id="5" name="Content Placeholder 4"/>
          <p:cNvSpPr>
            <a:spLocks noGrp="1"/>
          </p:cNvSpPr>
          <p:nvPr>
            <p:ph idx="1"/>
          </p:nvPr>
        </p:nvSpPr>
        <p:spPr>
          <a:xfrm>
            <a:off x="457200" y="1571988"/>
            <a:ext cx="8229600" cy="4525963"/>
          </a:xfrm>
        </p:spPr>
        <p:txBody>
          <a:bodyPr>
            <a:normAutofit/>
          </a:bodyPr>
          <a:lstStyle/>
          <a:p>
            <a:r>
              <a:rPr lang="en-US" sz="2400" dirty="0" smtClean="0">
                <a:solidFill>
                  <a:srgbClr val="000000"/>
                </a:solidFill>
              </a:rPr>
              <a:t>Here I provide an example </a:t>
            </a:r>
            <a:r>
              <a:rPr lang="en-US" sz="2400" dirty="0">
                <a:solidFill>
                  <a:srgbClr val="000000"/>
                </a:solidFill>
              </a:rPr>
              <a:t>application of IRT equating using a linear transformation for relating person ability estimates from two groups of examinees taking two test forms (X and Y). </a:t>
            </a:r>
            <a:endParaRPr lang="en-US" sz="2400" dirty="0" smtClean="0">
              <a:solidFill>
                <a:srgbClr val="000000"/>
              </a:solidFill>
            </a:endParaRPr>
          </a:p>
          <a:p>
            <a:r>
              <a:rPr lang="en-US" sz="2400" dirty="0" smtClean="0">
                <a:solidFill>
                  <a:srgbClr val="000000"/>
                </a:solidFill>
              </a:rPr>
              <a:t>The </a:t>
            </a:r>
            <a:r>
              <a:rPr lang="en-US" sz="2400" dirty="0">
                <a:solidFill>
                  <a:srgbClr val="000000"/>
                </a:solidFill>
              </a:rPr>
              <a:t>sample size for the two examinee groups is N=500. For simplicity of explanation, the following illustration assumes that item parameters and person ability estimates are based on the 1-parameter logistic model. </a:t>
            </a:r>
            <a:endParaRPr lang="en-US" sz="2400" dirty="0" smtClean="0">
              <a:solidFill>
                <a:srgbClr val="000000"/>
              </a:solidFill>
            </a:endParaRPr>
          </a:p>
          <a:p>
            <a:r>
              <a:rPr lang="en-US" sz="2400" dirty="0">
                <a:solidFill>
                  <a:srgbClr val="000000"/>
                </a:solidFill>
              </a:rPr>
              <a:t>T</a:t>
            </a:r>
            <a:r>
              <a:rPr lang="en-US" sz="2400" dirty="0" smtClean="0">
                <a:solidFill>
                  <a:srgbClr val="000000"/>
                </a:solidFill>
              </a:rPr>
              <a:t>here </a:t>
            </a:r>
            <a:r>
              <a:rPr lang="en-US" sz="2400" dirty="0">
                <a:solidFill>
                  <a:srgbClr val="000000"/>
                </a:solidFill>
              </a:rPr>
              <a:t>are </a:t>
            </a:r>
            <a:r>
              <a:rPr lang="en-US" sz="2400" i="1" dirty="0"/>
              <a:t>anchor</a:t>
            </a:r>
            <a:r>
              <a:rPr lang="en-US" sz="2400" dirty="0">
                <a:solidFill>
                  <a:srgbClr val="000000"/>
                </a:solidFill>
              </a:rPr>
              <a:t> or a </a:t>
            </a:r>
            <a:r>
              <a:rPr lang="en-US" sz="2400" i="1" dirty="0"/>
              <a:t>common set of items </a:t>
            </a:r>
            <a:r>
              <a:rPr lang="en-US" sz="2400" dirty="0">
                <a:solidFill>
                  <a:srgbClr val="000000"/>
                </a:solidFill>
              </a:rPr>
              <a:t>embedded in the each test form so that </a:t>
            </a:r>
            <a:r>
              <a:rPr lang="en-US" sz="2400" i="1" dirty="0"/>
              <a:t>all examinees take these common items</a:t>
            </a:r>
            <a:r>
              <a:rPr lang="en-US" sz="2400" dirty="0">
                <a:solidFill>
                  <a:srgbClr val="000000"/>
                </a:solidFill>
              </a:rPr>
              <a:t>.</a:t>
            </a:r>
            <a:endParaRPr lang="en-US" sz="2400" dirty="0" smtClean="0">
              <a:solidFill>
                <a:srgbClr val="000000"/>
              </a:solidFill>
            </a:endParaRPr>
          </a:p>
          <a:p>
            <a:endParaRPr lang="en-US" sz="2400" dirty="0"/>
          </a:p>
          <a:p>
            <a:endParaRPr lang="en-US" sz="2400" dirty="0" smtClean="0"/>
          </a:p>
          <a:p>
            <a:pPr marL="0" indent="0">
              <a:buNone/>
            </a:pPr>
            <a:endParaRPr lang="en-US" sz="2400" dirty="0"/>
          </a:p>
        </p:txBody>
      </p:sp>
      <p:sp>
        <p:nvSpPr>
          <p:cNvPr id="2" name="Rectangle 2"/>
          <p:cNvSpPr>
            <a:spLocks noChangeArrowheads="1"/>
          </p:cNvSpPr>
          <p:nvPr/>
        </p:nvSpPr>
        <p:spPr bwMode="auto">
          <a:xfrm flipV="1">
            <a:off x="1295400" y="4114800"/>
            <a:ext cx="10106526"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US"/>
          </a:p>
        </p:txBody>
      </p:sp>
      <p:sp>
        <p:nvSpPr>
          <p:cNvPr id="8" name="Rectangle 2"/>
          <p:cNvSpPr>
            <a:spLocks noChangeArrowheads="1"/>
          </p:cNvSpPr>
          <p:nvPr/>
        </p:nvSpPr>
        <p:spPr bwMode="auto">
          <a:xfrm>
            <a:off x="838200" y="3834970"/>
            <a:ext cx="12869333" cy="8644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US"/>
          </a:p>
        </p:txBody>
      </p:sp>
      <p:sp>
        <p:nvSpPr>
          <p:cNvPr id="6" name="Rectangle 2"/>
          <p:cNvSpPr>
            <a:spLocks noChangeArrowheads="1"/>
          </p:cNvSpPr>
          <p:nvPr/>
        </p:nvSpPr>
        <p:spPr bwMode="auto">
          <a:xfrm>
            <a:off x="1066800" y="480060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3" name="Rectangle 2"/>
          <p:cNvSpPr>
            <a:spLocks noChangeArrowheads="1"/>
          </p:cNvSpPr>
          <p:nvPr/>
        </p:nvSpPr>
        <p:spPr bwMode="auto">
          <a:xfrm>
            <a:off x="5715000" y="1513316"/>
            <a:ext cx="11144250"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US"/>
          </a:p>
        </p:txBody>
      </p:sp>
      <p:sp>
        <p:nvSpPr>
          <p:cNvPr id="7" name="Rectangle 2"/>
          <p:cNvSpPr>
            <a:spLocks noChangeArrowheads="1"/>
          </p:cNvSpPr>
          <p:nvPr/>
        </p:nvSpPr>
        <p:spPr bwMode="auto">
          <a:xfrm>
            <a:off x="1447799" y="2590799"/>
            <a:ext cx="12112831"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US"/>
          </a:p>
        </p:txBody>
      </p:sp>
      <p:sp>
        <p:nvSpPr>
          <p:cNvPr id="12"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9"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4" name="Rectangle 4"/>
          <p:cNvSpPr>
            <a:spLocks noChangeArrowheads="1"/>
          </p:cNvSpPr>
          <p:nvPr/>
        </p:nvSpPr>
        <p:spPr bwMode="auto">
          <a:xfrm flipV="1">
            <a:off x="2371244" y="3307231"/>
            <a:ext cx="12964975"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US"/>
          </a:p>
        </p:txBody>
      </p:sp>
    </p:spTree>
    <p:extLst>
      <p:ext uri="{BB962C8B-B14F-4D97-AF65-F5344CB8AC3E}">
        <p14:creationId xmlns:p14="http://schemas.microsoft.com/office/powerpoint/2010/main" val="10367948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228600" y="234716"/>
            <a:ext cx="8686800" cy="1143000"/>
          </a:xfrm>
        </p:spPr>
        <p:txBody>
          <a:bodyPr>
            <a:noAutofit/>
          </a:bodyPr>
          <a:lstStyle/>
          <a:p>
            <a:r>
              <a:rPr lang="en-US" sz="3600" dirty="0" smtClean="0">
                <a:solidFill>
                  <a:schemeClr val="bg2">
                    <a:lumMod val="10000"/>
                  </a:schemeClr>
                </a:solidFill>
              </a:rPr>
              <a:t>Example</a:t>
            </a:r>
            <a:endParaRPr lang="en-US" sz="3600" dirty="0">
              <a:solidFill>
                <a:schemeClr val="bg2">
                  <a:lumMod val="10000"/>
                </a:schemeClr>
              </a:solidFill>
            </a:endParaRPr>
          </a:p>
        </p:txBody>
      </p:sp>
      <p:sp>
        <p:nvSpPr>
          <p:cNvPr id="5" name="Content Placeholder 4"/>
          <p:cNvSpPr>
            <a:spLocks noGrp="1"/>
          </p:cNvSpPr>
          <p:nvPr>
            <p:ph idx="1"/>
          </p:nvPr>
        </p:nvSpPr>
        <p:spPr>
          <a:xfrm>
            <a:off x="457200" y="1571988"/>
            <a:ext cx="8229600" cy="4525963"/>
          </a:xfrm>
        </p:spPr>
        <p:txBody>
          <a:bodyPr>
            <a:normAutofit/>
          </a:bodyPr>
          <a:lstStyle/>
          <a:p>
            <a:r>
              <a:rPr lang="en-US" sz="2400" dirty="0">
                <a:solidFill>
                  <a:srgbClr val="000000"/>
                </a:solidFill>
              </a:rPr>
              <a:t>In conducting our IRT scaling, if we standardize on ability (as described in the previous section) two examinees (each taking a different test form) will have will have the same ability but their scores will be on different scales</a:t>
            </a:r>
            <a:r>
              <a:rPr lang="en-US" sz="2400" dirty="0" smtClean="0">
                <a:solidFill>
                  <a:srgbClr val="000000"/>
                </a:solidFill>
              </a:rPr>
              <a:t>.</a:t>
            </a:r>
          </a:p>
          <a:p>
            <a:r>
              <a:rPr lang="en-US" sz="2400" dirty="0">
                <a:solidFill>
                  <a:srgbClr val="000000"/>
                </a:solidFill>
              </a:rPr>
              <a:t>Next, say examinees respond to the same test item </a:t>
            </a:r>
            <a:r>
              <a:rPr lang="en-US" sz="2400" i="1" dirty="0">
                <a:solidFill>
                  <a:srgbClr val="000000"/>
                </a:solidFill>
              </a:rPr>
              <a:t>of the same </a:t>
            </a:r>
            <a:r>
              <a:rPr lang="en-US" sz="2400" i="1" dirty="0" smtClean="0">
                <a:solidFill>
                  <a:srgbClr val="000000"/>
                </a:solidFill>
              </a:rPr>
              <a:t>difficulty. </a:t>
            </a:r>
            <a:r>
              <a:rPr lang="en-US" sz="2400" dirty="0" smtClean="0">
                <a:solidFill>
                  <a:srgbClr val="000000"/>
                </a:solidFill>
              </a:rPr>
              <a:t> </a:t>
            </a:r>
          </a:p>
          <a:p>
            <a:r>
              <a:rPr lang="en-US" sz="2400" dirty="0">
                <a:solidFill>
                  <a:srgbClr val="000000"/>
                </a:solidFill>
              </a:rPr>
              <a:t>In this case, two examinees of the same ability have responded to the same item but the scale of measurement is different for each examinee group (i.e. because we chose to standardize ability at the outset of our IRT analysis rather than standardize on item difficulty).</a:t>
            </a:r>
            <a:endParaRPr lang="en-US" sz="2400" dirty="0" smtClean="0">
              <a:solidFill>
                <a:srgbClr val="000000"/>
              </a:solidFill>
            </a:endParaRPr>
          </a:p>
          <a:p>
            <a:pPr marL="0" indent="0">
              <a:buNone/>
            </a:pPr>
            <a:endParaRPr lang="en-US" sz="2400" dirty="0"/>
          </a:p>
        </p:txBody>
      </p:sp>
      <p:sp>
        <p:nvSpPr>
          <p:cNvPr id="2" name="Rectangle 2"/>
          <p:cNvSpPr>
            <a:spLocks noChangeArrowheads="1"/>
          </p:cNvSpPr>
          <p:nvPr/>
        </p:nvSpPr>
        <p:spPr bwMode="auto">
          <a:xfrm flipV="1">
            <a:off x="1295400" y="4114800"/>
            <a:ext cx="10106526"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US"/>
          </a:p>
        </p:txBody>
      </p:sp>
      <p:sp>
        <p:nvSpPr>
          <p:cNvPr id="8" name="Rectangle 2"/>
          <p:cNvSpPr>
            <a:spLocks noChangeArrowheads="1"/>
          </p:cNvSpPr>
          <p:nvPr/>
        </p:nvSpPr>
        <p:spPr bwMode="auto">
          <a:xfrm>
            <a:off x="838200" y="3834970"/>
            <a:ext cx="12869333" cy="8644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US"/>
          </a:p>
        </p:txBody>
      </p:sp>
      <p:sp>
        <p:nvSpPr>
          <p:cNvPr id="6" name="Rectangle 2"/>
          <p:cNvSpPr>
            <a:spLocks noChangeArrowheads="1"/>
          </p:cNvSpPr>
          <p:nvPr/>
        </p:nvSpPr>
        <p:spPr bwMode="auto">
          <a:xfrm>
            <a:off x="1066800" y="480060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3" name="Rectangle 2"/>
          <p:cNvSpPr>
            <a:spLocks noChangeArrowheads="1"/>
          </p:cNvSpPr>
          <p:nvPr/>
        </p:nvSpPr>
        <p:spPr bwMode="auto">
          <a:xfrm>
            <a:off x="5715000" y="1513316"/>
            <a:ext cx="11144250"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US"/>
          </a:p>
        </p:txBody>
      </p:sp>
      <p:sp>
        <p:nvSpPr>
          <p:cNvPr id="7" name="Rectangle 2"/>
          <p:cNvSpPr>
            <a:spLocks noChangeArrowheads="1"/>
          </p:cNvSpPr>
          <p:nvPr/>
        </p:nvSpPr>
        <p:spPr bwMode="auto">
          <a:xfrm>
            <a:off x="1447799" y="2590799"/>
            <a:ext cx="12112831"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US"/>
          </a:p>
        </p:txBody>
      </p:sp>
      <p:sp>
        <p:nvSpPr>
          <p:cNvPr id="12"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9"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4" name="Rectangle 4"/>
          <p:cNvSpPr>
            <a:spLocks noChangeArrowheads="1"/>
          </p:cNvSpPr>
          <p:nvPr/>
        </p:nvSpPr>
        <p:spPr bwMode="auto">
          <a:xfrm flipV="1">
            <a:off x="2371244" y="3307231"/>
            <a:ext cx="12964975"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US"/>
          </a:p>
        </p:txBody>
      </p:sp>
    </p:spTree>
    <p:extLst>
      <p:ext uri="{BB962C8B-B14F-4D97-AF65-F5344CB8AC3E}">
        <p14:creationId xmlns:p14="http://schemas.microsoft.com/office/powerpoint/2010/main" val="41564730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228600" y="234716"/>
            <a:ext cx="8686800" cy="1143000"/>
          </a:xfrm>
        </p:spPr>
        <p:txBody>
          <a:bodyPr>
            <a:noAutofit/>
          </a:bodyPr>
          <a:lstStyle/>
          <a:p>
            <a:r>
              <a:rPr lang="en-US" sz="3600" dirty="0" smtClean="0">
                <a:solidFill>
                  <a:schemeClr val="bg2">
                    <a:lumMod val="10000"/>
                  </a:schemeClr>
                </a:solidFill>
              </a:rPr>
              <a:t>Example</a:t>
            </a:r>
            <a:endParaRPr lang="en-US" sz="3600" dirty="0">
              <a:solidFill>
                <a:schemeClr val="bg2">
                  <a:lumMod val="10000"/>
                </a:schemeClr>
              </a:solidFill>
            </a:endParaRPr>
          </a:p>
        </p:txBody>
      </p:sp>
      <p:sp>
        <p:nvSpPr>
          <p:cNvPr id="5" name="Content Placeholder 4"/>
          <p:cNvSpPr>
            <a:spLocks noGrp="1"/>
          </p:cNvSpPr>
          <p:nvPr>
            <p:ph idx="1"/>
          </p:nvPr>
        </p:nvSpPr>
        <p:spPr>
          <a:xfrm>
            <a:off x="457200" y="1571988"/>
            <a:ext cx="8229600" cy="4525963"/>
          </a:xfrm>
        </p:spPr>
        <p:txBody>
          <a:bodyPr>
            <a:normAutofit/>
          </a:bodyPr>
          <a:lstStyle/>
          <a:p>
            <a:r>
              <a:rPr lang="en-US" sz="2400" dirty="0">
                <a:solidFill>
                  <a:srgbClr val="000000"/>
                </a:solidFill>
              </a:rPr>
              <a:t>We can compute the difference between the </a:t>
            </a:r>
            <a:r>
              <a:rPr lang="en-US" sz="2400" i="1" dirty="0"/>
              <a:t>item difficulty </a:t>
            </a:r>
            <a:r>
              <a:rPr lang="en-US" sz="2400" dirty="0">
                <a:solidFill>
                  <a:srgbClr val="000000"/>
                </a:solidFill>
              </a:rPr>
              <a:t>parameter estimates for group 1 and group </a:t>
            </a:r>
            <a:r>
              <a:rPr lang="en-US" sz="2400" dirty="0" smtClean="0">
                <a:solidFill>
                  <a:srgbClr val="000000"/>
                </a:solidFill>
              </a:rPr>
              <a:t>2 </a:t>
            </a:r>
            <a:r>
              <a:rPr lang="en-US" sz="2400" dirty="0">
                <a:solidFill>
                  <a:srgbClr val="000000"/>
                </a:solidFill>
              </a:rPr>
              <a:t>to obtain a </a:t>
            </a:r>
            <a:r>
              <a:rPr lang="en-US" sz="2400" i="1" dirty="0"/>
              <a:t>scaling </a:t>
            </a:r>
            <a:r>
              <a:rPr lang="en-US" sz="2400" dirty="0">
                <a:solidFill>
                  <a:srgbClr val="000000"/>
                </a:solidFill>
              </a:rPr>
              <a:t>or </a:t>
            </a:r>
            <a:r>
              <a:rPr lang="en-US" sz="2400" i="1" dirty="0"/>
              <a:t>adjustment factor </a:t>
            </a:r>
            <a:r>
              <a:rPr lang="en-US" sz="2400" dirty="0">
                <a:solidFill>
                  <a:srgbClr val="000000"/>
                </a:solidFill>
              </a:rPr>
              <a:t>for transforming scores from group 1 to scores for group 2</a:t>
            </a:r>
            <a:r>
              <a:rPr lang="en-US" sz="2400" dirty="0" smtClean="0">
                <a:solidFill>
                  <a:srgbClr val="000000"/>
                </a:solidFill>
              </a:rPr>
              <a:t>:</a:t>
            </a:r>
          </a:p>
          <a:p>
            <a:endParaRPr lang="en-US" sz="2400" dirty="0"/>
          </a:p>
          <a:p>
            <a:endParaRPr lang="en-US" sz="2400" dirty="0" smtClean="0"/>
          </a:p>
          <a:p>
            <a:endParaRPr lang="en-US" sz="2400" dirty="0"/>
          </a:p>
          <a:p>
            <a:r>
              <a:rPr lang="en-US" sz="2400" dirty="0">
                <a:solidFill>
                  <a:srgbClr val="000000"/>
                </a:solidFill>
              </a:rPr>
              <a:t>The adjustment or scaling factor </a:t>
            </a:r>
            <a:r>
              <a:rPr lang="en-US" sz="2400" i="1" dirty="0" smtClean="0"/>
              <a:t>m </a:t>
            </a:r>
            <a:r>
              <a:rPr lang="en-US" sz="2400" dirty="0">
                <a:solidFill>
                  <a:srgbClr val="000000"/>
                </a:solidFill>
              </a:rPr>
              <a:t>is derived based on averaging over all values </a:t>
            </a:r>
            <a:r>
              <a:rPr lang="en-US" sz="2400" dirty="0" smtClean="0">
                <a:solidFill>
                  <a:srgbClr val="000000"/>
                </a:solidFill>
              </a:rPr>
              <a:t>of </a:t>
            </a:r>
            <a:r>
              <a:rPr lang="en-US" sz="2400" i="1" dirty="0" smtClean="0"/>
              <a:t>m</a:t>
            </a:r>
            <a:r>
              <a:rPr lang="en-US" sz="2400" dirty="0" smtClean="0"/>
              <a:t> </a:t>
            </a:r>
            <a:r>
              <a:rPr lang="en-US" sz="2400" dirty="0">
                <a:solidFill>
                  <a:srgbClr val="000000"/>
                </a:solidFill>
              </a:rPr>
              <a:t>for all of the anchor </a:t>
            </a:r>
            <a:r>
              <a:rPr lang="en-US" sz="2400" dirty="0" smtClean="0">
                <a:solidFill>
                  <a:srgbClr val="000000"/>
                </a:solidFill>
              </a:rPr>
              <a:t>items.</a:t>
            </a:r>
            <a:endParaRPr lang="en-US" sz="2400" i="1" dirty="0" smtClean="0">
              <a:solidFill>
                <a:srgbClr val="000000"/>
              </a:solidFill>
            </a:endParaRPr>
          </a:p>
          <a:p>
            <a:pPr marL="0" indent="0">
              <a:buNone/>
            </a:pPr>
            <a:endParaRPr lang="en-US" sz="2400" dirty="0"/>
          </a:p>
        </p:txBody>
      </p:sp>
      <p:sp>
        <p:nvSpPr>
          <p:cNvPr id="2" name="Rectangle 2"/>
          <p:cNvSpPr>
            <a:spLocks noChangeArrowheads="1"/>
          </p:cNvSpPr>
          <p:nvPr/>
        </p:nvSpPr>
        <p:spPr bwMode="auto">
          <a:xfrm flipV="1">
            <a:off x="1295400" y="4114800"/>
            <a:ext cx="10106526"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US"/>
          </a:p>
        </p:txBody>
      </p:sp>
      <p:sp>
        <p:nvSpPr>
          <p:cNvPr id="8" name="Rectangle 2"/>
          <p:cNvSpPr>
            <a:spLocks noChangeArrowheads="1"/>
          </p:cNvSpPr>
          <p:nvPr/>
        </p:nvSpPr>
        <p:spPr bwMode="auto">
          <a:xfrm>
            <a:off x="838200" y="3834970"/>
            <a:ext cx="12869333" cy="8644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US"/>
          </a:p>
        </p:txBody>
      </p:sp>
      <p:sp>
        <p:nvSpPr>
          <p:cNvPr id="6" name="Rectangle 2"/>
          <p:cNvSpPr>
            <a:spLocks noChangeArrowheads="1"/>
          </p:cNvSpPr>
          <p:nvPr/>
        </p:nvSpPr>
        <p:spPr bwMode="auto">
          <a:xfrm>
            <a:off x="1066800" y="480060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3" name="Rectangle 2"/>
          <p:cNvSpPr>
            <a:spLocks noChangeArrowheads="1"/>
          </p:cNvSpPr>
          <p:nvPr/>
        </p:nvSpPr>
        <p:spPr bwMode="auto">
          <a:xfrm>
            <a:off x="5715000" y="1513316"/>
            <a:ext cx="11144250"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US"/>
          </a:p>
        </p:txBody>
      </p:sp>
      <p:sp>
        <p:nvSpPr>
          <p:cNvPr id="7" name="Rectangle 2"/>
          <p:cNvSpPr>
            <a:spLocks noChangeArrowheads="1"/>
          </p:cNvSpPr>
          <p:nvPr/>
        </p:nvSpPr>
        <p:spPr bwMode="auto">
          <a:xfrm>
            <a:off x="1447799" y="2590799"/>
            <a:ext cx="12112831"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US"/>
          </a:p>
        </p:txBody>
      </p:sp>
      <p:sp>
        <p:nvSpPr>
          <p:cNvPr id="12"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9"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4" name="Rectangle 4"/>
          <p:cNvSpPr>
            <a:spLocks noChangeArrowheads="1"/>
          </p:cNvSpPr>
          <p:nvPr/>
        </p:nvSpPr>
        <p:spPr bwMode="auto">
          <a:xfrm flipV="1">
            <a:off x="2371244" y="3307231"/>
            <a:ext cx="12964975"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US"/>
          </a:p>
        </p:txBody>
      </p:sp>
      <p:sp>
        <p:nvSpPr>
          <p:cNvPr id="10" name="Rectangle 2"/>
          <p:cNvSpPr>
            <a:spLocks noChangeArrowheads="1"/>
          </p:cNvSpPr>
          <p:nvPr/>
        </p:nvSpPr>
        <p:spPr bwMode="auto">
          <a:xfrm>
            <a:off x="1219199" y="2737687"/>
            <a:ext cx="15675429"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US"/>
          </a:p>
        </p:txBody>
      </p:sp>
      <p:graphicFrame>
        <p:nvGraphicFramePr>
          <p:cNvPr id="11" name="Object 10"/>
          <p:cNvGraphicFramePr>
            <a:graphicFrameLocks noChangeAspect="1"/>
          </p:cNvGraphicFramePr>
          <p:nvPr>
            <p:extLst>
              <p:ext uri="{D42A27DB-BD31-4B8C-83A1-F6EECF244321}">
                <p14:modId xmlns:p14="http://schemas.microsoft.com/office/powerpoint/2010/main" val="1447043822"/>
              </p:ext>
            </p:extLst>
          </p:nvPr>
        </p:nvGraphicFramePr>
        <p:xfrm>
          <a:off x="1219199" y="3479834"/>
          <a:ext cx="2042055" cy="680685"/>
        </p:xfrm>
        <a:graphic>
          <a:graphicData uri="http://schemas.openxmlformats.org/presentationml/2006/ole">
            <mc:AlternateContent xmlns:mc="http://schemas.openxmlformats.org/markup-compatibility/2006">
              <mc:Choice xmlns:v="urn:schemas-microsoft-com:vml" Requires="v">
                <p:oleObj spid="_x0000_s73743" name="Equation" r:id="rId4" imgW="799753" imgH="266584" progId="Equation.DSMT4">
                  <p:embed/>
                </p:oleObj>
              </mc:Choice>
              <mc:Fallback>
                <p:oleObj name="Equation" r:id="rId4" imgW="799753" imgH="266584" progId="Equation.DSMT4">
                  <p:embed/>
                  <p:pic>
                    <p:nvPicPr>
                      <p:cNvPr id="0" name="Object 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219199" y="3479834"/>
                        <a:ext cx="2042055" cy="680685"/>
                      </a:xfrm>
                      <a:prstGeom prst="rect">
                        <a:avLst/>
                      </a:prstGeom>
                      <a:noFill/>
                    </p:spPr>
                  </p:pic>
                </p:oleObj>
              </mc:Fallback>
            </mc:AlternateContent>
          </a:graphicData>
        </a:graphic>
      </p:graphicFrame>
    </p:spTree>
    <p:extLst>
      <p:ext uri="{BB962C8B-B14F-4D97-AF65-F5344CB8AC3E}">
        <p14:creationId xmlns:p14="http://schemas.microsoft.com/office/powerpoint/2010/main" val="130873454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228600" y="274638"/>
            <a:ext cx="8686800" cy="1143000"/>
          </a:xfrm>
        </p:spPr>
        <p:txBody>
          <a:bodyPr>
            <a:noAutofit/>
          </a:bodyPr>
          <a:lstStyle/>
          <a:p>
            <a:r>
              <a:rPr lang="en-US" sz="3600" dirty="0" smtClean="0">
                <a:solidFill>
                  <a:schemeClr val="bg2">
                    <a:lumMod val="10000"/>
                  </a:schemeClr>
                </a:solidFill>
              </a:rPr>
              <a:t>Planning a Norming Study</a:t>
            </a:r>
            <a:endParaRPr lang="en-US" sz="3600" dirty="0">
              <a:solidFill>
                <a:schemeClr val="bg2">
                  <a:lumMod val="10000"/>
                </a:schemeClr>
              </a:solidFill>
            </a:endParaRPr>
          </a:p>
        </p:txBody>
      </p:sp>
      <p:sp>
        <p:nvSpPr>
          <p:cNvPr id="5" name="Content Placeholder 4"/>
          <p:cNvSpPr>
            <a:spLocks noGrp="1"/>
          </p:cNvSpPr>
          <p:nvPr>
            <p:ph idx="1"/>
          </p:nvPr>
        </p:nvSpPr>
        <p:spPr/>
        <p:txBody>
          <a:bodyPr>
            <a:normAutofit/>
          </a:bodyPr>
          <a:lstStyle/>
          <a:p>
            <a:pPr marL="457200" indent="-457200">
              <a:buFont typeface="+mj-lt"/>
              <a:buAutoNum type="arabicPeriod"/>
            </a:pPr>
            <a:r>
              <a:rPr lang="en-US" sz="2800" i="1" dirty="0"/>
              <a:t>Decide on the (target) population to be used to derive the </a:t>
            </a:r>
            <a:r>
              <a:rPr lang="en-US" sz="2800" i="1" dirty="0" smtClean="0"/>
              <a:t>norms.</a:t>
            </a:r>
            <a:r>
              <a:rPr lang="en-US" sz="2800" i="1" dirty="0" smtClean="0">
                <a:solidFill>
                  <a:srgbClr val="000000"/>
                </a:solidFill>
              </a:rPr>
              <a:t> </a:t>
            </a:r>
          </a:p>
          <a:p>
            <a:pPr marL="400050" lvl="1" indent="0">
              <a:buNone/>
            </a:pPr>
            <a:r>
              <a:rPr lang="en-US" sz="2400" i="1" dirty="0"/>
              <a:t>Example</a:t>
            </a:r>
            <a:r>
              <a:rPr lang="en-US" sz="2400" dirty="0"/>
              <a:t>: </a:t>
            </a:r>
            <a:r>
              <a:rPr lang="en-US" sz="2400" dirty="0">
                <a:solidFill>
                  <a:srgbClr val="000000"/>
                </a:solidFill>
              </a:rPr>
              <a:t>A large sample will be obtained from the U.S. population for the purpose of calculating normative values on the crystalized intelligence, fluid intelligence and short term memory subtests. The sample is stratified by age (ages 15-90 years; grouped into 8 age bands), sex, and region and have a total sample size of at least 1600 (e.g., 200 subjects per age band). The sample will include a minimum of 25-100 individuals in each targeted demographic and language subgroup. </a:t>
            </a:r>
          </a:p>
          <a:p>
            <a:pPr marL="857250" lvl="1" indent="-457200">
              <a:buFont typeface="+mj-lt"/>
              <a:buAutoNum type="arabicPeriod"/>
            </a:pPr>
            <a:endParaRPr lang="en-US" sz="2000" i="1" dirty="0">
              <a:solidFill>
                <a:srgbClr val="000000"/>
              </a:solidFill>
            </a:endParaRPr>
          </a:p>
        </p:txBody>
      </p:sp>
    </p:spTree>
    <p:extLst>
      <p:ext uri="{BB962C8B-B14F-4D97-AF65-F5344CB8AC3E}">
        <p14:creationId xmlns:p14="http://schemas.microsoft.com/office/powerpoint/2010/main" val="12014495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228600" y="234716"/>
            <a:ext cx="8686800" cy="1143000"/>
          </a:xfrm>
        </p:spPr>
        <p:txBody>
          <a:bodyPr>
            <a:noAutofit/>
          </a:bodyPr>
          <a:lstStyle/>
          <a:p>
            <a:r>
              <a:rPr lang="en-US" sz="3600" dirty="0" smtClean="0">
                <a:solidFill>
                  <a:schemeClr val="bg2">
                    <a:lumMod val="10000"/>
                  </a:schemeClr>
                </a:solidFill>
              </a:rPr>
              <a:t>Example</a:t>
            </a:r>
            <a:endParaRPr lang="en-US" sz="3600" dirty="0">
              <a:solidFill>
                <a:schemeClr val="bg2">
                  <a:lumMod val="10000"/>
                </a:schemeClr>
              </a:solidFill>
            </a:endParaRPr>
          </a:p>
        </p:txBody>
      </p:sp>
      <p:sp>
        <p:nvSpPr>
          <p:cNvPr id="5" name="Content Placeholder 4"/>
          <p:cNvSpPr>
            <a:spLocks noGrp="1"/>
          </p:cNvSpPr>
          <p:nvPr>
            <p:ph idx="1"/>
          </p:nvPr>
        </p:nvSpPr>
        <p:spPr>
          <a:xfrm>
            <a:off x="457200" y="1571988"/>
            <a:ext cx="8229600" cy="4525963"/>
          </a:xfrm>
        </p:spPr>
        <p:txBody>
          <a:bodyPr>
            <a:normAutofit/>
          </a:bodyPr>
          <a:lstStyle/>
          <a:p>
            <a:r>
              <a:rPr lang="en-US" sz="2400" dirty="0" smtClean="0"/>
              <a:t>The table below illustrates </a:t>
            </a:r>
            <a:r>
              <a:rPr lang="en-US" sz="2400" dirty="0"/>
              <a:t>the scenario described above for a test comprised of 15 items (with 5 anchor items) taken by two groups of examinees. </a:t>
            </a:r>
            <a:endParaRPr lang="en-US" sz="2400" dirty="0" smtClean="0">
              <a:solidFill>
                <a:srgbClr val="000000"/>
              </a:solidFill>
            </a:endParaRPr>
          </a:p>
          <a:p>
            <a:endParaRPr lang="en-US" sz="2400" dirty="0"/>
          </a:p>
          <a:p>
            <a:endParaRPr lang="en-US" sz="2400" dirty="0" smtClean="0"/>
          </a:p>
          <a:p>
            <a:endParaRPr lang="en-US" sz="2400" dirty="0"/>
          </a:p>
          <a:p>
            <a:pPr marL="0" indent="0">
              <a:buNone/>
            </a:pPr>
            <a:endParaRPr lang="en-US" sz="2400" dirty="0"/>
          </a:p>
        </p:txBody>
      </p:sp>
      <p:sp>
        <p:nvSpPr>
          <p:cNvPr id="2" name="Rectangle 2"/>
          <p:cNvSpPr>
            <a:spLocks noChangeArrowheads="1"/>
          </p:cNvSpPr>
          <p:nvPr/>
        </p:nvSpPr>
        <p:spPr bwMode="auto">
          <a:xfrm flipV="1">
            <a:off x="1295400" y="4114800"/>
            <a:ext cx="10106526"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US"/>
          </a:p>
        </p:txBody>
      </p:sp>
      <p:sp>
        <p:nvSpPr>
          <p:cNvPr id="8" name="Rectangle 2"/>
          <p:cNvSpPr>
            <a:spLocks noChangeArrowheads="1"/>
          </p:cNvSpPr>
          <p:nvPr/>
        </p:nvSpPr>
        <p:spPr bwMode="auto">
          <a:xfrm>
            <a:off x="838200" y="3834970"/>
            <a:ext cx="12869333" cy="8644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US"/>
          </a:p>
        </p:txBody>
      </p:sp>
      <p:sp>
        <p:nvSpPr>
          <p:cNvPr id="6" name="Rectangle 2"/>
          <p:cNvSpPr>
            <a:spLocks noChangeArrowheads="1"/>
          </p:cNvSpPr>
          <p:nvPr/>
        </p:nvSpPr>
        <p:spPr bwMode="auto">
          <a:xfrm>
            <a:off x="1066800" y="480060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3" name="Rectangle 2"/>
          <p:cNvSpPr>
            <a:spLocks noChangeArrowheads="1"/>
          </p:cNvSpPr>
          <p:nvPr/>
        </p:nvSpPr>
        <p:spPr bwMode="auto">
          <a:xfrm>
            <a:off x="5715000" y="1513316"/>
            <a:ext cx="11144250"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US"/>
          </a:p>
        </p:txBody>
      </p:sp>
      <p:sp>
        <p:nvSpPr>
          <p:cNvPr id="7" name="Rectangle 2"/>
          <p:cNvSpPr>
            <a:spLocks noChangeArrowheads="1"/>
          </p:cNvSpPr>
          <p:nvPr/>
        </p:nvSpPr>
        <p:spPr bwMode="auto">
          <a:xfrm>
            <a:off x="1447799" y="2590799"/>
            <a:ext cx="12112831"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US"/>
          </a:p>
        </p:txBody>
      </p:sp>
      <p:sp>
        <p:nvSpPr>
          <p:cNvPr id="12"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9"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4" name="Rectangle 4"/>
          <p:cNvSpPr>
            <a:spLocks noChangeArrowheads="1"/>
          </p:cNvSpPr>
          <p:nvPr/>
        </p:nvSpPr>
        <p:spPr bwMode="auto">
          <a:xfrm flipV="1">
            <a:off x="2371244" y="3307231"/>
            <a:ext cx="12964975"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US"/>
          </a:p>
        </p:txBody>
      </p:sp>
      <p:sp>
        <p:nvSpPr>
          <p:cNvPr id="10" name="Rectangle 2"/>
          <p:cNvSpPr>
            <a:spLocks noChangeArrowheads="1"/>
          </p:cNvSpPr>
          <p:nvPr/>
        </p:nvSpPr>
        <p:spPr bwMode="auto">
          <a:xfrm>
            <a:off x="1219199" y="2737687"/>
            <a:ext cx="15675429"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US"/>
          </a:p>
        </p:txBody>
      </p:sp>
      <p:pic>
        <p:nvPicPr>
          <p:cNvPr id="20" name="Picture 19"/>
          <p:cNvPicPr>
            <a:picLocks noChangeAspect="1"/>
          </p:cNvPicPr>
          <p:nvPr/>
        </p:nvPicPr>
        <p:blipFill>
          <a:blip r:embed="rId3"/>
          <a:stretch>
            <a:fillRect/>
          </a:stretch>
        </p:blipFill>
        <p:spPr>
          <a:xfrm>
            <a:off x="4127163" y="2590799"/>
            <a:ext cx="5209578" cy="3991467"/>
          </a:xfrm>
          <a:prstGeom prst="rect">
            <a:avLst/>
          </a:prstGeom>
        </p:spPr>
      </p:pic>
      <p:pic>
        <p:nvPicPr>
          <p:cNvPr id="91140" name="Picture 4"/>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0" y="0"/>
            <a:ext cx="520700" cy="266700"/>
          </a:xfrm>
          <a:prstGeom prst="rect">
            <a:avLst/>
          </a:prstGeom>
          <a:noFill/>
          <a:extLst>
            <a:ext uri="{909E8E84-426E-40DD-AFC4-6F175D3DCCD1}">
              <a14:hiddenFill xmlns:a14="http://schemas.microsoft.com/office/drawing/2010/main">
                <a:solidFill>
                  <a:srgbClr val="FFFFFF"/>
                </a:solidFill>
              </a14:hiddenFill>
            </a:ext>
          </a:extLst>
        </p:spPr>
      </p:pic>
      <p:pic>
        <p:nvPicPr>
          <p:cNvPr id="91139" name="Picture 3"/>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0" y="0"/>
            <a:ext cx="203200" cy="266700"/>
          </a:xfrm>
          <a:prstGeom prst="rect">
            <a:avLst/>
          </a:prstGeom>
          <a:noFill/>
          <a:extLst>
            <a:ext uri="{909E8E84-426E-40DD-AFC4-6F175D3DCCD1}">
              <a14:hiddenFill xmlns:a14="http://schemas.microsoft.com/office/drawing/2010/main">
                <a:solidFill>
                  <a:srgbClr val="FFFFFF"/>
                </a:solidFill>
              </a14:hiddenFill>
            </a:ext>
          </a:extLst>
        </p:spPr>
      </p:pic>
      <p:pic>
        <p:nvPicPr>
          <p:cNvPr id="91138" name="Picture 2"/>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0" y="0"/>
            <a:ext cx="203200" cy="266700"/>
          </a:xfrm>
          <a:prstGeom prst="rect">
            <a:avLst/>
          </a:prstGeom>
          <a:noFill/>
          <a:extLst>
            <a:ext uri="{909E8E84-426E-40DD-AFC4-6F175D3DCCD1}">
              <a14:hiddenFill xmlns:a14="http://schemas.microsoft.com/office/drawing/2010/main">
                <a:solidFill>
                  <a:srgbClr val="FFFFFF"/>
                </a:solidFill>
              </a14:hiddenFill>
            </a:ext>
          </a:extLst>
        </p:spPr>
      </p:pic>
      <p:pic>
        <p:nvPicPr>
          <p:cNvPr id="91137" name="Picture 1"/>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0" y="0"/>
            <a:ext cx="520700" cy="2667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369051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228600" y="234716"/>
            <a:ext cx="8686800" cy="1143000"/>
          </a:xfrm>
        </p:spPr>
        <p:txBody>
          <a:bodyPr>
            <a:noAutofit/>
          </a:bodyPr>
          <a:lstStyle/>
          <a:p>
            <a:r>
              <a:rPr lang="en-US" sz="3600" dirty="0" smtClean="0">
                <a:solidFill>
                  <a:schemeClr val="bg2">
                    <a:lumMod val="10000"/>
                  </a:schemeClr>
                </a:solidFill>
              </a:rPr>
              <a:t>Example</a:t>
            </a:r>
            <a:endParaRPr lang="en-US" sz="3600" dirty="0">
              <a:solidFill>
                <a:schemeClr val="bg2">
                  <a:lumMod val="10000"/>
                </a:schemeClr>
              </a:solidFill>
            </a:endParaRPr>
          </a:p>
        </p:txBody>
      </p:sp>
      <p:sp>
        <p:nvSpPr>
          <p:cNvPr id="5" name="Content Placeholder 4"/>
          <p:cNvSpPr>
            <a:spLocks noGrp="1"/>
          </p:cNvSpPr>
          <p:nvPr>
            <p:ph idx="1"/>
          </p:nvPr>
        </p:nvSpPr>
        <p:spPr>
          <a:xfrm>
            <a:off x="457200" y="1571988"/>
            <a:ext cx="8229600" cy="4525963"/>
          </a:xfrm>
        </p:spPr>
        <p:txBody>
          <a:bodyPr>
            <a:normAutofit/>
          </a:bodyPr>
          <a:lstStyle/>
          <a:p>
            <a:r>
              <a:rPr lang="en-US" sz="2400" dirty="0" smtClean="0">
                <a:solidFill>
                  <a:srgbClr val="000000"/>
                </a:solidFill>
              </a:rPr>
              <a:t>The table below illustrates </a:t>
            </a:r>
            <a:r>
              <a:rPr lang="en-US" sz="2400" dirty="0">
                <a:solidFill>
                  <a:srgbClr val="000000"/>
                </a:solidFill>
              </a:rPr>
              <a:t>the </a:t>
            </a:r>
            <a:r>
              <a:rPr lang="en-US" sz="2400" i="1" dirty="0" smtClean="0"/>
              <a:t>latent ability </a:t>
            </a:r>
            <a:r>
              <a:rPr lang="en-US" sz="2400" dirty="0" smtClean="0">
                <a:solidFill>
                  <a:srgbClr val="000000"/>
                </a:solidFill>
              </a:rPr>
              <a:t>scores for the two </a:t>
            </a:r>
            <a:r>
              <a:rPr lang="en-US" sz="2400" dirty="0">
                <a:solidFill>
                  <a:srgbClr val="000000"/>
                </a:solidFill>
              </a:rPr>
              <a:t>groups of examinees. </a:t>
            </a:r>
            <a:endParaRPr lang="en-US" sz="2400" dirty="0" smtClean="0">
              <a:solidFill>
                <a:srgbClr val="000000"/>
              </a:solidFill>
            </a:endParaRPr>
          </a:p>
          <a:p>
            <a:endParaRPr lang="en-US" sz="2400" dirty="0"/>
          </a:p>
          <a:p>
            <a:endParaRPr lang="en-US" sz="2400" dirty="0" smtClean="0"/>
          </a:p>
          <a:p>
            <a:endParaRPr lang="en-US" sz="2400" dirty="0"/>
          </a:p>
          <a:p>
            <a:pPr marL="0" indent="0">
              <a:buNone/>
            </a:pPr>
            <a:endParaRPr lang="en-US" sz="2400" dirty="0"/>
          </a:p>
        </p:txBody>
      </p:sp>
      <p:sp>
        <p:nvSpPr>
          <p:cNvPr id="2" name="Rectangle 2"/>
          <p:cNvSpPr>
            <a:spLocks noChangeArrowheads="1"/>
          </p:cNvSpPr>
          <p:nvPr/>
        </p:nvSpPr>
        <p:spPr bwMode="auto">
          <a:xfrm flipV="1">
            <a:off x="1295400" y="4114800"/>
            <a:ext cx="10106526"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US"/>
          </a:p>
        </p:txBody>
      </p:sp>
      <p:sp>
        <p:nvSpPr>
          <p:cNvPr id="8" name="Rectangle 2"/>
          <p:cNvSpPr>
            <a:spLocks noChangeArrowheads="1"/>
          </p:cNvSpPr>
          <p:nvPr/>
        </p:nvSpPr>
        <p:spPr bwMode="auto">
          <a:xfrm>
            <a:off x="838200" y="3834970"/>
            <a:ext cx="12869333" cy="8644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US"/>
          </a:p>
        </p:txBody>
      </p:sp>
      <p:sp>
        <p:nvSpPr>
          <p:cNvPr id="6" name="Rectangle 2"/>
          <p:cNvSpPr>
            <a:spLocks noChangeArrowheads="1"/>
          </p:cNvSpPr>
          <p:nvPr/>
        </p:nvSpPr>
        <p:spPr bwMode="auto">
          <a:xfrm>
            <a:off x="1066800" y="480060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3" name="Rectangle 2"/>
          <p:cNvSpPr>
            <a:spLocks noChangeArrowheads="1"/>
          </p:cNvSpPr>
          <p:nvPr/>
        </p:nvSpPr>
        <p:spPr bwMode="auto">
          <a:xfrm>
            <a:off x="5715000" y="1513316"/>
            <a:ext cx="11144250"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US"/>
          </a:p>
        </p:txBody>
      </p:sp>
      <p:sp>
        <p:nvSpPr>
          <p:cNvPr id="7" name="Rectangle 2"/>
          <p:cNvSpPr>
            <a:spLocks noChangeArrowheads="1"/>
          </p:cNvSpPr>
          <p:nvPr/>
        </p:nvSpPr>
        <p:spPr bwMode="auto">
          <a:xfrm>
            <a:off x="1447799" y="2590799"/>
            <a:ext cx="12112831"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US"/>
          </a:p>
        </p:txBody>
      </p:sp>
      <p:sp>
        <p:nvSpPr>
          <p:cNvPr id="12"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9"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4" name="Rectangle 4"/>
          <p:cNvSpPr>
            <a:spLocks noChangeArrowheads="1"/>
          </p:cNvSpPr>
          <p:nvPr/>
        </p:nvSpPr>
        <p:spPr bwMode="auto">
          <a:xfrm flipV="1">
            <a:off x="2371244" y="3307231"/>
            <a:ext cx="12964975"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US"/>
          </a:p>
        </p:txBody>
      </p:sp>
      <p:sp>
        <p:nvSpPr>
          <p:cNvPr id="10" name="Rectangle 2"/>
          <p:cNvSpPr>
            <a:spLocks noChangeArrowheads="1"/>
          </p:cNvSpPr>
          <p:nvPr/>
        </p:nvSpPr>
        <p:spPr bwMode="auto">
          <a:xfrm>
            <a:off x="1219199" y="2737687"/>
            <a:ext cx="15675429"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US"/>
          </a:p>
        </p:txBody>
      </p:sp>
      <p:pic>
        <p:nvPicPr>
          <p:cNvPr id="11" name="Picture 10"/>
          <p:cNvPicPr>
            <a:picLocks noChangeAspect="1"/>
          </p:cNvPicPr>
          <p:nvPr/>
        </p:nvPicPr>
        <p:blipFill>
          <a:blip r:embed="rId3"/>
          <a:stretch>
            <a:fillRect/>
          </a:stretch>
        </p:blipFill>
        <p:spPr>
          <a:xfrm>
            <a:off x="4252481" y="2273317"/>
            <a:ext cx="5944872" cy="3987765"/>
          </a:xfrm>
          <a:prstGeom prst="rect">
            <a:avLst/>
          </a:prstGeom>
        </p:spPr>
      </p:pic>
      <p:pic>
        <p:nvPicPr>
          <p:cNvPr id="92162" name="Object 4"/>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0" y="0"/>
            <a:ext cx="520700" cy="266700"/>
          </a:xfrm>
          <a:prstGeom prst="rect">
            <a:avLst/>
          </a:prstGeom>
          <a:noFill/>
          <a:extLst>
            <a:ext uri="{909E8E84-426E-40DD-AFC4-6F175D3DCCD1}">
              <a14:hiddenFill xmlns:a14="http://schemas.microsoft.com/office/drawing/2010/main">
                <a:solidFill>
                  <a:srgbClr val="FFFFFF"/>
                </a:solidFill>
              </a14:hiddenFill>
            </a:ext>
          </a:extLst>
        </p:spPr>
      </p:pic>
      <p:pic>
        <p:nvPicPr>
          <p:cNvPr id="92163" name="Object 3"/>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0" y="0"/>
            <a:ext cx="203200" cy="266700"/>
          </a:xfrm>
          <a:prstGeom prst="rect">
            <a:avLst/>
          </a:prstGeom>
          <a:noFill/>
          <a:extLst>
            <a:ext uri="{909E8E84-426E-40DD-AFC4-6F175D3DCCD1}">
              <a14:hiddenFill xmlns:a14="http://schemas.microsoft.com/office/drawing/2010/main">
                <a:solidFill>
                  <a:srgbClr val="FFFFFF"/>
                </a:solidFill>
              </a14:hiddenFill>
            </a:ext>
          </a:extLst>
        </p:spPr>
      </p:pic>
      <p:pic>
        <p:nvPicPr>
          <p:cNvPr id="92164" name="Object 2"/>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0" y="0"/>
            <a:ext cx="203200" cy="266700"/>
          </a:xfrm>
          <a:prstGeom prst="rect">
            <a:avLst/>
          </a:prstGeom>
          <a:noFill/>
          <a:extLst>
            <a:ext uri="{909E8E84-426E-40DD-AFC4-6F175D3DCCD1}">
              <a14:hiddenFill xmlns:a14="http://schemas.microsoft.com/office/drawing/2010/main">
                <a:solidFill>
                  <a:srgbClr val="FFFFFF"/>
                </a:solidFill>
              </a14:hiddenFill>
            </a:ext>
          </a:extLst>
        </p:spPr>
      </p:pic>
      <p:pic>
        <p:nvPicPr>
          <p:cNvPr id="92165" name="Object 1"/>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0" y="0"/>
            <a:ext cx="520700" cy="2667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942613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228600" y="234716"/>
            <a:ext cx="8686800" cy="1143000"/>
          </a:xfrm>
        </p:spPr>
        <p:txBody>
          <a:bodyPr>
            <a:noAutofit/>
          </a:bodyPr>
          <a:lstStyle/>
          <a:p>
            <a:r>
              <a:rPr lang="en-US" sz="3600" dirty="0" smtClean="0">
                <a:solidFill>
                  <a:schemeClr val="bg2">
                    <a:lumMod val="10000"/>
                  </a:schemeClr>
                </a:solidFill>
              </a:rPr>
              <a:t>Example</a:t>
            </a:r>
            <a:endParaRPr lang="en-US" sz="3600" dirty="0">
              <a:solidFill>
                <a:schemeClr val="bg2">
                  <a:lumMod val="10000"/>
                </a:schemeClr>
              </a:solidFill>
            </a:endParaRPr>
          </a:p>
        </p:txBody>
      </p:sp>
      <p:sp>
        <p:nvSpPr>
          <p:cNvPr id="5" name="Content Placeholder 4"/>
          <p:cNvSpPr>
            <a:spLocks noGrp="1"/>
          </p:cNvSpPr>
          <p:nvPr>
            <p:ph idx="1"/>
          </p:nvPr>
        </p:nvSpPr>
        <p:spPr>
          <a:xfrm>
            <a:off x="457200" y="1571988"/>
            <a:ext cx="8229600" cy="4525963"/>
          </a:xfrm>
        </p:spPr>
        <p:txBody>
          <a:bodyPr>
            <a:normAutofit/>
          </a:bodyPr>
          <a:lstStyle/>
          <a:p>
            <a:r>
              <a:rPr lang="en-US" sz="2400" dirty="0" smtClean="0">
                <a:solidFill>
                  <a:srgbClr val="000000"/>
                </a:solidFill>
              </a:rPr>
              <a:t>Finally, here I provide </a:t>
            </a:r>
            <a:r>
              <a:rPr lang="en-US" sz="2400" dirty="0">
                <a:solidFill>
                  <a:srgbClr val="000000"/>
                </a:solidFill>
              </a:rPr>
              <a:t>the </a:t>
            </a:r>
            <a:r>
              <a:rPr lang="en-US" sz="2400" i="1" dirty="0"/>
              <a:t>equated ability scores</a:t>
            </a:r>
            <a:r>
              <a:rPr lang="en-US" sz="2400" dirty="0"/>
              <a:t> </a:t>
            </a:r>
            <a:r>
              <a:rPr lang="en-US" sz="2400" dirty="0">
                <a:solidFill>
                  <a:srgbClr val="000000"/>
                </a:solidFill>
              </a:rPr>
              <a:t>for forms </a:t>
            </a:r>
            <a:r>
              <a:rPr lang="en-US" sz="2400" i="1" dirty="0"/>
              <a:t>X</a:t>
            </a:r>
            <a:r>
              <a:rPr lang="en-US" sz="2400" dirty="0"/>
              <a:t> </a:t>
            </a:r>
            <a:r>
              <a:rPr lang="en-US" sz="2400" dirty="0">
                <a:solidFill>
                  <a:srgbClr val="000000"/>
                </a:solidFill>
              </a:rPr>
              <a:t>and </a:t>
            </a:r>
            <a:r>
              <a:rPr lang="en-US" sz="2400" i="1" dirty="0"/>
              <a:t>Y</a:t>
            </a:r>
            <a:r>
              <a:rPr lang="en-US" sz="2400" dirty="0"/>
              <a:t> </a:t>
            </a:r>
            <a:r>
              <a:rPr lang="en-US" sz="2400" dirty="0">
                <a:solidFill>
                  <a:srgbClr val="000000"/>
                </a:solidFill>
              </a:rPr>
              <a:t>after applying the </a:t>
            </a:r>
            <a:r>
              <a:rPr lang="en-US" sz="2400" dirty="0" smtClean="0">
                <a:solidFill>
                  <a:srgbClr val="000000"/>
                </a:solidFill>
              </a:rPr>
              <a:t>adjusting </a:t>
            </a:r>
            <a:r>
              <a:rPr lang="en-US" sz="2400" dirty="0" smtClean="0"/>
              <a:t>based </a:t>
            </a:r>
            <a:r>
              <a:rPr lang="en-US" sz="2400" dirty="0"/>
              <a:t>on averaged values </a:t>
            </a:r>
            <a:r>
              <a:rPr lang="en-US" sz="2400" dirty="0" smtClean="0"/>
              <a:t>of:</a:t>
            </a:r>
            <a:endParaRPr lang="en-US" sz="2400" dirty="0"/>
          </a:p>
          <a:p>
            <a:endParaRPr lang="en-US" sz="2400" dirty="0" smtClean="0"/>
          </a:p>
          <a:p>
            <a:endParaRPr lang="en-US" sz="2400" dirty="0"/>
          </a:p>
          <a:p>
            <a:pPr marL="0" indent="0">
              <a:buNone/>
            </a:pPr>
            <a:endParaRPr lang="en-US" sz="2400" dirty="0"/>
          </a:p>
        </p:txBody>
      </p:sp>
      <p:sp>
        <p:nvSpPr>
          <p:cNvPr id="2" name="Rectangle 2"/>
          <p:cNvSpPr>
            <a:spLocks noChangeArrowheads="1"/>
          </p:cNvSpPr>
          <p:nvPr/>
        </p:nvSpPr>
        <p:spPr bwMode="auto">
          <a:xfrm flipV="1">
            <a:off x="1295400" y="4114800"/>
            <a:ext cx="10106526"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US"/>
          </a:p>
        </p:txBody>
      </p:sp>
      <p:sp>
        <p:nvSpPr>
          <p:cNvPr id="8" name="Rectangle 2"/>
          <p:cNvSpPr>
            <a:spLocks noChangeArrowheads="1"/>
          </p:cNvSpPr>
          <p:nvPr/>
        </p:nvSpPr>
        <p:spPr bwMode="auto">
          <a:xfrm>
            <a:off x="838200" y="3834970"/>
            <a:ext cx="12869333" cy="8644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US"/>
          </a:p>
        </p:txBody>
      </p:sp>
      <p:sp>
        <p:nvSpPr>
          <p:cNvPr id="6" name="Rectangle 2"/>
          <p:cNvSpPr>
            <a:spLocks noChangeArrowheads="1"/>
          </p:cNvSpPr>
          <p:nvPr/>
        </p:nvSpPr>
        <p:spPr bwMode="auto">
          <a:xfrm>
            <a:off x="1066800" y="480060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3" name="Rectangle 2"/>
          <p:cNvSpPr>
            <a:spLocks noChangeArrowheads="1"/>
          </p:cNvSpPr>
          <p:nvPr/>
        </p:nvSpPr>
        <p:spPr bwMode="auto">
          <a:xfrm>
            <a:off x="5715000" y="1513316"/>
            <a:ext cx="11144250"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US"/>
          </a:p>
        </p:txBody>
      </p:sp>
      <p:sp>
        <p:nvSpPr>
          <p:cNvPr id="7" name="Rectangle 2"/>
          <p:cNvSpPr>
            <a:spLocks noChangeArrowheads="1"/>
          </p:cNvSpPr>
          <p:nvPr/>
        </p:nvSpPr>
        <p:spPr bwMode="auto">
          <a:xfrm>
            <a:off x="1447799" y="2590799"/>
            <a:ext cx="12112831"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US"/>
          </a:p>
        </p:txBody>
      </p:sp>
      <p:sp>
        <p:nvSpPr>
          <p:cNvPr id="12"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9"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4" name="Rectangle 4"/>
          <p:cNvSpPr>
            <a:spLocks noChangeArrowheads="1"/>
          </p:cNvSpPr>
          <p:nvPr/>
        </p:nvSpPr>
        <p:spPr bwMode="auto">
          <a:xfrm flipV="1">
            <a:off x="2371244" y="3307231"/>
            <a:ext cx="12964975"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US"/>
          </a:p>
        </p:txBody>
      </p:sp>
      <p:sp>
        <p:nvSpPr>
          <p:cNvPr id="10" name="Rectangle 2"/>
          <p:cNvSpPr>
            <a:spLocks noChangeArrowheads="1"/>
          </p:cNvSpPr>
          <p:nvPr/>
        </p:nvSpPr>
        <p:spPr bwMode="auto">
          <a:xfrm>
            <a:off x="1219199" y="2737687"/>
            <a:ext cx="15675429"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US"/>
          </a:p>
        </p:txBody>
      </p:sp>
      <p:sp>
        <p:nvSpPr>
          <p:cNvPr id="15" name="Rectangle 7"/>
          <p:cNvSpPr>
            <a:spLocks noChangeArrowheads="1"/>
          </p:cNvSpPr>
          <p:nvPr/>
        </p:nvSpPr>
        <p:spPr bwMode="auto">
          <a:xfrm>
            <a:off x="4343400" y="2903823"/>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16" name="Object 15"/>
          <p:cNvGraphicFramePr>
            <a:graphicFrameLocks noChangeAspect="1"/>
          </p:cNvGraphicFramePr>
          <p:nvPr>
            <p:extLst>
              <p:ext uri="{D42A27DB-BD31-4B8C-83A1-F6EECF244321}">
                <p14:modId xmlns:p14="http://schemas.microsoft.com/office/powerpoint/2010/main" val="2115173764"/>
              </p:ext>
            </p:extLst>
          </p:nvPr>
        </p:nvGraphicFramePr>
        <p:xfrm>
          <a:off x="838200" y="2884576"/>
          <a:ext cx="1752600" cy="584200"/>
        </p:xfrm>
        <a:graphic>
          <a:graphicData uri="http://schemas.openxmlformats.org/presentationml/2006/ole">
            <mc:AlternateContent xmlns:mc="http://schemas.openxmlformats.org/markup-compatibility/2006">
              <mc:Choice xmlns:v="urn:schemas-microsoft-com:vml" Requires="v">
                <p:oleObj spid="_x0000_s93194" name="Equation" r:id="rId4" imgW="799753" imgH="266584" progId="Equation.DSMT4">
                  <p:embed/>
                </p:oleObj>
              </mc:Choice>
              <mc:Fallback>
                <p:oleObj name="Equation" r:id="rId4" imgW="799753" imgH="266584" progId="Equation.DSMT4">
                  <p:embed/>
                  <p:pic>
                    <p:nvPicPr>
                      <p:cNvPr id="0" name="Object 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38200" y="2884576"/>
                        <a:ext cx="1752600" cy="584200"/>
                      </a:xfrm>
                      <a:prstGeom prst="rect">
                        <a:avLst/>
                      </a:prstGeom>
                      <a:noFill/>
                    </p:spPr>
                  </p:pic>
                </p:oleObj>
              </mc:Fallback>
            </mc:AlternateContent>
          </a:graphicData>
        </a:graphic>
      </p:graphicFrame>
      <p:pic>
        <p:nvPicPr>
          <p:cNvPr id="17" name="Picture 16"/>
          <p:cNvPicPr>
            <a:picLocks noChangeAspect="1"/>
          </p:cNvPicPr>
          <p:nvPr/>
        </p:nvPicPr>
        <p:blipFill>
          <a:blip r:embed="rId6"/>
          <a:stretch>
            <a:fillRect/>
          </a:stretch>
        </p:blipFill>
        <p:spPr>
          <a:xfrm>
            <a:off x="3888157" y="2737687"/>
            <a:ext cx="5415568" cy="3632713"/>
          </a:xfrm>
          <a:prstGeom prst="rect">
            <a:avLst/>
          </a:prstGeom>
        </p:spPr>
      </p:pic>
      <p:pic>
        <p:nvPicPr>
          <p:cNvPr id="93186" name="Object 4"/>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0" y="0"/>
            <a:ext cx="520700" cy="266700"/>
          </a:xfrm>
          <a:prstGeom prst="rect">
            <a:avLst/>
          </a:prstGeom>
          <a:noFill/>
          <a:extLst>
            <a:ext uri="{909E8E84-426E-40DD-AFC4-6F175D3DCCD1}">
              <a14:hiddenFill xmlns:a14="http://schemas.microsoft.com/office/drawing/2010/main">
                <a:solidFill>
                  <a:srgbClr val="FFFFFF"/>
                </a:solidFill>
              </a14:hiddenFill>
            </a:ext>
          </a:extLst>
        </p:spPr>
      </p:pic>
      <p:pic>
        <p:nvPicPr>
          <p:cNvPr id="93187" name="Object 3"/>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0" y="0"/>
            <a:ext cx="203200" cy="266700"/>
          </a:xfrm>
          <a:prstGeom prst="rect">
            <a:avLst/>
          </a:prstGeom>
          <a:noFill/>
          <a:extLst>
            <a:ext uri="{909E8E84-426E-40DD-AFC4-6F175D3DCCD1}">
              <a14:hiddenFill xmlns:a14="http://schemas.microsoft.com/office/drawing/2010/main">
                <a:solidFill>
                  <a:srgbClr val="FFFFFF"/>
                </a:solidFill>
              </a14:hiddenFill>
            </a:ext>
          </a:extLst>
        </p:spPr>
      </p:pic>
      <p:pic>
        <p:nvPicPr>
          <p:cNvPr id="93188" name="Object 2"/>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0" y="0"/>
            <a:ext cx="203200" cy="266700"/>
          </a:xfrm>
          <a:prstGeom prst="rect">
            <a:avLst/>
          </a:prstGeom>
          <a:noFill/>
          <a:extLst>
            <a:ext uri="{909E8E84-426E-40DD-AFC4-6F175D3DCCD1}">
              <a14:hiddenFill xmlns:a14="http://schemas.microsoft.com/office/drawing/2010/main">
                <a:solidFill>
                  <a:srgbClr val="FFFFFF"/>
                </a:solidFill>
              </a14:hiddenFill>
            </a:ext>
          </a:extLst>
        </p:spPr>
      </p:pic>
      <p:pic>
        <p:nvPicPr>
          <p:cNvPr id="93189" name="Object 1"/>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0" y="0"/>
            <a:ext cx="520700" cy="2667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001858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228600" y="274638"/>
            <a:ext cx="8686800" cy="1143000"/>
          </a:xfrm>
        </p:spPr>
        <p:txBody>
          <a:bodyPr>
            <a:noAutofit/>
          </a:bodyPr>
          <a:lstStyle/>
          <a:p>
            <a:r>
              <a:rPr lang="en-US" sz="3600" dirty="0" smtClean="0">
                <a:solidFill>
                  <a:schemeClr val="bg2">
                    <a:lumMod val="10000"/>
                  </a:schemeClr>
                </a:solidFill>
              </a:rPr>
              <a:t>Planning a Norming Study</a:t>
            </a:r>
            <a:endParaRPr lang="en-US" sz="3600" dirty="0">
              <a:solidFill>
                <a:schemeClr val="bg2">
                  <a:lumMod val="10000"/>
                </a:schemeClr>
              </a:solidFill>
            </a:endParaRPr>
          </a:p>
        </p:txBody>
      </p:sp>
      <p:sp>
        <p:nvSpPr>
          <p:cNvPr id="5" name="Content Placeholder 4"/>
          <p:cNvSpPr>
            <a:spLocks noGrp="1"/>
          </p:cNvSpPr>
          <p:nvPr>
            <p:ph idx="1"/>
          </p:nvPr>
        </p:nvSpPr>
        <p:spPr/>
        <p:txBody>
          <a:bodyPr>
            <a:normAutofit fontScale="70000" lnSpcReduction="20000"/>
          </a:bodyPr>
          <a:lstStyle/>
          <a:p>
            <a:pPr marL="0" lvl="0" indent="0">
              <a:buNone/>
            </a:pPr>
            <a:r>
              <a:rPr lang="en-US" sz="2800" i="1" dirty="0" smtClean="0"/>
              <a:t>2</a:t>
            </a:r>
            <a:r>
              <a:rPr lang="en-US" sz="2800" dirty="0" smtClean="0"/>
              <a:t>.</a:t>
            </a:r>
            <a:r>
              <a:rPr lang="en-US" sz="2800" b="1" dirty="0" smtClean="0"/>
              <a:t>  </a:t>
            </a:r>
            <a:r>
              <a:rPr lang="en-US" sz="4000" i="1" dirty="0" smtClean="0"/>
              <a:t>Select </a:t>
            </a:r>
            <a:r>
              <a:rPr lang="en-US" sz="4000" i="1" dirty="0"/>
              <a:t>the sampling strategy. </a:t>
            </a:r>
          </a:p>
          <a:p>
            <a:r>
              <a:rPr lang="en-US" sz="2900" i="1" dirty="0" smtClean="0"/>
              <a:t>Example</a:t>
            </a:r>
            <a:r>
              <a:rPr lang="en-US" sz="2900" dirty="0"/>
              <a:t>:</a:t>
            </a:r>
            <a:r>
              <a:rPr lang="en-US" sz="2400" dirty="0"/>
              <a:t> </a:t>
            </a:r>
            <a:r>
              <a:rPr lang="en-US" sz="2900" dirty="0">
                <a:solidFill>
                  <a:srgbClr val="000000"/>
                </a:solidFill>
              </a:rPr>
              <a:t>A probability sampling strategy will be employed. Probability (random) sampling ensures that every person in a defined target population has a known probability of being selected into the sample. Knowing this probability of selection, estimates of sampling error can be computed leading to information about the precision of the statistics computed from the raw scores. Furthermore, in selecting a probability sample, stratification (the partitioning of a population into homogenous subgroups or strata and sampling independently from each) will increase the precision (via representativeness) of the population estimates based on the sample data. Based on the information in point 1 above, our sampling strategy will be </a:t>
            </a:r>
            <a:r>
              <a:rPr lang="en-US" sz="2900" i="1" dirty="0">
                <a:solidFill>
                  <a:srgbClr val="000000"/>
                </a:solidFill>
              </a:rPr>
              <a:t>stratified random</a:t>
            </a:r>
            <a:r>
              <a:rPr lang="en-US" sz="2900" dirty="0">
                <a:solidFill>
                  <a:srgbClr val="000000"/>
                </a:solidFill>
              </a:rPr>
              <a:t>. Other random sampling strategies include </a:t>
            </a:r>
            <a:r>
              <a:rPr lang="en-US" sz="2900" i="1" dirty="0">
                <a:solidFill>
                  <a:srgbClr val="000000"/>
                </a:solidFill>
              </a:rPr>
              <a:t>simple random sampling,</a:t>
            </a:r>
            <a:r>
              <a:rPr lang="en-US" sz="2900" dirty="0">
                <a:solidFill>
                  <a:srgbClr val="000000"/>
                </a:solidFill>
              </a:rPr>
              <a:t> </a:t>
            </a:r>
            <a:r>
              <a:rPr lang="en-US" sz="2900" i="1" dirty="0">
                <a:solidFill>
                  <a:srgbClr val="000000"/>
                </a:solidFill>
              </a:rPr>
              <a:t>systematic sampling</a:t>
            </a:r>
            <a:r>
              <a:rPr lang="en-US" sz="2900" dirty="0">
                <a:solidFill>
                  <a:srgbClr val="000000"/>
                </a:solidFill>
              </a:rPr>
              <a:t>, and </a:t>
            </a:r>
            <a:r>
              <a:rPr lang="en-US" sz="2900" i="1" dirty="0">
                <a:solidFill>
                  <a:srgbClr val="000000"/>
                </a:solidFill>
              </a:rPr>
              <a:t>cluster random sampling.</a:t>
            </a:r>
            <a:r>
              <a:rPr lang="en-US" sz="2900" dirty="0">
                <a:solidFill>
                  <a:srgbClr val="000000"/>
                </a:solidFill>
              </a:rPr>
              <a:t> See Groves, et al., (2009) for details of various sampling strategies that are applicable to a variety of norming study designs. </a:t>
            </a:r>
          </a:p>
          <a:p>
            <a:pPr marL="400050" lvl="1" indent="0">
              <a:buNone/>
            </a:pPr>
            <a:endParaRPr lang="en-US" sz="2000" i="1" dirty="0">
              <a:solidFill>
                <a:srgbClr val="000000"/>
              </a:solidFill>
            </a:endParaRPr>
          </a:p>
        </p:txBody>
      </p:sp>
    </p:spTree>
    <p:extLst>
      <p:ext uri="{BB962C8B-B14F-4D97-AF65-F5344CB8AC3E}">
        <p14:creationId xmlns:p14="http://schemas.microsoft.com/office/powerpoint/2010/main" val="32264590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theme/theme1.xml><?xml version="1.0" encoding="utf-8"?>
<a:theme xmlns:a="http://schemas.openxmlformats.org/drawingml/2006/main" name="Office Theme">
  <a:themeElements>
    <a:clrScheme name="Custom 2">
      <a:dk1>
        <a:srgbClr val="000099"/>
      </a:dk1>
      <a:lt1>
        <a:srgbClr val="FFFFFF"/>
      </a:lt1>
      <a:dk2>
        <a:srgbClr val="000066"/>
      </a:dk2>
      <a:lt2>
        <a:srgbClr val="EAEAEA"/>
      </a:lt2>
      <a:accent1>
        <a:srgbClr val="FFFFFF"/>
      </a:accent1>
      <a:accent2>
        <a:srgbClr val="0066FF"/>
      </a:accent2>
      <a:accent3>
        <a:srgbClr val="AAAAB8"/>
      </a:accent3>
      <a:accent4>
        <a:srgbClr val="DADADA"/>
      </a:accent4>
      <a:accent5>
        <a:srgbClr val="B8E2FF"/>
      </a:accent5>
      <a:accent6>
        <a:srgbClr val="005CE7"/>
      </a:accent6>
      <a:hlink>
        <a:srgbClr val="FFFFCC"/>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17643</TotalTime>
  <Words>6275</Words>
  <Application>Microsoft Office PowerPoint</Application>
  <PresentationFormat>On-screen Show (4:3)</PresentationFormat>
  <Paragraphs>1184</Paragraphs>
  <Slides>82</Slides>
  <Notes>82</Notes>
  <HiddenSlides>0</HiddenSlides>
  <MMClips>0</MMClips>
  <ScaleCrop>false</ScaleCrop>
  <HeadingPairs>
    <vt:vector size="6" baseType="variant">
      <vt:variant>
        <vt:lpstr>Theme</vt:lpstr>
      </vt:variant>
      <vt:variant>
        <vt:i4>1</vt:i4>
      </vt:variant>
      <vt:variant>
        <vt:lpstr>Embedded OLE Servers</vt:lpstr>
      </vt:variant>
      <vt:variant>
        <vt:i4>3</vt:i4>
      </vt:variant>
      <vt:variant>
        <vt:lpstr>Slide Titles</vt:lpstr>
      </vt:variant>
      <vt:variant>
        <vt:i4>82</vt:i4>
      </vt:variant>
    </vt:vector>
  </HeadingPairs>
  <TitlesOfParts>
    <vt:vector size="86" baseType="lpstr">
      <vt:lpstr>Office Theme</vt:lpstr>
      <vt:lpstr>Equation</vt:lpstr>
      <vt:lpstr>Document</vt:lpstr>
      <vt:lpstr>Visio</vt:lpstr>
      <vt:lpstr>Norms and Test Equating</vt:lpstr>
      <vt:lpstr>Overview</vt:lpstr>
      <vt:lpstr>Overview</vt:lpstr>
      <vt:lpstr>Overview</vt:lpstr>
      <vt:lpstr>Overview</vt:lpstr>
      <vt:lpstr>Norms, Norming &amp; Norm-Referenced Testing</vt:lpstr>
      <vt:lpstr>Norms, Norming &amp; Norm-Referenced Testing</vt:lpstr>
      <vt:lpstr>Planning a Norming Study</vt:lpstr>
      <vt:lpstr>Planning a Norming Study</vt:lpstr>
      <vt:lpstr>Planning a Norming Study</vt:lpstr>
      <vt:lpstr>Planning a Norming Study</vt:lpstr>
      <vt:lpstr>Planning a Norming Study</vt:lpstr>
      <vt:lpstr>Planning a Norming Study</vt:lpstr>
      <vt:lpstr>Planning a Norming Study</vt:lpstr>
      <vt:lpstr>Scaling and Scale Scores</vt:lpstr>
      <vt:lpstr>Scaling and Scale Scores</vt:lpstr>
      <vt:lpstr>Scaling and Scale Scores</vt:lpstr>
      <vt:lpstr>Scaling and Scale Scores</vt:lpstr>
      <vt:lpstr>Scaling and Scale Scores</vt:lpstr>
      <vt:lpstr>Standard Scores under Linear Transformation</vt:lpstr>
      <vt:lpstr>Standard Scores under Linear Transformation</vt:lpstr>
      <vt:lpstr>Standard Scores under Linear Transformation</vt:lpstr>
      <vt:lpstr>Standard Scores under Linear Transformation</vt:lpstr>
      <vt:lpstr>Example</vt:lpstr>
      <vt:lpstr>Example</vt:lpstr>
      <vt:lpstr>Example</vt:lpstr>
      <vt:lpstr>Percentile Rank Scale</vt:lpstr>
      <vt:lpstr>Percentile Rank Scale</vt:lpstr>
      <vt:lpstr>Percentile Rank Scale</vt:lpstr>
      <vt:lpstr>Percentile Rank Scale</vt:lpstr>
      <vt:lpstr>Percentile Rank Scale Scores</vt:lpstr>
      <vt:lpstr>Percentile Rank Scale Scores</vt:lpstr>
      <vt:lpstr>Percentile Rank Scale Scores</vt:lpstr>
      <vt:lpstr>Percentile Rank Scale Scores</vt:lpstr>
      <vt:lpstr>Normalized-Z or Scale Scores</vt:lpstr>
      <vt:lpstr>Normalized-Z or Scale Scores</vt:lpstr>
      <vt:lpstr>Normalized-Z or Scale Scores</vt:lpstr>
      <vt:lpstr>Normalized-Z or Scale Scores</vt:lpstr>
      <vt:lpstr>Normalized-Z or Scale Scores</vt:lpstr>
      <vt:lpstr>Normalized-Z or Scale Scores</vt:lpstr>
      <vt:lpstr>Normalized-Z or Scale Scores</vt:lpstr>
      <vt:lpstr>Normalized-Z or Scale Scores</vt:lpstr>
      <vt:lpstr>Test Score Linking &amp; Equating</vt:lpstr>
      <vt:lpstr>Test Score Linking &amp; Equating</vt:lpstr>
      <vt:lpstr>Test Score Linking</vt:lpstr>
      <vt:lpstr>Test Score Linking &amp; Equating</vt:lpstr>
      <vt:lpstr>Test Score Equating</vt:lpstr>
      <vt:lpstr>Exchangeability</vt:lpstr>
      <vt:lpstr>Exchangeability</vt:lpstr>
      <vt:lpstr>Horizontal Equating</vt:lpstr>
      <vt:lpstr>Vertical Equating</vt:lpstr>
      <vt:lpstr>Test Score Equating</vt:lpstr>
      <vt:lpstr>Test Equating</vt:lpstr>
      <vt:lpstr>Test Score Equating Designs</vt:lpstr>
      <vt:lpstr>Equating Techniques</vt:lpstr>
      <vt:lpstr>Equating Techniques</vt:lpstr>
      <vt:lpstr>Random Groups –  One Test Administration to Each Group</vt:lpstr>
      <vt:lpstr>Random Groups –  One Test Administration to Each Group</vt:lpstr>
      <vt:lpstr>Random Groups –  One Test Administration to Each Group</vt:lpstr>
      <vt:lpstr>Standard Error of Equating</vt:lpstr>
      <vt:lpstr>Standard Error of Equating</vt:lpstr>
      <vt:lpstr>Equating Design II </vt:lpstr>
      <vt:lpstr>Equating Design III </vt:lpstr>
      <vt:lpstr>Equating Design III </vt:lpstr>
      <vt:lpstr>Equating Design III </vt:lpstr>
      <vt:lpstr>Equating Design III </vt:lpstr>
      <vt:lpstr>Equating Design III </vt:lpstr>
      <vt:lpstr>Equipercentile Equating</vt:lpstr>
      <vt:lpstr>Equipercentile Equating</vt:lpstr>
      <vt:lpstr>Equipercentile Equating</vt:lpstr>
      <vt:lpstr>Equipercentile Equating</vt:lpstr>
      <vt:lpstr>Equipercentile Equating</vt:lpstr>
      <vt:lpstr>Equipercent Program</vt:lpstr>
      <vt:lpstr>Equating using IRT</vt:lpstr>
      <vt:lpstr>Equating using IRT</vt:lpstr>
      <vt:lpstr>Equating using IRT</vt:lpstr>
      <vt:lpstr>Example</vt:lpstr>
      <vt:lpstr>Example</vt:lpstr>
      <vt:lpstr>Example</vt:lpstr>
      <vt:lpstr>Example</vt:lpstr>
      <vt:lpstr>Example</vt:lpstr>
      <vt:lpstr>Example</vt:lpstr>
    </vt:vector>
  </TitlesOfParts>
  <Company>Texas State University-San Marcos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Nonrecursive</dc:title>
  <dc:creator>Larry Price</dc:creator>
  <cp:lastModifiedBy>tsp</cp:lastModifiedBy>
  <cp:revision>404</cp:revision>
  <cp:lastPrinted>2015-04-15T02:06:41Z</cp:lastPrinted>
  <dcterms:created xsi:type="dcterms:W3CDTF">2014-03-24T21:42:48Z</dcterms:created>
  <dcterms:modified xsi:type="dcterms:W3CDTF">2016-06-10T13:51:41Z</dcterms:modified>
</cp:coreProperties>
</file>