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268" r:id="rId3"/>
    <p:sldId id="342" r:id="rId4"/>
    <p:sldId id="343" r:id="rId5"/>
    <p:sldId id="344" r:id="rId6"/>
    <p:sldId id="319" r:id="rId7"/>
    <p:sldId id="320" r:id="rId8"/>
    <p:sldId id="321" r:id="rId9"/>
    <p:sldId id="317" r:id="rId10"/>
    <p:sldId id="316" r:id="rId11"/>
    <p:sldId id="284" r:id="rId12"/>
    <p:sldId id="285" r:id="rId13"/>
    <p:sldId id="286" r:id="rId14"/>
    <p:sldId id="302" r:id="rId15"/>
    <p:sldId id="303" r:id="rId16"/>
    <p:sldId id="304" r:id="rId17"/>
    <p:sldId id="260" r:id="rId18"/>
    <p:sldId id="299" r:id="rId19"/>
    <p:sldId id="300" r:id="rId20"/>
    <p:sldId id="287" r:id="rId21"/>
    <p:sldId id="266" r:id="rId22"/>
    <p:sldId id="288" r:id="rId23"/>
    <p:sldId id="265" r:id="rId24"/>
    <p:sldId id="290" r:id="rId25"/>
    <p:sldId id="291" r:id="rId26"/>
    <p:sldId id="292" r:id="rId27"/>
    <p:sldId id="293" r:id="rId28"/>
    <p:sldId id="294" r:id="rId29"/>
    <p:sldId id="295" r:id="rId30"/>
    <p:sldId id="261" r:id="rId31"/>
    <p:sldId id="296" r:id="rId32"/>
    <p:sldId id="297" r:id="rId33"/>
    <p:sldId id="298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8" r:id="rId46"/>
    <p:sldId id="322" r:id="rId47"/>
    <p:sldId id="323" r:id="rId48"/>
    <p:sldId id="324" r:id="rId49"/>
    <p:sldId id="326" r:id="rId50"/>
    <p:sldId id="327" r:id="rId51"/>
    <p:sldId id="325" r:id="rId52"/>
    <p:sldId id="328" r:id="rId53"/>
    <p:sldId id="329" r:id="rId54"/>
    <p:sldId id="330" r:id="rId55"/>
    <p:sldId id="331" r:id="rId56"/>
    <p:sldId id="333" r:id="rId57"/>
    <p:sldId id="334" r:id="rId58"/>
    <p:sldId id="335" r:id="rId59"/>
    <p:sldId id="336" r:id="rId60"/>
    <p:sldId id="337" r:id="rId61"/>
    <p:sldId id="338" r:id="rId62"/>
    <p:sldId id="339" r:id="rId63"/>
    <p:sldId id="340" r:id="rId64"/>
    <p:sldId id="341" r:id="rId65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66CC"/>
    <a:srgbClr val="0033CC"/>
    <a:srgbClr val="0000FF"/>
    <a:srgbClr val="FF0000"/>
    <a:srgbClr val="422C16"/>
    <a:srgbClr val="0C788E"/>
    <a:srgbClr val="025198"/>
    <a:srgbClr val="000099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2" autoAdjust="0"/>
    <p:restoredTop sz="94652" autoAdjust="0"/>
  </p:normalViewPr>
  <p:slideViewPr>
    <p:cSldViewPr>
      <p:cViewPr varScale="1">
        <p:scale>
          <a:sx n="61" d="100"/>
          <a:sy n="61" d="100"/>
        </p:scale>
        <p:origin x="643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EAC22-C6E7-4983-A18E-C94D203198F0}" type="datetimeFigureOut">
              <a:rPr lang="en-US" smtClean="0"/>
              <a:t>5/22/2016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0C37E-02E8-4877-AE00-4DD119E780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1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0C37E-02E8-4877-AE00-4DD119E780F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5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9C197-D431-4438-BD36-13F1C4229632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40953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B6CDD-3779-4E45-AF0C-6CAEE50F13D4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702674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5F0E4-EE0C-4CF4-AFDA-A0018DC9BCF5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76668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9E408-C90C-4972-9397-F1AF827DA124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00750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10BC1-D9C2-4B52-9609-12ABDB245F9E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24768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8C48A-86AA-4342-AEE2-B85A431307EF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0102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56B64-937F-405F-9EE7-CB457CBB9A05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690013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2676A-6512-4DD7-877E-DFCFE75CDFCA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95953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E0EC9-4DEE-4DDC-9CDF-9B289BFFCF1C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09767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18470-CE72-4401-B6D6-686BEF2AE0C9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57645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E0881-9519-4517-99AA-946D256F142A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98783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dirty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dirty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6632B10-6458-40D8-9A70-4EC1AF4B2626}" type="slidenum">
              <a:rPr lang="es-ES" altLang="en-US"/>
              <a:pPr>
                <a:defRPr/>
              </a:pPr>
              <a:t>‹#›</a:t>
            </a:fld>
            <a:endParaRPr lang="es-E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4.bin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w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3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42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4.w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5.w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3347864" y="2708920"/>
            <a:ext cx="5796136" cy="1224136"/>
          </a:xfrm>
          <a:noFill/>
        </p:spPr>
        <p:txBody>
          <a:bodyPr/>
          <a:lstStyle/>
          <a:p>
            <a:pPr algn="l" eaLnBrk="1" hangingPunct="1"/>
            <a:r>
              <a:rPr lang="es-UY" altLang="en-US" sz="3600" dirty="0" smtClean="0">
                <a:solidFill>
                  <a:schemeClr val="bg1"/>
                </a:solidFill>
              </a:rPr>
              <a:t>Differential Item &amp; Test Functioning</a:t>
            </a:r>
            <a:endParaRPr lang="es-ES" altLang="en-US" sz="3600" dirty="0" smtClean="0">
              <a:solidFill>
                <a:schemeClr val="bg1"/>
              </a:solidFill>
            </a:endParaRPr>
          </a:p>
        </p:txBody>
      </p:sp>
      <p:sp>
        <p:nvSpPr>
          <p:cNvPr id="2051" name="Rectangle 125"/>
          <p:cNvSpPr>
            <a:spLocks noChangeArrowheads="1"/>
          </p:cNvSpPr>
          <p:nvPr/>
        </p:nvSpPr>
        <p:spPr bwMode="auto">
          <a:xfrm>
            <a:off x="4499992" y="3789040"/>
            <a:ext cx="5040313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alt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47864" y="4149080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Larry R. Price, Ph.D.</a:t>
            </a:r>
          </a:p>
          <a:p>
            <a:r>
              <a:rPr lang="en-US" dirty="0">
                <a:solidFill>
                  <a:schemeClr val="bg1"/>
                </a:solidFill>
              </a:rPr>
              <a:t>© </a:t>
            </a:r>
            <a:r>
              <a:rPr lang="en-US" i="1" dirty="0">
                <a:solidFill>
                  <a:schemeClr val="bg1"/>
                </a:solidFill>
              </a:rPr>
              <a:t>Psychometric Methods: Theory into Practice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Guilford </a:t>
            </a:r>
            <a:r>
              <a:rPr lang="en-US" dirty="0">
                <a:solidFill>
                  <a:schemeClr val="bg1"/>
                </a:solidFill>
              </a:rPr>
              <a:t>Publications, Inc.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One definition of bias: </a:t>
            </a:r>
            <a:r>
              <a:rPr lang="en-US" i="1" dirty="0" smtClean="0">
                <a:solidFill>
                  <a:srgbClr val="003399"/>
                </a:solidFill>
              </a:rPr>
              <a:t>the systematic over or underestimation of a parameter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However, bias is also contextualized as an issue of </a:t>
            </a:r>
            <a:r>
              <a:rPr lang="en-US" i="1" dirty="0" smtClean="0">
                <a:solidFill>
                  <a:srgbClr val="003399"/>
                </a:solidFill>
              </a:rPr>
              <a:t>fairness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For example, a test or instrument is </a:t>
            </a:r>
            <a:r>
              <a:rPr lang="en-US" i="1" dirty="0" smtClean="0"/>
              <a:t>unfair</a:t>
            </a:r>
            <a:r>
              <a:rPr lang="en-US" dirty="0" smtClean="0"/>
              <a:t> if it exhibits </a:t>
            </a:r>
            <a:r>
              <a:rPr lang="en-US" i="1" dirty="0" smtClean="0">
                <a:solidFill>
                  <a:srgbClr val="003399"/>
                </a:solidFill>
              </a:rPr>
              <a:t>adverse impact </a:t>
            </a:r>
            <a:r>
              <a:rPr lang="en-US" dirty="0" smtClean="0"/>
              <a:t>on different ethnic or racial groups.</a:t>
            </a:r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22916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To this end, item bias and test bias denote culturally negative connotations.</a:t>
            </a:r>
          </a:p>
          <a:p>
            <a:pPr>
              <a:defRPr/>
            </a:pPr>
            <a:r>
              <a:rPr lang="en-US" dirty="0" smtClean="0"/>
              <a:t>Recall that part of </a:t>
            </a:r>
            <a:r>
              <a:rPr lang="en-US" i="1" dirty="0" smtClean="0">
                <a:solidFill>
                  <a:srgbClr val="003399"/>
                </a:solidFill>
              </a:rPr>
              <a:t>score validity evidence </a:t>
            </a:r>
            <a:r>
              <a:rPr lang="en-US" dirty="0" smtClean="0"/>
              <a:t>is the accurate and appropriate use of test scores for their intended populations.</a:t>
            </a:r>
          </a:p>
          <a:p>
            <a:pPr>
              <a:defRPr/>
            </a:pPr>
            <a:r>
              <a:rPr lang="en-US" dirty="0" smtClean="0"/>
              <a:t>Psychometrically, we focus on how test items function </a:t>
            </a:r>
            <a:r>
              <a:rPr lang="en-US" i="1" dirty="0" smtClean="0">
                <a:solidFill>
                  <a:srgbClr val="003399"/>
                </a:solidFill>
              </a:rPr>
              <a:t>differently</a:t>
            </a:r>
            <a:r>
              <a:rPr lang="en-US" dirty="0" smtClean="0"/>
              <a:t> across groups (the focus begins at the </a:t>
            </a:r>
            <a:r>
              <a:rPr lang="en-US" i="1" dirty="0" smtClean="0"/>
              <a:t>item-level</a:t>
            </a:r>
            <a:r>
              <a:rPr lang="en-US" dirty="0" smtClean="0"/>
              <a:t>).  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020242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current practice is to examine item-level </a:t>
            </a:r>
            <a:r>
              <a:rPr lang="en-US" i="1" dirty="0" smtClean="0">
                <a:solidFill>
                  <a:srgbClr val="003399"/>
                </a:solidFill>
              </a:rPr>
              <a:t>differential item functioning </a:t>
            </a:r>
            <a:r>
              <a:rPr lang="en-US" dirty="0" smtClean="0"/>
              <a:t>(DIF) to determine whether a test is operating unfairly (i.e. </a:t>
            </a:r>
            <a:r>
              <a:rPr lang="en-US" i="1" dirty="0" smtClean="0">
                <a:solidFill>
                  <a:srgbClr val="003399"/>
                </a:solidFill>
              </a:rPr>
              <a:t>includes biased or unfair items relative to subgroups</a:t>
            </a:r>
            <a:r>
              <a:rPr lang="en-US" dirty="0" smtClean="0"/>
              <a:t>).</a:t>
            </a:r>
          </a:p>
          <a:p>
            <a:pPr>
              <a:defRPr/>
            </a:pPr>
            <a:r>
              <a:rPr lang="en-US" dirty="0" smtClean="0"/>
              <a:t>Items flagged as exhibiting DIF are reviewed by a panel of experts to determine the source of the item’s differential item performance.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02301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Specifically, the experts review the item(s) to determine if the differential performance is </a:t>
            </a:r>
            <a:r>
              <a:rPr lang="en-US" i="1" dirty="0" smtClean="0"/>
              <a:t>relevant</a:t>
            </a:r>
            <a:r>
              <a:rPr lang="en-US" dirty="0" smtClean="0"/>
              <a:t> to the construct being measured (</a:t>
            </a:r>
            <a:r>
              <a:rPr lang="en-US" i="1" dirty="0" smtClean="0">
                <a:solidFill>
                  <a:srgbClr val="003399"/>
                </a:solidFill>
              </a:rPr>
              <a:t>logical evidence of bias</a:t>
            </a:r>
            <a:r>
              <a:rPr lang="en-US" dirty="0" smtClean="0"/>
              <a:t>).</a:t>
            </a:r>
          </a:p>
          <a:p>
            <a:pPr>
              <a:defRPr/>
            </a:pPr>
            <a:r>
              <a:rPr lang="en-US" dirty="0" smtClean="0"/>
              <a:t>Test items are also subjected to </a:t>
            </a:r>
            <a:r>
              <a:rPr lang="en-US" i="1" dirty="0" smtClean="0">
                <a:solidFill>
                  <a:srgbClr val="003399"/>
                </a:solidFill>
              </a:rPr>
              <a:t>sensitivity review</a:t>
            </a:r>
            <a:r>
              <a:rPr lang="en-US" dirty="0" smtClean="0">
                <a:solidFill>
                  <a:srgbClr val="003399"/>
                </a:solidFill>
              </a:rPr>
              <a:t> </a:t>
            </a:r>
            <a:r>
              <a:rPr lang="en-US" dirty="0" smtClean="0"/>
              <a:t>during the development process in an effort to facilitate accuracy in measurement.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775686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IRT-based DIF Techniques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Item response models are </a:t>
            </a:r>
            <a:r>
              <a:rPr lang="en-US" i="1" dirty="0" smtClean="0">
                <a:solidFill>
                  <a:srgbClr val="003399"/>
                </a:solidFill>
              </a:rPr>
              <a:t>mathematical functions</a:t>
            </a:r>
            <a:r>
              <a:rPr lang="en-US" dirty="0" smtClean="0"/>
              <a:t> that relate the probability of a response to an item to person or examinee ability.</a:t>
            </a:r>
          </a:p>
          <a:p>
            <a:pPr>
              <a:defRPr/>
            </a:pPr>
            <a:r>
              <a:rPr lang="en-US" dirty="0" smtClean="0"/>
              <a:t>Typically, the response format is “correct” or “incorrect”.</a:t>
            </a:r>
          </a:p>
          <a:p>
            <a:pPr>
              <a:defRPr/>
            </a:pPr>
            <a:r>
              <a:rPr lang="en-US" dirty="0" smtClean="0"/>
              <a:t>However, </a:t>
            </a:r>
            <a:r>
              <a:rPr lang="en-US" i="1" dirty="0" smtClean="0">
                <a:solidFill>
                  <a:srgbClr val="003399"/>
                </a:solidFill>
              </a:rPr>
              <a:t>polytomous</a:t>
            </a:r>
            <a:r>
              <a:rPr lang="en-US" dirty="0" smtClean="0"/>
              <a:t> (ordinal) IRT models for measuring </a:t>
            </a:r>
            <a:r>
              <a:rPr lang="en-US" i="1" dirty="0" smtClean="0">
                <a:solidFill>
                  <a:srgbClr val="003399"/>
                </a:solidFill>
              </a:rPr>
              <a:t>attitudes</a:t>
            </a:r>
            <a:r>
              <a:rPr lang="en-US" dirty="0" smtClean="0"/>
              <a:t> or </a:t>
            </a:r>
            <a:r>
              <a:rPr lang="en-US" i="1" dirty="0" smtClean="0">
                <a:solidFill>
                  <a:srgbClr val="003399"/>
                </a:solidFill>
              </a:rPr>
              <a:t>performance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3399"/>
                </a:solidFill>
              </a:rPr>
              <a:t>ratings</a:t>
            </a:r>
            <a:r>
              <a:rPr lang="en-US" dirty="0" smtClean="0"/>
              <a:t> are commonly used as well.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167716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IRT-based DIF Techniques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IRT-based approach to DIF is superior to CTT-based methods for several reasons.</a:t>
            </a:r>
          </a:p>
          <a:p>
            <a:pPr>
              <a:defRPr/>
            </a:pPr>
            <a:r>
              <a:rPr lang="en-US" dirty="0" smtClean="0"/>
              <a:t>IRT estimates of item parameters (</a:t>
            </a:r>
            <a:r>
              <a:rPr lang="en-US" i="1" dirty="0" smtClean="0">
                <a:solidFill>
                  <a:srgbClr val="003399"/>
                </a:solidFill>
              </a:rPr>
              <a:t>a</a:t>
            </a:r>
            <a:r>
              <a:rPr lang="en-US" dirty="0" smtClean="0"/>
              <a:t>, </a:t>
            </a:r>
            <a:r>
              <a:rPr lang="en-US" i="1" dirty="0" smtClean="0">
                <a:solidFill>
                  <a:srgbClr val="003399"/>
                </a:solidFill>
              </a:rPr>
              <a:t>b</a:t>
            </a:r>
            <a:r>
              <a:rPr lang="en-US" dirty="0" smtClean="0"/>
              <a:t>, </a:t>
            </a:r>
            <a:r>
              <a:rPr lang="en-US" i="1" dirty="0" smtClean="0">
                <a:solidFill>
                  <a:srgbClr val="003399"/>
                </a:solidFill>
              </a:rPr>
              <a:t>c</a:t>
            </a:r>
            <a:r>
              <a:rPr lang="en-US" dirty="0" smtClean="0"/>
              <a:t>) are less </a:t>
            </a:r>
            <a:r>
              <a:rPr lang="en-US" i="1" dirty="0" smtClean="0">
                <a:solidFill>
                  <a:srgbClr val="003399"/>
                </a:solidFill>
              </a:rPr>
              <a:t>confounded</a:t>
            </a:r>
            <a:r>
              <a:rPr lang="en-US" dirty="0" smtClean="0"/>
              <a:t> with </a:t>
            </a:r>
            <a:r>
              <a:rPr lang="en-US" i="1" dirty="0" smtClean="0">
                <a:solidFill>
                  <a:srgbClr val="003399"/>
                </a:solidFill>
              </a:rPr>
              <a:t>sample characteristics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The </a:t>
            </a:r>
            <a:r>
              <a:rPr lang="en-US" i="1" dirty="0" smtClean="0">
                <a:solidFill>
                  <a:srgbClr val="003399"/>
                </a:solidFill>
              </a:rPr>
              <a:t>statistical properties </a:t>
            </a:r>
            <a:r>
              <a:rPr lang="en-US" dirty="0" smtClean="0"/>
              <a:t>of items can be described with </a:t>
            </a:r>
            <a:r>
              <a:rPr lang="en-US" i="1" dirty="0" smtClean="0">
                <a:solidFill>
                  <a:srgbClr val="003399"/>
                </a:solidFill>
              </a:rPr>
              <a:t>high precision </a:t>
            </a:r>
            <a:r>
              <a:rPr lang="en-US" dirty="0" smtClean="0"/>
              <a:t>leading to greater precision when testing DIF.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2344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IRT-based DIF Techniques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</a:t>
            </a:r>
            <a:r>
              <a:rPr lang="en-US" i="1" dirty="0" smtClean="0">
                <a:solidFill>
                  <a:srgbClr val="003399"/>
                </a:solidFill>
              </a:rPr>
              <a:t>statistical properties </a:t>
            </a:r>
            <a:r>
              <a:rPr lang="en-US" dirty="0" smtClean="0"/>
              <a:t>of items can be described with </a:t>
            </a:r>
            <a:r>
              <a:rPr lang="en-US" i="1" dirty="0" smtClean="0">
                <a:solidFill>
                  <a:srgbClr val="003399"/>
                </a:solidFill>
              </a:rPr>
              <a:t>high precision </a:t>
            </a:r>
            <a:r>
              <a:rPr lang="en-US" dirty="0" smtClean="0"/>
              <a:t>leading to greater precision when testing DIF.</a:t>
            </a:r>
          </a:p>
          <a:p>
            <a:pPr>
              <a:defRPr/>
            </a:pPr>
            <a:r>
              <a:rPr lang="en-US" dirty="0" smtClean="0"/>
              <a:t>The statistical properties of items can be readily </a:t>
            </a:r>
            <a:r>
              <a:rPr lang="en-US" i="1" dirty="0" smtClean="0">
                <a:solidFill>
                  <a:srgbClr val="003399"/>
                </a:solidFill>
              </a:rPr>
              <a:t>graphed</a:t>
            </a:r>
            <a:r>
              <a:rPr lang="en-US" dirty="0" smtClean="0"/>
              <a:t> providing increased interpretability and understanding of test items displaying DIF. </a:t>
            </a:r>
          </a:p>
          <a:p>
            <a:pPr>
              <a:defRPr/>
            </a:pPr>
            <a:r>
              <a:rPr lang="en-US" dirty="0" smtClean="0"/>
              <a:t>Estimating </a:t>
            </a:r>
            <a:r>
              <a:rPr lang="en-US" i="1" dirty="0" smtClean="0">
                <a:solidFill>
                  <a:srgbClr val="003399"/>
                </a:solidFill>
              </a:rPr>
              <a:t>Differential Test Functioning </a:t>
            </a:r>
            <a:r>
              <a:rPr lang="en-US" dirty="0" smtClean="0"/>
              <a:t>(DTF) is also possible.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87052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Items with Different Difficulty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988840"/>
            <a:ext cx="5149739" cy="4416774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57933"/>
            <a:ext cx="8229600" cy="4248894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bg1"/>
                </a:solidFill>
              </a:rPr>
              <a:t>Items with Different Discrimination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5555"/>
            <a:ext cx="8229600" cy="4248894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226542"/>
            <a:ext cx="5383695" cy="461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320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bg1"/>
                </a:solidFill>
              </a:rPr>
              <a:t>Items with Different Guessing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5555"/>
            <a:ext cx="8229600" cy="4248894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513" y="2067915"/>
            <a:ext cx="5208783" cy="446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381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Early in the evolution of the study of item (or test) bias, the term “bias” was used simultaneously in two contexts: </a:t>
            </a:r>
            <a:r>
              <a:rPr lang="en-US" sz="2800" i="1" dirty="0" smtClean="0">
                <a:solidFill>
                  <a:srgbClr val="003399"/>
                </a:solidFill>
              </a:rPr>
              <a:t>social and statistical</a:t>
            </a:r>
            <a:r>
              <a:rPr lang="en-US" sz="2800" dirty="0" smtClean="0"/>
              <a:t>.</a:t>
            </a:r>
          </a:p>
          <a:p>
            <a:pPr>
              <a:defRPr/>
            </a:pPr>
            <a:r>
              <a:rPr lang="en-US" sz="2800" dirty="0" smtClean="0"/>
              <a:t>The result was unnecessary additional confusion introduced into an already confused political atmosphere where bias was alleged to be the cause of the large disparity in scores between cultural groups. 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Definition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DIF is defined as an item that displays </a:t>
            </a:r>
            <a:r>
              <a:rPr lang="en-US" sz="2800" i="1" dirty="0" smtClean="0"/>
              <a:t>different </a:t>
            </a:r>
            <a:r>
              <a:rPr lang="en-US" sz="2800" dirty="0" smtClean="0"/>
              <a:t>statistical properties for </a:t>
            </a:r>
            <a:r>
              <a:rPr lang="en-US" sz="2800" i="1" dirty="0" smtClean="0"/>
              <a:t>different study groups</a:t>
            </a:r>
            <a:r>
              <a:rPr lang="en-US" sz="2800" dirty="0" smtClean="0"/>
              <a:t> after having been </a:t>
            </a:r>
            <a:r>
              <a:rPr lang="en-US" sz="2800" i="1" dirty="0" smtClean="0"/>
              <a:t>matched on an ability </a:t>
            </a:r>
            <a:r>
              <a:rPr lang="en-US" sz="2800" dirty="0" smtClean="0"/>
              <a:t>or proficiency measure (deAyala, 2009; Holland &amp; Wainer, 1993).</a:t>
            </a:r>
          </a:p>
          <a:p>
            <a:pPr>
              <a:defRPr/>
            </a:pPr>
            <a:r>
              <a:rPr lang="en-US" sz="2800" dirty="0" smtClean="0"/>
              <a:t>Consider a binary response item scaled using IRT.</a:t>
            </a:r>
          </a:p>
          <a:p>
            <a:pPr>
              <a:defRPr/>
            </a:pPr>
            <a:r>
              <a:rPr lang="en-US" sz="2800" dirty="0" smtClean="0"/>
              <a:t>DIF is expressed as the difference between the conditional probabilities of a response of 1 for two groups.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33326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Uniform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069822"/>
              </p:ext>
            </p:extLst>
          </p:nvPr>
        </p:nvGraphicFramePr>
        <p:xfrm>
          <a:off x="1815480" y="1705678"/>
          <a:ext cx="5389215" cy="4826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Visio" r:id="rId3" imgW="6458475" imgH="5782860" progId="Visio.Drawing.11">
                  <p:embed/>
                </p:oleObj>
              </mc:Choice>
              <mc:Fallback>
                <p:oleObj name="Visio" r:id="rId3" imgW="6458475" imgH="57828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15480" y="1705678"/>
                        <a:ext cx="5389215" cy="4826182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  <a:alpha val="9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Non-Uniform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marL="457200" lvl="1" indent="0">
              <a:buFontTx/>
              <a:buNone/>
              <a:defRPr/>
            </a:pPr>
            <a:endParaRPr lang="en-US" sz="21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954331"/>
            <a:ext cx="5803962" cy="432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917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Applied to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i="1" dirty="0" smtClean="0"/>
              <a:t>Item characteristic curves </a:t>
            </a:r>
            <a:r>
              <a:rPr lang="en-US" altLang="en-US" dirty="0" smtClean="0"/>
              <a:t>(ICCs) provide a means for comparing the responses of two different groups (reference and focal).</a:t>
            </a:r>
          </a:p>
          <a:p>
            <a:pPr eaLnBrk="1" hangingPunct="1">
              <a:defRPr/>
            </a:pPr>
            <a:r>
              <a:rPr lang="en-US" altLang="en-US" dirty="0" smtClean="0"/>
              <a:t>A difference between the ICCs of the two groups provides evidence that persons of the </a:t>
            </a:r>
            <a:r>
              <a:rPr lang="en-US" altLang="en-US" i="1" dirty="0" smtClean="0"/>
              <a:t>same ability </a:t>
            </a:r>
            <a:r>
              <a:rPr lang="en-US" altLang="en-US" dirty="0" smtClean="0"/>
              <a:t>level do not have the </a:t>
            </a:r>
            <a:r>
              <a:rPr lang="en-US" altLang="en-US" i="1" dirty="0" smtClean="0"/>
              <a:t>same probability </a:t>
            </a:r>
            <a:r>
              <a:rPr lang="en-US" altLang="en-US" dirty="0" smtClean="0"/>
              <a:t>of success on an item.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Applied to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Specifically,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DIF occurs when the </a:t>
            </a:r>
            <a:r>
              <a:rPr lang="en-US" altLang="en-US" i="1" dirty="0" smtClean="0"/>
              <a:t>conditional probab</a:t>
            </a:r>
            <a:r>
              <a:rPr lang="en-US" altLang="en-US" dirty="0" smtClean="0"/>
              <a:t>ility of a correct response differs for the two groups.</a:t>
            </a:r>
          </a:p>
          <a:p>
            <a:pPr eaLnBrk="1" hangingPunct="1">
              <a:defRPr/>
            </a:pPr>
            <a:r>
              <a:rPr lang="en-US" altLang="en-US" dirty="0" smtClean="0"/>
              <a:t>Unlike CTT procedures for studying DIF, comparisons based on IRT are less confounded by </a:t>
            </a:r>
            <a:r>
              <a:rPr lang="en-US" altLang="en-US" i="1" dirty="0" smtClean="0"/>
              <a:t>differences in average group performance</a:t>
            </a:r>
            <a:r>
              <a:rPr lang="en-US" altLang="en-US" dirty="0" smtClean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26326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Applied to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616" y="170080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The relative conditional probabilities for two groups are illustrated graphically below.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564904"/>
            <a:ext cx="4621509" cy="414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6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Applied to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Given the form of a parametric ICC, the item parameters </a:t>
            </a:r>
            <a:r>
              <a:rPr lang="en-US" altLang="en-US" i="1" dirty="0" smtClean="0">
                <a:solidFill>
                  <a:srgbClr val="003399"/>
                </a:solidFill>
              </a:rPr>
              <a:t>a, b, c </a:t>
            </a:r>
            <a:r>
              <a:rPr lang="en-US" altLang="en-US" dirty="0" smtClean="0"/>
              <a:t>are completely determined.</a:t>
            </a:r>
          </a:p>
          <a:p>
            <a:pPr eaLnBrk="1" hangingPunct="1">
              <a:defRPr/>
            </a:pPr>
            <a:r>
              <a:rPr lang="en-US" altLang="en-US" dirty="0" smtClean="0"/>
              <a:t>Therefore, DIF is determined by the difference in ICCs.</a:t>
            </a:r>
          </a:p>
          <a:p>
            <a:pPr eaLnBrk="1" hangingPunct="1">
              <a:defRPr/>
            </a:pPr>
            <a:r>
              <a:rPr lang="en-US" altLang="en-US" dirty="0" smtClean="0"/>
              <a:t>DIF can be mathematically described by differences in the </a:t>
            </a:r>
            <a:r>
              <a:rPr lang="en-US" altLang="en-US" i="1" dirty="0">
                <a:solidFill>
                  <a:srgbClr val="003399"/>
                </a:solidFill>
              </a:rPr>
              <a:t>a, b, c </a:t>
            </a:r>
            <a:r>
              <a:rPr lang="en-US" altLang="en-US" dirty="0" smtClean="0"/>
              <a:t>parameters (or some combination of them).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46414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Applied to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Given the form of a parametric ICC, the item parameters </a:t>
            </a:r>
            <a:r>
              <a:rPr lang="en-US" altLang="en-US" i="1" dirty="0" smtClean="0">
                <a:solidFill>
                  <a:srgbClr val="003399"/>
                </a:solidFill>
              </a:rPr>
              <a:t>a, b, c </a:t>
            </a:r>
            <a:r>
              <a:rPr lang="en-US" altLang="en-US" dirty="0" smtClean="0"/>
              <a:t>are completely determined.</a:t>
            </a:r>
          </a:p>
          <a:p>
            <a:pPr eaLnBrk="1" hangingPunct="1">
              <a:defRPr/>
            </a:pPr>
            <a:r>
              <a:rPr lang="en-US" altLang="en-US" dirty="0" smtClean="0"/>
              <a:t>Therefore, DIF is determined by the difference in ICCs.</a:t>
            </a:r>
          </a:p>
          <a:p>
            <a:pPr eaLnBrk="1" hangingPunct="1">
              <a:defRPr/>
            </a:pPr>
            <a:r>
              <a:rPr lang="en-US" altLang="en-US" dirty="0" smtClean="0"/>
              <a:t>DIF can be mathematically described by differences in the </a:t>
            </a:r>
            <a:r>
              <a:rPr lang="en-US" altLang="en-US" i="1" dirty="0">
                <a:solidFill>
                  <a:srgbClr val="003399"/>
                </a:solidFill>
              </a:rPr>
              <a:t>a, b, c </a:t>
            </a:r>
            <a:r>
              <a:rPr lang="en-US" altLang="en-US" dirty="0" smtClean="0"/>
              <a:t>parameters (or some combination of them).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14733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Uniform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616" y="1700808"/>
            <a:ext cx="8229600" cy="452596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564904"/>
            <a:ext cx="4621509" cy="414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095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Non-Uniform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616" y="1700808"/>
            <a:ext cx="8229600" cy="452596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420888"/>
            <a:ext cx="4489727" cy="402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0047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The term “bias” requires and </a:t>
            </a:r>
            <a:r>
              <a:rPr lang="en-US" sz="2800" i="1" dirty="0" smtClean="0">
                <a:solidFill>
                  <a:srgbClr val="003399"/>
                </a:solidFill>
              </a:rPr>
              <a:t>external criterion</a:t>
            </a:r>
            <a:r>
              <a:rPr lang="en-US" sz="2800" dirty="0" smtClean="0"/>
              <a:t>.</a:t>
            </a:r>
          </a:p>
          <a:p>
            <a:pPr>
              <a:defRPr/>
            </a:pPr>
            <a:r>
              <a:rPr lang="en-US" sz="2800" dirty="0" smtClean="0"/>
              <a:t>Differential item functioning (DIF) is an internal measure based on statistical metrics. </a:t>
            </a:r>
          </a:p>
          <a:p>
            <a:pPr>
              <a:defRPr/>
            </a:pPr>
            <a:r>
              <a:rPr lang="en-US" sz="2800" dirty="0" smtClean="0"/>
              <a:t>Item bias is analogous to the concept of </a:t>
            </a:r>
            <a:r>
              <a:rPr lang="en-US" sz="2800" i="1" dirty="0" smtClean="0">
                <a:solidFill>
                  <a:srgbClr val="003399"/>
                </a:solidFill>
              </a:rPr>
              <a:t>validity </a:t>
            </a:r>
            <a:r>
              <a:rPr lang="en-US" sz="2800" i="1" dirty="0" smtClean="0"/>
              <a:t>(requires an external criterion to establish evidence of bias).</a:t>
            </a:r>
          </a:p>
          <a:p>
            <a:pPr>
              <a:defRPr/>
            </a:pPr>
            <a:r>
              <a:rPr lang="en-US" sz="2800" dirty="0" smtClean="0"/>
              <a:t>DIF is analogous to the concept of </a:t>
            </a:r>
            <a:r>
              <a:rPr lang="en-US" sz="2800" i="1" dirty="0" smtClean="0">
                <a:solidFill>
                  <a:srgbClr val="003399"/>
                </a:solidFill>
              </a:rPr>
              <a:t>reliability</a:t>
            </a:r>
            <a:r>
              <a:rPr lang="en-US" sz="2800" dirty="0" smtClean="0"/>
              <a:t> </a:t>
            </a:r>
            <a:r>
              <a:rPr lang="en-US" sz="2800" i="1" dirty="0" smtClean="0"/>
              <a:t>(i.e. is an internal technique used to </a:t>
            </a:r>
            <a:r>
              <a:rPr lang="en-US" sz="2800" i="1" dirty="0"/>
              <a:t>establish evidence </a:t>
            </a:r>
            <a:r>
              <a:rPr lang="en-US" sz="2800" i="1" dirty="0" smtClean="0"/>
              <a:t>that test items perform differently for persons matched on their ability).</a:t>
            </a:r>
            <a:endParaRPr lang="en-US" sz="2800" i="1" dirty="0"/>
          </a:p>
          <a:p>
            <a:pPr marL="0" indent="0">
              <a:buNone/>
              <a:defRPr/>
            </a:pPr>
            <a:endParaRPr lang="en-US" sz="2800" i="1" dirty="0" smtClean="0"/>
          </a:p>
          <a:p>
            <a:pPr>
              <a:defRPr/>
            </a:pPr>
            <a:endParaRPr lang="en-US" sz="2800" i="1" dirty="0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01611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Area Between Two ICCs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The area between two ICCs provides an impression of the </a:t>
            </a:r>
            <a:r>
              <a:rPr lang="en-US" altLang="en-US" i="1" dirty="0" smtClean="0">
                <a:solidFill>
                  <a:srgbClr val="003399"/>
                </a:solidFill>
              </a:rPr>
              <a:t>degree of DIF </a:t>
            </a:r>
            <a:r>
              <a:rPr lang="en-US" altLang="en-US" dirty="0" smtClean="0"/>
              <a:t>(e.g., effect size).</a:t>
            </a:r>
          </a:p>
          <a:p>
            <a:pPr eaLnBrk="1" hangingPunct="1">
              <a:defRPr/>
            </a:pPr>
            <a:r>
              <a:rPr lang="en-US" altLang="en-US" dirty="0" smtClean="0"/>
              <a:t>If the two ICCs cross, some of the area is conceptualized as </a:t>
            </a:r>
            <a:r>
              <a:rPr lang="en-US" altLang="en-US" i="1" dirty="0" smtClean="0">
                <a:solidFill>
                  <a:srgbClr val="003399"/>
                </a:solidFill>
              </a:rPr>
              <a:t>positive</a:t>
            </a:r>
            <a:r>
              <a:rPr lang="en-US" altLang="en-US" dirty="0" smtClean="0"/>
              <a:t> and some as </a:t>
            </a:r>
            <a:r>
              <a:rPr lang="en-US" altLang="en-US" i="1" dirty="0" smtClean="0">
                <a:solidFill>
                  <a:srgbClr val="003399"/>
                </a:solidFill>
              </a:rPr>
              <a:t>negative</a:t>
            </a:r>
            <a:r>
              <a:rPr lang="en-US" altLang="en-US" dirty="0" smtClean="0"/>
              <a:t> DIF.</a:t>
            </a:r>
          </a:p>
          <a:p>
            <a:pPr eaLnBrk="1" hangingPunct="1">
              <a:defRPr/>
            </a:pPr>
            <a:r>
              <a:rPr lang="en-US" altLang="en-US" dirty="0" smtClean="0"/>
              <a:t>In this context, it is useful to make all of the area positive and sum the area for a </a:t>
            </a:r>
            <a:r>
              <a:rPr lang="en-US" altLang="en-US" i="1" dirty="0" smtClean="0">
                <a:solidFill>
                  <a:srgbClr val="003399"/>
                </a:solidFill>
              </a:rPr>
              <a:t>total DIF index</a:t>
            </a:r>
            <a:r>
              <a:rPr lang="en-US" altLang="en-US" dirty="0" smtClean="0"/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DIF and Multidimensionality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A unidimensional test measures a </a:t>
            </a:r>
            <a:r>
              <a:rPr lang="en-US" altLang="en-US" i="1" dirty="0" smtClean="0">
                <a:solidFill>
                  <a:srgbClr val="003399"/>
                </a:solidFill>
              </a:rPr>
              <a:t>single ability</a:t>
            </a:r>
            <a:r>
              <a:rPr lang="en-US" altLang="en-US" dirty="0" smtClean="0"/>
              <a:t>.</a:t>
            </a:r>
          </a:p>
          <a:p>
            <a:pPr eaLnBrk="1" hangingPunct="1">
              <a:defRPr/>
            </a:pPr>
            <a:r>
              <a:rPr lang="en-US" altLang="en-US" dirty="0" smtClean="0"/>
              <a:t>Therefore, </a:t>
            </a:r>
            <a:r>
              <a:rPr lang="en-US" altLang="en-US" i="1" dirty="0" smtClean="0">
                <a:solidFill>
                  <a:srgbClr val="003399"/>
                </a:solidFill>
              </a:rPr>
              <a:t>ability</a:t>
            </a:r>
            <a:r>
              <a:rPr lang="en-US" altLang="en-US" dirty="0" smtClean="0"/>
              <a:t> is the only systematic factor affecting a person’s likelihood of responding correctly to an item.</a:t>
            </a:r>
          </a:p>
          <a:p>
            <a:pPr eaLnBrk="1" hangingPunct="1">
              <a:defRPr/>
            </a:pPr>
            <a:r>
              <a:rPr lang="en-US" altLang="en-US" dirty="0" smtClean="0"/>
              <a:t>Apart from random error, </a:t>
            </a:r>
            <a:r>
              <a:rPr lang="en-US" altLang="en-US" i="1" dirty="0" smtClean="0">
                <a:solidFill>
                  <a:srgbClr val="003399"/>
                </a:solidFill>
              </a:rPr>
              <a:t>group differences</a:t>
            </a:r>
            <a:r>
              <a:rPr lang="en-US" altLang="en-US" dirty="0" smtClean="0"/>
              <a:t> in item performance on a unidimensional test can be completely attributed to </a:t>
            </a:r>
            <a:r>
              <a:rPr lang="en-US" altLang="en-US" i="1" dirty="0" smtClean="0">
                <a:solidFill>
                  <a:srgbClr val="003399"/>
                </a:solidFill>
              </a:rPr>
              <a:t>differences in group ability</a:t>
            </a:r>
            <a:r>
              <a:rPr lang="en-US" altLang="en-US" dirty="0" smtClean="0"/>
              <a:t>.</a:t>
            </a:r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51283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DIF and Multidimensionality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In reality, a test might require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two abilities </a:t>
            </a:r>
            <a:r>
              <a:rPr lang="en-US" altLang="en-US" sz="2800" dirty="0" smtClean="0"/>
              <a:t>(crystallized and fluid intelligence).</a:t>
            </a:r>
          </a:p>
          <a:p>
            <a:pPr eaLnBrk="1" hangingPunct="1">
              <a:defRPr/>
            </a:pPr>
            <a:r>
              <a:rPr lang="en-US" altLang="en-US" sz="2800" dirty="0" smtClean="0"/>
              <a:t>Consequently, if we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force</a:t>
            </a:r>
            <a:r>
              <a:rPr lang="en-US" altLang="en-US" sz="2800" dirty="0" smtClean="0"/>
              <a:t> a unidimensional ICC onto item scores that that depend on two different proficiencies, the second ability may affect the ICC of a group.</a:t>
            </a:r>
          </a:p>
          <a:p>
            <a:pPr eaLnBrk="1" hangingPunct="1">
              <a:defRPr/>
            </a:pPr>
            <a:r>
              <a:rPr lang="en-US" altLang="en-US" sz="2800" dirty="0" smtClean="0"/>
              <a:t>Although DIF can be conceptualized as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multidimensionality</a:t>
            </a:r>
            <a:r>
              <a:rPr lang="en-US" altLang="en-US" sz="2800" dirty="0" smtClean="0"/>
              <a:t>, IRT models used for DIF analysis are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unidimensional</a:t>
            </a:r>
            <a:r>
              <a:rPr lang="en-US" altLang="en-US" sz="2800" dirty="0" smtClean="0"/>
              <a:t>.</a:t>
            </a:r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70159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Conducting DIF Analysis in IRT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First issue is the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measurement </a:t>
            </a:r>
            <a:r>
              <a:rPr lang="en-US" altLang="en-US" sz="2800" dirty="0" smtClean="0"/>
              <a:t>of DIF to evaluate the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magnitude</a:t>
            </a:r>
            <a:r>
              <a:rPr lang="en-US" altLang="en-US" sz="2800" dirty="0" smtClean="0"/>
              <a:t> of the effect.</a:t>
            </a:r>
          </a:p>
          <a:p>
            <a:pPr eaLnBrk="1" hangingPunct="1">
              <a:defRPr/>
            </a:pPr>
            <a:r>
              <a:rPr lang="en-US" altLang="en-US" sz="2800" dirty="0" smtClean="0"/>
              <a:t>Second issue is the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statistical test </a:t>
            </a:r>
            <a:r>
              <a:rPr lang="en-US" altLang="en-US" sz="2800" dirty="0" smtClean="0"/>
              <a:t>of DIF for items.</a:t>
            </a:r>
          </a:p>
          <a:p>
            <a:pPr eaLnBrk="1" hangingPunct="1">
              <a:defRPr/>
            </a:pPr>
            <a:r>
              <a:rPr lang="en-US" altLang="en-US" sz="2800" dirty="0" smtClean="0"/>
              <a:t>So, we proceed by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measuring</a:t>
            </a:r>
            <a:r>
              <a:rPr lang="en-US" altLang="en-US" sz="2800" dirty="0" smtClean="0"/>
              <a:t> and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testing</a:t>
            </a:r>
            <a:r>
              <a:rPr lang="en-US" altLang="en-US" sz="2800" dirty="0" smtClean="0"/>
              <a:t> DIF.</a:t>
            </a:r>
          </a:p>
          <a:p>
            <a:pPr eaLnBrk="1" hangingPunct="1">
              <a:defRPr/>
            </a:pPr>
            <a:r>
              <a:rPr lang="en-US" altLang="en-US" sz="2800" dirty="0" smtClean="0"/>
              <a:t>The research question is </a:t>
            </a:r>
            <a:r>
              <a:rPr lang="en-US" altLang="en-US" sz="2800" dirty="0" smtClean="0">
                <a:solidFill>
                  <a:srgbClr val="003399"/>
                </a:solidFill>
              </a:rPr>
              <a:t>“Are the ICCs for the two groups equal in the population?”</a:t>
            </a:r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65758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Measuring DIF in IRT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Simple area indices.</a:t>
            </a:r>
          </a:p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3399"/>
                </a:solidFill>
              </a:rPr>
              <a:t>Signed Area:</a:t>
            </a:r>
          </a:p>
          <a:p>
            <a:pPr eaLnBrk="1" hangingPunct="1">
              <a:defRPr/>
            </a:pPr>
            <a:endParaRPr lang="en-US" altLang="en-US" sz="2800" dirty="0">
              <a:solidFill>
                <a:srgbClr val="003399"/>
              </a:solidFill>
            </a:endParaRPr>
          </a:p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3399"/>
                </a:solidFill>
              </a:rPr>
              <a:t>Unsigned Area:</a:t>
            </a:r>
          </a:p>
          <a:p>
            <a:pPr eaLnBrk="1" hangingPunct="1">
              <a:defRPr/>
            </a:pPr>
            <a:endParaRPr lang="en-US" altLang="en-US" sz="2800" dirty="0">
              <a:solidFill>
                <a:srgbClr val="003399"/>
              </a:solidFill>
            </a:endParaRPr>
          </a:p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3399"/>
                </a:solidFill>
              </a:rPr>
              <a:t>When the unsigned area is notably higher than the signed area, the ICCs cross. </a:t>
            </a:r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987824" y="2348880"/>
                <a:ext cx="3024336" cy="6587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grow m:val="on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)−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sub>
                                  </m:s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348880"/>
                <a:ext cx="3024336" cy="65877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563888" y="3238100"/>
                <a:ext cx="2603790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nary>
                                <m:naryPr>
                                  <m:grow m:val="on"/>
                                  <m:subHide m:val="on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)−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nary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238100"/>
                <a:ext cx="2603790" cy="9106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04853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Measuring DIF in IRT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Probability difference indices.</a:t>
            </a:r>
          </a:p>
          <a:p>
            <a:pPr eaLnBrk="1" hangingPunct="1">
              <a:defRPr/>
            </a:pPr>
            <a:r>
              <a:rPr lang="en-US" altLang="en-US" sz="2800" dirty="0" smtClean="0"/>
              <a:t>Simple area measures of DIF an be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distorted</a:t>
            </a:r>
            <a:r>
              <a:rPr lang="en-US" altLang="en-US" sz="2800" dirty="0" smtClean="0">
                <a:solidFill>
                  <a:srgbClr val="003399"/>
                </a:solidFill>
              </a:rPr>
              <a:t> </a:t>
            </a:r>
            <a:r>
              <a:rPr lang="en-US" altLang="en-US" sz="2800" dirty="0" smtClean="0"/>
              <a:t>by ICC differences in segments of the ability continuum when sample size is small.</a:t>
            </a:r>
          </a:p>
          <a:p>
            <a:pPr eaLnBrk="1" hangingPunct="1">
              <a:defRPr/>
            </a:pPr>
            <a:r>
              <a:rPr lang="en-US" altLang="en-US" sz="2800" dirty="0" smtClean="0"/>
              <a:t>Weighting can be employed to circumvent this problem.</a:t>
            </a:r>
          </a:p>
          <a:p>
            <a:pPr eaLnBrk="1" hangingPunct="1">
              <a:defRPr/>
            </a:pPr>
            <a:r>
              <a:rPr lang="en-US" altLang="en-US" sz="2800" dirty="0" smtClean="0"/>
              <a:t>Also, typically, DIF studies focus on a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particular segment of the ability continuum</a:t>
            </a:r>
            <a:r>
              <a:rPr lang="en-US" altLang="en-US" sz="2800" dirty="0" smtClean="0"/>
              <a:t> (i.e. there are problematic areas along the ability continuum for groups).</a:t>
            </a:r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59855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Measuring DIF in IRT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Difference in ICCs is:</a:t>
            </a:r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r>
              <a:rPr lang="en-US" altLang="en-US" sz="2800" dirty="0" smtClean="0"/>
              <a:t>Signed area for DIF is:</a:t>
            </a:r>
          </a:p>
          <a:p>
            <a:pPr lvl="1" eaLnBrk="1" hangingPunct="1">
              <a:defRPr/>
            </a:pPr>
            <a:r>
              <a:rPr lang="en-US" altLang="en-US" sz="2400" dirty="0"/>
              <a:t>“signed probability difference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    controlling </a:t>
            </a:r>
            <a:r>
              <a:rPr lang="en-US" altLang="en-US" sz="2400" dirty="0"/>
              <a:t>for theta”</a:t>
            </a:r>
          </a:p>
          <a:p>
            <a:pPr marL="457200" lvl="1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r>
              <a:rPr lang="en-US" altLang="en-US" sz="2800" dirty="0" smtClean="0"/>
              <a:t>Unsigned area </a:t>
            </a:r>
          </a:p>
          <a:p>
            <a:pPr lvl="1" eaLnBrk="1" hangingPunct="1">
              <a:defRPr/>
            </a:pPr>
            <a:r>
              <a:rPr lang="en-US" altLang="en-US" sz="2400" dirty="0" smtClean="0"/>
              <a:t>“unsigned </a:t>
            </a:r>
            <a:r>
              <a:rPr lang="en-US" altLang="en-US" sz="2400" dirty="0"/>
              <a:t>probability difference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sz="2400" dirty="0"/>
              <a:t>    </a:t>
            </a:r>
            <a:r>
              <a:rPr lang="en-US" altLang="en-US" sz="2400" dirty="0" smtClean="0"/>
              <a:t> controlling </a:t>
            </a:r>
            <a:r>
              <a:rPr lang="en-US" altLang="en-US" sz="2400" dirty="0"/>
              <a:t>for theta”</a:t>
            </a:r>
          </a:p>
          <a:p>
            <a:pPr marL="457200" lvl="1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120" y="1856168"/>
            <a:ext cx="2958802" cy="5479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2892611"/>
            <a:ext cx="1909400" cy="11586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4905934"/>
            <a:ext cx="2016224" cy="103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4387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Measuring DIF in IRT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i="1" dirty="0" smtClean="0">
                <a:solidFill>
                  <a:srgbClr val="003399"/>
                </a:solidFill>
              </a:rPr>
              <a:t>b</a:t>
            </a:r>
            <a:r>
              <a:rPr lang="en-US" altLang="en-US" sz="2800" dirty="0" smtClean="0">
                <a:solidFill>
                  <a:srgbClr val="003399"/>
                </a:solidFill>
              </a:rPr>
              <a:t>-parameter</a:t>
            </a:r>
            <a:r>
              <a:rPr lang="en-US" altLang="en-US" sz="2800" dirty="0" smtClean="0"/>
              <a:t> difference:</a:t>
            </a:r>
          </a:p>
          <a:p>
            <a:pPr lvl="1" eaLnBrk="1" hangingPunct="1">
              <a:defRPr/>
            </a:pPr>
            <a:r>
              <a:rPr lang="en-US" altLang="en-US" sz="2400" dirty="0"/>
              <a:t>“signed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b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difference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 controlling </a:t>
            </a:r>
            <a:r>
              <a:rPr lang="en-US" altLang="en-US" sz="2400" dirty="0"/>
              <a:t>for theta”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eaLnBrk="1" hangingPunct="1">
              <a:defRPr/>
            </a:pPr>
            <a:r>
              <a:rPr lang="en-US" altLang="en-US" sz="2400" i="1" dirty="0" smtClean="0">
                <a:solidFill>
                  <a:srgbClr val="003399"/>
                </a:solidFill>
              </a:rPr>
              <a:t>Positive</a:t>
            </a:r>
            <a:r>
              <a:rPr lang="en-US" altLang="en-US" sz="2400" dirty="0" smtClean="0"/>
              <a:t> values of SBD-</a:t>
            </a:r>
            <a:r>
              <a:rPr lang="el-GR" altLang="en-US" sz="2400" dirty="0" smtClean="0"/>
              <a:t>θ</a:t>
            </a:r>
            <a:r>
              <a:rPr lang="en-US" altLang="en-US" sz="2400" dirty="0" smtClean="0"/>
              <a:t> indicates DIF favoring the reference group;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negative</a:t>
            </a:r>
            <a:r>
              <a:rPr lang="en-US" altLang="en-US" sz="2400" dirty="0" smtClean="0"/>
              <a:t> values </a:t>
            </a:r>
            <a:r>
              <a:rPr lang="en-US" altLang="en-US" sz="2400" dirty="0"/>
              <a:t>indicates DIF favoring the reference group</a:t>
            </a:r>
            <a:r>
              <a:rPr lang="en-US" altLang="en-US" sz="2400" dirty="0" smtClean="0"/>
              <a:t>.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r>
              <a:rPr lang="en-US" altLang="en-US" sz="2400" dirty="0" smtClean="0"/>
              <a:t>Simple difference conveys the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size</a:t>
            </a:r>
            <a:r>
              <a:rPr lang="en-US" altLang="en-US" sz="2400" dirty="0" smtClean="0"/>
              <a:t> rather than significance of DIF.</a:t>
            </a:r>
          </a:p>
          <a:p>
            <a:pPr eaLnBrk="1" hangingPunct="1">
              <a:defRPr/>
            </a:pPr>
            <a:endParaRPr lang="en-US" altLang="en-US" sz="2400" dirty="0" smtClean="0"/>
          </a:p>
          <a:p>
            <a:pPr marL="457200" lvl="1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79" y="1855788"/>
            <a:ext cx="3013495" cy="5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1563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Measuring DIF in IRT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ICC method for small samples.</a:t>
            </a:r>
            <a:endParaRPr lang="en-US" altLang="en-US" sz="2400" dirty="0"/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eaLnBrk="1" hangingPunct="1">
              <a:defRPr/>
            </a:pPr>
            <a:r>
              <a:rPr lang="en-US" altLang="en-US" sz="2400" dirty="0" smtClean="0"/>
              <a:t>Involves obtaining IRT item and ability estimates for the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combined reference and focal groups </a:t>
            </a:r>
            <a:r>
              <a:rPr lang="en-US" altLang="en-US" sz="2400" dirty="0" smtClean="0"/>
              <a:t>(conduct IRT scaling simultaneously for both groups).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r>
              <a:rPr lang="en-US" altLang="en-US" sz="2400" dirty="0" smtClean="0"/>
              <a:t>Then derive for person </a:t>
            </a:r>
            <a:r>
              <a:rPr lang="en-US" altLang="en-US" sz="2400" i="1" dirty="0" smtClean="0"/>
              <a:t>i</a:t>
            </a:r>
            <a:r>
              <a:rPr lang="en-US" altLang="en-US" sz="2400" dirty="0" smtClean="0"/>
              <a:t>: </a:t>
            </a:r>
          </a:p>
          <a:p>
            <a:pPr marL="457200" lvl="1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800" dirty="0" smtClean="0"/>
              <a:t>               </a:t>
            </a:r>
            <a:r>
              <a:rPr lang="en-US" altLang="en-US" sz="1400" dirty="0" smtClean="0"/>
              <a:t>= probability of correct response for combined sample.</a:t>
            </a:r>
            <a:endParaRPr lang="en-US" altLang="en-US" sz="1400" dirty="0"/>
          </a:p>
          <a:p>
            <a:pPr marL="0" indent="0" eaLnBrk="1" hangingPunct="1">
              <a:buNone/>
              <a:defRPr/>
            </a:pPr>
            <a:r>
              <a:rPr lang="en-US" altLang="en-US" sz="2800" dirty="0" smtClean="0"/>
              <a:t>               </a:t>
            </a:r>
            <a:r>
              <a:rPr lang="en-US" altLang="en-US" sz="1400" dirty="0" smtClean="0"/>
              <a:t>= the variance of </a:t>
            </a:r>
            <a:r>
              <a:rPr lang="en-US" altLang="en-US" sz="1400" i="1" dirty="0" smtClean="0"/>
              <a:t>u</a:t>
            </a:r>
            <a:r>
              <a:rPr lang="en-US" altLang="en-US" sz="1400" dirty="0" smtClean="0"/>
              <a:t> at theta </a:t>
            </a:r>
            <a:r>
              <a:rPr lang="en-US" altLang="en-US" sz="1400" i="1" dirty="0" smtClean="0"/>
              <a:t>j</a:t>
            </a:r>
            <a:r>
              <a:rPr lang="en-US" altLang="en-US" sz="1400" dirty="0" smtClean="0"/>
              <a:t>; </a:t>
            </a:r>
            <a:r>
              <a:rPr lang="en-US" altLang="en-US" sz="1400" i="1" dirty="0" smtClean="0"/>
              <a:t>Z</a:t>
            </a:r>
            <a:r>
              <a:rPr lang="en-US" altLang="en-US" sz="1400" dirty="0" smtClean="0"/>
              <a:t> is the standardized difference between an person’s              	              observed score and expected response.</a:t>
            </a:r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398" y="4221088"/>
            <a:ext cx="2584585" cy="10081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5445224"/>
            <a:ext cx="915324" cy="3980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5902649"/>
            <a:ext cx="897557" cy="35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847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Measuring DIF in IRT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Signed residual </a:t>
            </a:r>
            <a:r>
              <a:rPr lang="en-US" altLang="en-US" sz="2400" i="1" dirty="0" smtClean="0"/>
              <a:t>Z</a:t>
            </a:r>
            <a:r>
              <a:rPr lang="en-US" altLang="en-US" sz="2400" dirty="0" smtClean="0"/>
              <a:t>-score is obtained by: </a:t>
            </a:r>
          </a:p>
          <a:p>
            <a:pPr lvl="1" eaLnBrk="1" hangingPunct="1">
              <a:defRPr/>
            </a:pPr>
            <a:r>
              <a:rPr lang="en-US" altLang="en-US" sz="2000" dirty="0" smtClean="0"/>
              <a:t>“signed Z-score controlling for theta”</a:t>
            </a: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r>
              <a:rPr lang="en-US" altLang="en-US" sz="2400" dirty="0" smtClean="0"/>
              <a:t>Unsigned </a:t>
            </a:r>
            <a:r>
              <a:rPr lang="en-US" altLang="en-US" sz="2400" dirty="0"/>
              <a:t>residual </a:t>
            </a:r>
            <a:r>
              <a:rPr lang="en-US" altLang="en-US" sz="2400" i="1" dirty="0"/>
              <a:t>Z</a:t>
            </a:r>
            <a:r>
              <a:rPr lang="en-US" altLang="en-US" sz="2400" dirty="0"/>
              <a:t>-score is obtained by: </a:t>
            </a:r>
          </a:p>
          <a:p>
            <a:pPr lvl="1" eaLnBrk="1" hangingPunct="1">
              <a:defRPr/>
            </a:pPr>
            <a:r>
              <a:rPr lang="en-US" altLang="en-US" sz="2000" dirty="0" smtClean="0"/>
              <a:t>“unsigned </a:t>
            </a:r>
            <a:r>
              <a:rPr lang="en-US" altLang="en-US" sz="2000" dirty="0"/>
              <a:t>Z-score controlling for theta”</a:t>
            </a:r>
          </a:p>
          <a:p>
            <a:pPr marL="457200" lvl="1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800" dirty="0" smtClean="0"/>
              <a:t>               </a:t>
            </a:r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1772816"/>
            <a:ext cx="2197368" cy="1412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3573016"/>
            <a:ext cx="2311424" cy="136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744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DIF is a broad concept in the measurement community.</a:t>
            </a:r>
          </a:p>
          <a:p>
            <a:pPr>
              <a:defRPr/>
            </a:pPr>
            <a:r>
              <a:rPr lang="en-US" sz="2800" dirty="0" smtClean="0"/>
              <a:t>We are concerned if an item functions differently in two or more groups. </a:t>
            </a:r>
          </a:p>
          <a:p>
            <a:pPr>
              <a:defRPr/>
            </a:pPr>
            <a:r>
              <a:rPr lang="en-US" sz="2800" dirty="0" smtClean="0"/>
              <a:t>This concern manifests if the difference is evidenced as </a:t>
            </a:r>
            <a:r>
              <a:rPr lang="en-US" sz="2800" i="1" dirty="0" smtClean="0">
                <a:solidFill>
                  <a:srgbClr val="003399"/>
                </a:solidFill>
              </a:rPr>
              <a:t>difficulty</a:t>
            </a:r>
            <a:r>
              <a:rPr lang="en-US" sz="2800" dirty="0" smtClean="0"/>
              <a:t>, </a:t>
            </a:r>
            <a:r>
              <a:rPr lang="en-US" sz="2800" i="1" dirty="0" smtClean="0">
                <a:solidFill>
                  <a:srgbClr val="003399"/>
                </a:solidFill>
              </a:rPr>
              <a:t>discrimination or other psychometric issues</a:t>
            </a:r>
            <a:r>
              <a:rPr lang="en-US" sz="2800" dirty="0" smtClean="0"/>
              <a:t>.</a:t>
            </a:r>
            <a:endParaRPr lang="en-US" sz="2800" i="1" dirty="0" smtClean="0"/>
          </a:p>
          <a:p>
            <a:pPr>
              <a:defRPr/>
            </a:pPr>
            <a:r>
              <a:rPr lang="en-US" sz="2800" dirty="0" smtClean="0"/>
              <a:t>All of the ways DIF may occur are not of equal concern (e.g., difficulty is paramount with differential discrimination usually secondary).</a:t>
            </a:r>
            <a:endParaRPr lang="en-US" sz="2800" i="1" dirty="0"/>
          </a:p>
          <a:p>
            <a:pPr marL="0" indent="0">
              <a:buNone/>
              <a:defRPr/>
            </a:pPr>
            <a:endParaRPr lang="en-US" sz="2800" i="1" dirty="0" smtClean="0"/>
          </a:p>
          <a:p>
            <a:pPr>
              <a:defRPr/>
            </a:pPr>
            <a:endParaRPr lang="en-US" sz="2800" i="1" dirty="0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30599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Tests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Testing the difference between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b-parameters</a:t>
            </a:r>
            <a:r>
              <a:rPr lang="en-US" altLang="en-US" sz="2400" dirty="0" smtClean="0"/>
              <a:t> requires knowing the standard errors of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b</a:t>
            </a:r>
            <a:r>
              <a:rPr lang="en-US" altLang="en-US" sz="2400" dirty="0" smtClean="0"/>
              <a:t> for each group.</a:t>
            </a:r>
          </a:p>
          <a:p>
            <a:pPr eaLnBrk="1" hangingPunct="1"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r>
              <a:rPr lang="en-US" altLang="en-US" sz="2400" dirty="0" smtClean="0"/>
              <a:t>A simple test is then:</a:t>
            </a:r>
          </a:p>
          <a:p>
            <a:pPr lvl="1" eaLnBrk="1" hangingPunct="1">
              <a:defRPr/>
            </a:pPr>
            <a:r>
              <a:rPr lang="en-US" altLang="en-US" sz="1600" dirty="0" smtClean="0"/>
              <a:t>Where </a:t>
            </a:r>
            <a:r>
              <a:rPr lang="en-US" altLang="en-US" sz="1600" i="1" dirty="0" smtClean="0"/>
              <a:t>d</a:t>
            </a:r>
            <a:r>
              <a:rPr lang="en-US" altLang="en-US" sz="1600" dirty="0" smtClean="0"/>
              <a:t> is approximately normal.</a:t>
            </a:r>
            <a:endParaRPr lang="en-US" altLang="en-US" sz="1600" dirty="0"/>
          </a:p>
          <a:p>
            <a:pPr marL="457200" lvl="1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800" dirty="0" smtClean="0"/>
              <a:t>               </a:t>
            </a:r>
          </a:p>
          <a:p>
            <a:pPr eaLnBrk="1" hangingPunct="1"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908316"/>
            <a:ext cx="2088232" cy="6426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579857"/>
            <a:ext cx="1253414" cy="119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322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Tests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i="1" dirty="0" smtClean="0">
                <a:solidFill>
                  <a:srgbClr val="003399"/>
                </a:solidFill>
              </a:rPr>
              <a:t>Item drift </a:t>
            </a:r>
            <a:r>
              <a:rPr lang="en-US" altLang="en-US" dirty="0" smtClean="0"/>
              <a:t>method focuses on how item difficulty changes over time.</a:t>
            </a:r>
          </a:p>
          <a:p>
            <a:pPr eaLnBrk="1" hangingPunct="1">
              <a:defRPr/>
            </a:pPr>
            <a:r>
              <a:rPr lang="en-US" altLang="en-US" dirty="0" smtClean="0"/>
              <a:t>The reference group is treated as if it were tested at time 1 and the focal group at time 2.</a:t>
            </a:r>
          </a:p>
          <a:p>
            <a:pPr eaLnBrk="1" hangingPunct="1">
              <a:defRPr/>
            </a:pPr>
            <a:r>
              <a:rPr lang="en-US" altLang="en-US" dirty="0" smtClean="0"/>
              <a:t>Change in difficulty over time translates into a difference in difficulty between groups on an ite</a:t>
            </a:r>
            <a:r>
              <a:rPr lang="en-US" altLang="en-US" dirty="0"/>
              <a:t>m</a:t>
            </a:r>
            <a:r>
              <a:rPr lang="en-US" altLang="en-US" dirty="0" smtClean="0"/>
              <a:t>.</a:t>
            </a:r>
          </a:p>
          <a:p>
            <a:pPr eaLnBrk="1" hangingPunct="1"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36744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Tests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i="1" dirty="0" smtClean="0"/>
              <a:t>Lord’s </a:t>
            </a:r>
            <a:r>
              <a:rPr lang="el-GR" altLang="en-US" i="1" dirty="0" smtClean="0"/>
              <a:t>χ</a:t>
            </a:r>
            <a:r>
              <a:rPr lang="en-US" altLang="en-US" i="1" baseline="30000" dirty="0" smtClean="0"/>
              <a:t>2 </a:t>
            </a:r>
            <a:r>
              <a:rPr lang="en-US" altLang="en-US" dirty="0" smtClean="0"/>
              <a:t>(1980)extends the test for the simple difference in </a:t>
            </a:r>
            <a:r>
              <a:rPr lang="en-US" altLang="en-US" i="1" dirty="0" smtClean="0">
                <a:solidFill>
                  <a:srgbClr val="003399"/>
                </a:solidFill>
              </a:rPr>
              <a:t>b</a:t>
            </a:r>
            <a:r>
              <a:rPr lang="en-US" altLang="en-US" dirty="0" smtClean="0"/>
              <a:t>’s to the simultaneous test of the difference in both </a:t>
            </a:r>
            <a:r>
              <a:rPr lang="en-US" altLang="en-US" i="1" dirty="0" smtClean="0">
                <a:solidFill>
                  <a:srgbClr val="003399"/>
                </a:solidFill>
              </a:rPr>
              <a:t>a</a:t>
            </a:r>
            <a:r>
              <a:rPr lang="en-US" altLang="en-US" dirty="0" smtClean="0"/>
              <a:t> and </a:t>
            </a:r>
            <a:r>
              <a:rPr lang="en-US" altLang="en-US" i="1" dirty="0" smtClean="0">
                <a:solidFill>
                  <a:srgbClr val="003399"/>
                </a:solidFill>
              </a:rPr>
              <a:t>b </a:t>
            </a:r>
            <a:r>
              <a:rPr lang="en-US" altLang="en-US" dirty="0" smtClean="0"/>
              <a:t>parameters. </a:t>
            </a:r>
          </a:p>
          <a:p>
            <a:pPr eaLnBrk="1" hangingPunct="1">
              <a:defRPr/>
            </a:pPr>
            <a:r>
              <a:rPr lang="en-US" altLang="en-US" dirty="0" smtClean="0"/>
              <a:t>In practice, a 3-parameter IRT model is fit to both groups simultaneously.</a:t>
            </a:r>
          </a:p>
          <a:p>
            <a:pPr eaLnBrk="1" hangingPunct="1">
              <a:defRPr/>
            </a:pPr>
            <a:r>
              <a:rPr lang="en-US" altLang="en-US" dirty="0" smtClean="0"/>
              <a:t>A common </a:t>
            </a:r>
            <a:r>
              <a:rPr lang="en-US" altLang="en-US" i="1" dirty="0" smtClean="0">
                <a:solidFill>
                  <a:srgbClr val="003399"/>
                </a:solidFill>
              </a:rPr>
              <a:t>c-parameter</a:t>
            </a:r>
            <a:r>
              <a:rPr lang="en-US" altLang="en-US" dirty="0" smtClean="0"/>
              <a:t> for each item is fixed.</a:t>
            </a:r>
          </a:p>
          <a:p>
            <a:pPr eaLnBrk="1" hangingPunct="1"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14570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Tests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Next, the scales of the item parameters obtained from separate computer runs are </a:t>
            </a:r>
            <a:r>
              <a:rPr lang="en-US" altLang="en-US" i="1" dirty="0" smtClean="0">
                <a:solidFill>
                  <a:srgbClr val="003399"/>
                </a:solidFill>
              </a:rPr>
              <a:t>equated</a:t>
            </a:r>
            <a:r>
              <a:rPr lang="en-US" altLang="en-US" dirty="0" smtClean="0"/>
              <a:t> for both groups.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23458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Tests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The differences in estimated </a:t>
            </a:r>
            <a:r>
              <a:rPr lang="en-US" altLang="en-US" i="1" dirty="0" smtClean="0">
                <a:solidFill>
                  <a:srgbClr val="003399"/>
                </a:solidFill>
              </a:rPr>
              <a:t>a</a:t>
            </a:r>
            <a:r>
              <a:rPr lang="en-US" altLang="en-US" dirty="0" smtClean="0"/>
              <a:t> and </a:t>
            </a:r>
            <a:r>
              <a:rPr lang="en-US" altLang="en-US" i="1" dirty="0" smtClean="0">
                <a:solidFill>
                  <a:srgbClr val="003399"/>
                </a:solidFill>
              </a:rPr>
              <a:t>b</a:t>
            </a:r>
            <a:r>
              <a:rPr lang="en-US" altLang="en-US" dirty="0" smtClean="0"/>
              <a:t> parameters are expressed as: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r>
              <a:rPr lang="en-US" altLang="en-US" dirty="0" smtClean="0"/>
              <a:t>Then the test statistics is:</a:t>
            </a:r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457200" lvl="1" indent="0" eaLnBrk="1" hangingPunct="1">
              <a:buNone/>
              <a:defRPr/>
            </a:pPr>
            <a:r>
              <a:rPr lang="en-US" altLang="en-US" sz="1600" dirty="0"/>
              <a:t>*</a:t>
            </a:r>
            <a:r>
              <a:rPr lang="en-US" altLang="en-US" sz="1600" dirty="0" smtClean="0"/>
              <a:t>where </a:t>
            </a:r>
            <a:r>
              <a:rPr lang="en-US" altLang="en-US" sz="1600" b="1" dirty="0" smtClean="0"/>
              <a:t>S</a:t>
            </a:r>
            <a:r>
              <a:rPr lang="en-US" altLang="en-US" sz="1600" dirty="0" smtClean="0"/>
              <a:t> is the estimate of the sampling variance-covariance matrix of the differences between the item parameter estimates.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140968"/>
            <a:ext cx="3363389" cy="6480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975213"/>
            <a:ext cx="2394410" cy="61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14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IRT Tests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The Thissen, Steinberg, Wainer (TSW)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likelihood ratio test </a:t>
            </a:r>
            <a:r>
              <a:rPr lang="en-US" altLang="en-US" sz="2800" dirty="0" smtClean="0"/>
              <a:t>(1988) is based on a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model comparison</a:t>
            </a:r>
            <a:r>
              <a:rPr lang="en-US" altLang="en-US" sz="2800" dirty="0" smtClean="0"/>
              <a:t> approach.</a:t>
            </a:r>
          </a:p>
          <a:p>
            <a:pPr eaLnBrk="1" hangingPunct="1">
              <a:defRPr/>
            </a:pPr>
            <a:r>
              <a:rPr lang="en-US" altLang="en-US" sz="2800" dirty="0" smtClean="0"/>
              <a:t>This comparison determines if there is a significant difference in model fit when we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constrain</a:t>
            </a:r>
            <a:r>
              <a:rPr lang="en-US" altLang="en-US" sz="2800" dirty="0" smtClean="0"/>
              <a:t> an item to have the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same location (b-parameter) </a:t>
            </a:r>
            <a:r>
              <a:rPr lang="en-US" altLang="en-US" sz="2800" dirty="0" smtClean="0"/>
              <a:t>across groups versus when the item is free to have different locations across groups.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74032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TSW-</a:t>
            </a:r>
            <a:r>
              <a:rPr lang="el-GR" altLang="en-US" dirty="0">
                <a:solidFill>
                  <a:schemeClr val="bg1"/>
                </a:solidFill>
              </a:rPr>
              <a:t>Δ</a:t>
            </a:r>
            <a:r>
              <a:rPr lang="en-US" altLang="en-US" i="1" dirty="0">
                <a:solidFill>
                  <a:schemeClr val="bg1"/>
                </a:solidFill>
              </a:rPr>
              <a:t>G</a:t>
            </a:r>
            <a:r>
              <a:rPr lang="en-US" altLang="en-US" baseline="30000" dirty="0">
                <a:solidFill>
                  <a:schemeClr val="bg1"/>
                </a:solidFill>
              </a:rPr>
              <a:t>2</a:t>
            </a:r>
            <a:r>
              <a:rPr lang="en-US" altLang="en-US" dirty="0" smtClean="0">
                <a:solidFill>
                  <a:schemeClr val="bg1"/>
                </a:solidFill>
              </a:rPr>
              <a:t>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Ideally, when the location parameters are allowed to vary across the groups the two location estimates should be identical.</a:t>
            </a:r>
          </a:p>
          <a:p>
            <a:pPr eaLnBrk="1" hangingPunct="1">
              <a:defRPr/>
            </a:pPr>
            <a:r>
              <a:rPr lang="en-US" altLang="en-US" sz="2800" dirty="0" smtClean="0"/>
              <a:t>This would indicate that the item is performing the same for both groups.</a:t>
            </a:r>
          </a:p>
          <a:p>
            <a:pPr eaLnBrk="1" hangingPunct="1">
              <a:defRPr/>
            </a:pPr>
            <a:r>
              <a:rPr lang="en-US" altLang="en-US" sz="2800" dirty="0" smtClean="0"/>
              <a:t>The null hypothesis tested by the </a:t>
            </a:r>
            <a:r>
              <a:rPr lang="en-US" altLang="en-US" sz="2800" dirty="0" smtClean="0">
                <a:solidFill>
                  <a:srgbClr val="003399"/>
                </a:solidFill>
              </a:rPr>
              <a:t>likelihood ratio test (TSW-</a:t>
            </a:r>
            <a:r>
              <a:rPr lang="el-GR" altLang="en-US" sz="2800" dirty="0" smtClean="0">
                <a:solidFill>
                  <a:srgbClr val="003399"/>
                </a:solidFill>
              </a:rPr>
              <a:t>Δ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G</a:t>
            </a:r>
            <a:r>
              <a:rPr lang="en-US" altLang="en-US" sz="2800" baseline="30000" dirty="0" smtClean="0">
                <a:solidFill>
                  <a:srgbClr val="003399"/>
                </a:solidFill>
              </a:rPr>
              <a:t>2</a:t>
            </a:r>
            <a:r>
              <a:rPr lang="en-US" altLang="en-US" sz="2800" dirty="0" smtClean="0">
                <a:solidFill>
                  <a:srgbClr val="003399"/>
                </a:solidFill>
              </a:rPr>
              <a:t>) </a:t>
            </a:r>
            <a:r>
              <a:rPr lang="en-US" altLang="en-US" sz="2800" dirty="0" smtClean="0"/>
              <a:t>is that there are group differences in the item parameter estimates.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80663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TSW-</a:t>
            </a:r>
            <a:r>
              <a:rPr lang="el-GR" altLang="en-US" dirty="0">
                <a:solidFill>
                  <a:schemeClr val="bg1"/>
                </a:solidFill>
              </a:rPr>
              <a:t>Δ</a:t>
            </a:r>
            <a:r>
              <a:rPr lang="en-US" altLang="en-US" i="1" dirty="0">
                <a:solidFill>
                  <a:schemeClr val="bg1"/>
                </a:solidFill>
              </a:rPr>
              <a:t>G</a:t>
            </a:r>
            <a:r>
              <a:rPr lang="en-US" altLang="en-US" baseline="30000" dirty="0">
                <a:solidFill>
                  <a:schemeClr val="bg1"/>
                </a:solidFill>
              </a:rPr>
              <a:t>2</a:t>
            </a:r>
            <a:r>
              <a:rPr lang="en-US" altLang="en-US" dirty="0" smtClean="0">
                <a:solidFill>
                  <a:schemeClr val="bg1"/>
                </a:solidFill>
              </a:rPr>
              <a:t>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Implementing the </a:t>
            </a:r>
            <a:r>
              <a:rPr lang="en-US" altLang="en-US" sz="2800" dirty="0">
                <a:solidFill>
                  <a:srgbClr val="003399"/>
                </a:solidFill>
              </a:rPr>
              <a:t>TSW-</a:t>
            </a:r>
            <a:r>
              <a:rPr lang="el-GR" altLang="en-US" sz="2800" dirty="0">
                <a:solidFill>
                  <a:srgbClr val="003399"/>
                </a:solidFill>
              </a:rPr>
              <a:t>Δ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G</a:t>
            </a:r>
            <a:r>
              <a:rPr lang="en-US" altLang="en-US" sz="2800" baseline="30000" dirty="0" smtClean="0">
                <a:solidFill>
                  <a:srgbClr val="003399"/>
                </a:solidFill>
              </a:rPr>
              <a:t>2 </a:t>
            </a:r>
            <a:r>
              <a:rPr lang="en-US" altLang="en-US" sz="2800" dirty="0" smtClean="0"/>
              <a:t>test involves three steps.</a:t>
            </a:r>
          </a:p>
          <a:p>
            <a:pPr eaLnBrk="1" hangingPunct="1">
              <a:defRPr/>
            </a:pPr>
            <a:r>
              <a:rPr lang="en-US" altLang="en-US" sz="2800" dirty="0" smtClean="0"/>
              <a:t>For example, assume we are interested in whether item number 5 on a 20-item test is exhibiting DIF.</a:t>
            </a:r>
          </a:p>
          <a:p>
            <a:pPr eaLnBrk="1" hangingPunct="1">
              <a:defRPr/>
            </a:pPr>
            <a:r>
              <a:rPr lang="en-US" altLang="en-US" sz="2800" dirty="0" smtClean="0"/>
              <a:t>First, we fit an IRT model (e.g., a 1-PL) to both groups simultaneously with the requirement that all items, except item 5, are equal across groups.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79258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TSW-</a:t>
            </a:r>
            <a:r>
              <a:rPr lang="el-GR" altLang="en-US" dirty="0">
                <a:solidFill>
                  <a:schemeClr val="bg1"/>
                </a:solidFill>
              </a:rPr>
              <a:t>Δ</a:t>
            </a:r>
            <a:r>
              <a:rPr lang="en-US" altLang="en-US" i="1" dirty="0">
                <a:solidFill>
                  <a:schemeClr val="bg1"/>
                </a:solidFill>
              </a:rPr>
              <a:t>G</a:t>
            </a:r>
            <a:r>
              <a:rPr lang="en-US" altLang="en-US" baseline="30000" dirty="0">
                <a:solidFill>
                  <a:schemeClr val="bg1"/>
                </a:solidFill>
              </a:rPr>
              <a:t>2</a:t>
            </a:r>
            <a:r>
              <a:rPr lang="en-US" altLang="en-US" dirty="0" smtClean="0">
                <a:solidFill>
                  <a:schemeClr val="bg1"/>
                </a:solidFill>
              </a:rPr>
              <a:t>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As a result, it is possible for item 5 to have different parameter estimates across the two groups.</a:t>
            </a:r>
          </a:p>
          <a:p>
            <a:pPr eaLnBrk="1" hangingPunct="1">
              <a:defRPr/>
            </a:pPr>
            <a:r>
              <a:rPr lang="en-US" altLang="en-US" sz="2800" dirty="0" smtClean="0"/>
              <a:t>Second, we fit the same IRT model as in step 1, requiring all parameter estimates to be equal, including those for item 5.  </a:t>
            </a:r>
          </a:p>
          <a:p>
            <a:pPr eaLnBrk="1" hangingPunct="1">
              <a:defRPr/>
            </a:pPr>
            <a:r>
              <a:rPr lang="en-US" altLang="en-US" sz="2800" dirty="0" smtClean="0"/>
              <a:t>Step 2 is the “no-DIF” scenario.</a:t>
            </a:r>
          </a:p>
          <a:p>
            <a:pPr eaLnBrk="1" hangingPunct="1">
              <a:defRPr/>
            </a:pPr>
            <a:r>
              <a:rPr lang="en-US" altLang="en-US" sz="2800" dirty="0" smtClean="0"/>
              <a:t>Step 3 we calculate:  </a:t>
            </a:r>
          </a:p>
          <a:p>
            <a:pPr lvl="1" eaLnBrk="1" hangingPunct="1">
              <a:defRPr/>
            </a:pPr>
            <a:r>
              <a:rPr lang="en-US" altLang="en-US" sz="2400" dirty="0" smtClean="0"/>
              <a:t>Where        and        are the likelihoods from steps 1 and 2.</a:t>
            </a:r>
          </a:p>
          <a:p>
            <a:pPr marL="0" indent="0" eaLnBrk="1" hangingPunct="1">
              <a:buNone/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195736" y="5654702"/>
                <a:ext cx="576064" cy="373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654702"/>
                <a:ext cx="576064" cy="373051"/>
              </a:xfrm>
              <a:prstGeom prst="rect">
                <a:avLst/>
              </a:prstGeom>
              <a:blipFill rotWithShape="0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347864" y="5654702"/>
                <a:ext cx="792088" cy="3730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5654702"/>
                <a:ext cx="792088" cy="373050"/>
              </a:xfrm>
              <a:prstGeom prst="rect">
                <a:avLst/>
              </a:prstGeom>
              <a:blipFill rotWithShape="0">
                <a:blip r:embed="rId6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1651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TSW-</a:t>
            </a:r>
            <a:r>
              <a:rPr lang="el-GR" altLang="en-US" dirty="0">
                <a:solidFill>
                  <a:schemeClr val="bg1"/>
                </a:solidFill>
              </a:rPr>
              <a:t>Δ</a:t>
            </a:r>
            <a:r>
              <a:rPr lang="en-US" altLang="en-US" i="1" dirty="0">
                <a:solidFill>
                  <a:schemeClr val="bg1"/>
                </a:solidFill>
              </a:rPr>
              <a:t>G</a:t>
            </a:r>
            <a:r>
              <a:rPr lang="en-US" altLang="en-US" baseline="30000" dirty="0">
                <a:solidFill>
                  <a:schemeClr val="bg1"/>
                </a:solidFill>
              </a:rPr>
              <a:t>2</a:t>
            </a:r>
            <a:r>
              <a:rPr lang="en-US" altLang="en-US" dirty="0" smtClean="0">
                <a:solidFill>
                  <a:schemeClr val="bg1"/>
                </a:solidFill>
              </a:rPr>
              <a:t>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The                               is distributed as a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chi-square</a:t>
            </a:r>
            <a:r>
              <a:rPr lang="en-US" altLang="en-US" sz="2800" dirty="0" smtClean="0"/>
              <a:t> distribution (when N is large) with the degrees of freedom equal to the number of parameters allowed to vary across the groups when the nesting model holds for the data.</a:t>
            </a:r>
          </a:p>
          <a:p>
            <a:pPr eaLnBrk="1" hangingPunct="1">
              <a:defRPr/>
            </a:pPr>
            <a:r>
              <a:rPr lang="en-US" altLang="en-US" sz="2800" dirty="0" smtClean="0"/>
              <a:t>If we use the 2-PL IRT model, the degrees of freedom would be 2 (i.e. because we estimate the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a-</a:t>
            </a:r>
            <a:r>
              <a:rPr lang="en-US" altLang="en-US" sz="2800" dirty="0" smtClean="0"/>
              <a:t> and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b-</a:t>
            </a:r>
            <a:r>
              <a:rPr lang="en-US" altLang="en-US" sz="2800" dirty="0" smtClean="0"/>
              <a:t> parameters).</a:t>
            </a:r>
          </a:p>
          <a:p>
            <a:pPr eaLnBrk="1" hangingPunct="1">
              <a:defRPr/>
            </a:pPr>
            <a:r>
              <a:rPr lang="en-US" altLang="en-US" sz="2800" dirty="0" smtClean="0"/>
              <a:t>This statistical test can be implemented in IRTPRO, BILOG-MG3, or R (with more work). </a:t>
            </a:r>
          </a:p>
          <a:p>
            <a:pPr marL="0" indent="0" eaLnBrk="1" hangingPunct="1">
              <a:buNone/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624246"/>
              </p:ext>
            </p:extLst>
          </p:nvPr>
        </p:nvGraphicFramePr>
        <p:xfrm>
          <a:off x="1629768" y="1855788"/>
          <a:ext cx="2880320" cy="497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3" imgW="1396800" imgH="241200" progId="Equation.DSMT4">
                  <p:embed/>
                </p:oleObj>
              </mc:Choice>
              <mc:Fallback>
                <p:oleObj name="Equation" r:id="rId3" imgW="1396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9768" y="1855788"/>
                        <a:ext cx="2880320" cy="497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23859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How do we decide on a strategy for DIF detection and evaluation?</a:t>
            </a:r>
          </a:p>
          <a:p>
            <a:pPr>
              <a:defRPr/>
            </a:pPr>
            <a:r>
              <a:rPr lang="en-US" sz="2800" dirty="0" smtClean="0"/>
              <a:t>Criteria include: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3399"/>
                </a:solidFill>
              </a:rPr>
              <a:t>Accuracy</a:t>
            </a:r>
            <a:r>
              <a:rPr lang="en-US" sz="2400" dirty="0" smtClean="0"/>
              <a:t> </a:t>
            </a:r>
            <a:r>
              <a:rPr lang="en-US" sz="2000" dirty="0" smtClean="0"/>
              <a:t>(should accurately identify DIF and not flag  items with an unacceptable Type I error rate). 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3399"/>
                </a:solidFill>
              </a:rPr>
              <a:t>Efficiency</a:t>
            </a:r>
            <a:r>
              <a:rPr lang="en-US" sz="2400" dirty="0" smtClean="0"/>
              <a:t> </a:t>
            </a:r>
            <a:r>
              <a:rPr lang="en-US" sz="2000" dirty="0" smtClean="0"/>
              <a:t>(it should use the available information well and so should perform its detection with as small a sample size as possible).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3399"/>
                </a:solidFill>
              </a:rPr>
              <a:t>Practicality</a:t>
            </a:r>
            <a:r>
              <a:rPr lang="en-US" sz="2400" dirty="0" smtClean="0"/>
              <a:t> </a:t>
            </a:r>
            <a:r>
              <a:rPr lang="en-US" sz="2000" dirty="0" smtClean="0"/>
              <a:t>(it should work cheaply or be cost effective).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3399"/>
                </a:solidFill>
              </a:rPr>
              <a:t>Flexibility/Robustness</a:t>
            </a:r>
            <a:r>
              <a:rPr lang="en-US" sz="2000" dirty="0" smtClean="0"/>
              <a:t> (it should be able to detect differences in situations that were unforeseen. It should work in situations where the assumptions are violated.</a:t>
            </a:r>
          </a:p>
          <a:p>
            <a:pPr marL="0" indent="0">
              <a:buNone/>
              <a:defRPr/>
            </a:pPr>
            <a:endParaRPr lang="en-US" sz="2800" i="1" dirty="0" smtClean="0"/>
          </a:p>
          <a:p>
            <a:pPr>
              <a:defRPr/>
            </a:pPr>
            <a:endParaRPr lang="en-US" sz="2800" i="1" dirty="0" smtClean="0">
              <a:solidFill>
                <a:srgbClr val="0033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3827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TSW-</a:t>
            </a:r>
            <a:r>
              <a:rPr lang="el-GR" altLang="en-US" dirty="0">
                <a:solidFill>
                  <a:schemeClr val="bg1"/>
                </a:solidFill>
              </a:rPr>
              <a:t>Δ</a:t>
            </a:r>
            <a:r>
              <a:rPr lang="en-US" altLang="en-US" i="1" dirty="0">
                <a:solidFill>
                  <a:schemeClr val="bg1"/>
                </a:solidFill>
              </a:rPr>
              <a:t>G</a:t>
            </a:r>
            <a:r>
              <a:rPr lang="en-US" altLang="en-US" baseline="30000" dirty="0">
                <a:solidFill>
                  <a:schemeClr val="bg1"/>
                </a:solidFill>
              </a:rPr>
              <a:t>2</a:t>
            </a:r>
            <a:r>
              <a:rPr lang="en-US" altLang="en-US" dirty="0" smtClean="0">
                <a:solidFill>
                  <a:schemeClr val="bg1"/>
                </a:solidFill>
              </a:rPr>
              <a:t>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The                               is distributed as a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chi-square</a:t>
            </a:r>
            <a:r>
              <a:rPr lang="en-US" altLang="en-US" sz="2800" dirty="0" smtClean="0"/>
              <a:t> distribution (when N is large) with the degrees of freedom equal to the number of parameters allowed to vary across the groups when the nesting model holds for the data.</a:t>
            </a:r>
          </a:p>
          <a:p>
            <a:pPr eaLnBrk="1" hangingPunct="1">
              <a:defRPr/>
            </a:pPr>
            <a:r>
              <a:rPr lang="en-US" altLang="en-US" sz="2800" dirty="0" smtClean="0"/>
              <a:t>If we use the 2-PL IRT model, the degrees of freedom would be 2 (i.e. because we estimate the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a-</a:t>
            </a:r>
            <a:r>
              <a:rPr lang="en-US" altLang="en-US" sz="2800" dirty="0" smtClean="0"/>
              <a:t> and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b-</a:t>
            </a:r>
            <a:r>
              <a:rPr lang="en-US" altLang="en-US" sz="2800" dirty="0" smtClean="0"/>
              <a:t> parameters).</a:t>
            </a:r>
          </a:p>
          <a:p>
            <a:pPr eaLnBrk="1" hangingPunct="1">
              <a:defRPr/>
            </a:pPr>
            <a:r>
              <a:rPr lang="en-US" altLang="en-US" sz="2800" dirty="0" smtClean="0"/>
              <a:t>This statistical test can be implemented in IRTPRO, BILOG-MG3, or R (with more work). </a:t>
            </a:r>
          </a:p>
          <a:p>
            <a:pPr marL="0" indent="0" eaLnBrk="1" hangingPunct="1">
              <a:buNone/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624246"/>
              </p:ext>
            </p:extLst>
          </p:nvPr>
        </p:nvGraphicFramePr>
        <p:xfrm>
          <a:off x="1629768" y="1855788"/>
          <a:ext cx="2880320" cy="497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Equation" r:id="rId3" imgW="1396800" imgH="241200" progId="Equation.DSMT4">
                  <p:embed/>
                </p:oleObj>
              </mc:Choice>
              <mc:Fallback>
                <p:oleObj name="Equation" r:id="rId3" imgW="1396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9768" y="1855788"/>
                        <a:ext cx="2880320" cy="497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03205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Non- IRT Tests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/>
              <a:t>Here we discuss two approaches to DIF detection that are based on </a:t>
            </a:r>
            <a:r>
              <a:rPr lang="en-US" altLang="en-US" sz="2800" i="1" dirty="0" smtClean="0">
                <a:solidFill>
                  <a:srgbClr val="003399"/>
                </a:solidFill>
              </a:rPr>
              <a:t>observed scores serving as proxies for latent scores </a:t>
            </a:r>
            <a:r>
              <a:rPr lang="en-US" altLang="en-US" sz="2800" dirty="0" smtClean="0"/>
              <a:t>(e.g., recall in IRT we estimate theta which is an estimate of person ability or true score). </a:t>
            </a:r>
          </a:p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3399"/>
                </a:solidFill>
              </a:rPr>
              <a:t>Logistic Regression </a:t>
            </a:r>
            <a:r>
              <a:rPr lang="en-US" altLang="en-US" sz="2800" dirty="0" smtClean="0"/>
              <a:t>(Swaminathan &amp; Rogers, 1990).</a:t>
            </a:r>
          </a:p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3399"/>
                </a:solidFill>
              </a:rPr>
              <a:t>Cochran-Mantel-Haenszel</a:t>
            </a:r>
            <a:r>
              <a:rPr lang="en-US" altLang="en-US" sz="2800" dirty="0" smtClean="0"/>
              <a:t> </a:t>
            </a:r>
            <a:r>
              <a:rPr lang="en-US" altLang="en-US" sz="2800" dirty="0" smtClean="0">
                <a:solidFill>
                  <a:srgbClr val="003399"/>
                </a:solidFill>
              </a:rPr>
              <a:t>(CMH) test.</a:t>
            </a:r>
            <a:endParaRPr lang="en-US" altLang="en-US" sz="2800" dirty="0">
              <a:solidFill>
                <a:srgbClr val="003399"/>
              </a:solidFill>
            </a:endParaRPr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774610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Logistic regression (LR) is a technique for making predictions about a binary outcome variable from one or more predictor variables. </a:t>
            </a:r>
          </a:p>
          <a:p>
            <a:pPr eaLnBrk="1" hangingPunct="1">
              <a:defRPr/>
            </a:pPr>
            <a:r>
              <a:rPr lang="en-US" altLang="en-US" dirty="0" smtClean="0"/>
              <a:t>The predictor variables may be  quantitative or qualitative (i.e. any type of measurement level).</a:t>
            </a:r>
            <a:endParaRPr lang="en-US" altLang="en-US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53420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In the context of DIF analysis, the </a:t>
            </a:r>
            <a:r>
              <a:rPr lang="en-US" altLang="en-US" i="1" dirty="0" smtClean="0">
                <a:solidFill>
                  <a:srgbClr val="003399"/>
                </a:solidFill>
              </a:rPr>
              <a:t>binary variable</a:t>
            </a:r>
            <a:r>
              <a:rPr lang="en-US" altLang="en-US" dirty="0" smtClean="0"/>
              <a:t> is the </a:t>
            </a:r>
            <a:r>
              <a:rPr lang="en-US" altLang="en-US" i="1" dirty="0" smtClean="0">
                <a:solidFill>
                  <a:srgbClr val="003399"/>
                </a:solidFill>
              </a:rPr>
              <a:t>response </a:t>
            </a:r>
            <a:r>
              <a:rPr lang="en-US" altLang="en-US" dirty="0" smtClean="0"/>
              <a:t>to an item (correct/incorrect) and the predictors may be gender and/or some measure of the construct.</a:t>
            </a:r>
          </a:p>
          <a:p>
            <a:pPr eaLnBrk="1" hangingPunct="1">
              <a:defRPr/>
            </a:pPr>
            <a:r>
              <a:rPr lang="en-US" altLang="en-US" dirty="0" smtClean="0"/>
              <a:t>So, we </a:t>
            </a:r>
            <a:r>
              <a:rPr lang="en-US" altLang="en-US" i="1" dirty="0" smtClean="0">
                <a:solidFill>
                  <a:srgbClr val="003399"/>
                </a:solidFill>
              </a:rPr>
              <a:t>regress</a:t>
            </a:r>
            <a:r>
              <a:rPr lang="en-US" altLang="en-US" dirty="0" smtClean="0"/>
              <a:t> the response to an item on the construct measure and/or gender.</a:t>
            </a:r>
            <a:endParaRPr lang="en-US" altLang="en-US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498708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In a one-predictor situation, the LR model can be written as: </a:t>
            </a:r>
          </a:p>
          <a:p>
            <a:pPr eaLnBrk="1" hangingPunct="1">
              <a:defRPr/>
            </a:pPr>
            <a:r>
              <a:rPr lang="en-US" altLang="en-US" dirty="0" smtClean="0"/>
              <a:t>Where,     is the intercept or constant,    is the regression coefficient and X is the predictor variable (e.g., gender).</a:t>
            </a:r>
          </a:p>
          <a:p>
            <a:pPr eaLnBrk="1" hangingPunct="1">
              <a:defRPr/>
            </a:pPr>
            <a:r>
              <a:rPr lang="en-US" altLang="en-US" dirty="0" smtClean="0"/>
              <a:t>The model’s         is interpreted as the conditional mean of the criterion given x (when the LR distribution is used).</a:t>
            </a:r>
            <a:endParaRPr lang="en-US" altLang="en-US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2420888"/>
            <a:ext cx="1512168" cy="653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236" y="2996953"/>
            <a:ext cx="458556" cy="580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344" y="2967376"/>
            <a:ext cx="360040" cy="5262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7748" y="4509120"/>
            <a:ext cx="830196" cy="54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2610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In LR,           is derived as: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dirty="0" smtClean="0"/>
              <a:t>where,        is the </a:t>
            </a:r>
            <a:r>
              <a:rPr lang="en-US" altLang="en-US" i="1" dirty="0" smtClean="0">
                <a:solidFill>
                  <a:srgbClr val="003399"/>
                </a:solidFill>
              </a:rPr>
              <a:t>probability</a:t>
            </a:r>
            <a:r>
              <a:rPr lang="en-US" altLang="en-US" dirty="0" smtClean="0"/>
              <a:t> of values of 1 when the predictor takes on the value of x, e is a constant equal to 2.7183, and z is some linear combination of predictor variables and a constant.</a:t>
            </a:r>
            <a:endParaRPr lang="en-US" altLang="en-US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881889"/>
            <a:ext cx="830196" cy="542888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183116"/>
              </p:ext>
            </p:extLst>
          </p:nvPr>
        </p:nvGraphicFramePr>
        <p:xfrm>
          <a:off x="5796136" y="1628800"/>
          <a:ext cx="181547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Equation" r:id="rId4" imgW="812520" imgH="419040" progId="Equation.DSMT4">
                  <p:embed/>
                </p:oleObj>
              </mc:Choice>
              <mc:Fallback>
                <p:oleObj name="Equation" r:id="rId4" imgW="8125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96136" y="1628800"/>
                        <a:ext cx="1815474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068960"/>
            <a:ext cx="830196" cy="54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693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Application of LR to DIF analysis requires preforming a logistic regression analysis for an item, using members of the reference group, and a second analysis for the same item with members of the focal group.</a:t>
            </a:r>
          </a:p>
          <a:p>
            <a:pPr eaLnBrk="1" hangingPunct="1">
              <a:defRPr/>
            </a:pPr>
            <a:r>
              <a:rPr lang="en-US" altLang="en-US" sz="2400" dirty="0" smtClean="0"/>
              <a:t>Analysis 1 provides estimates for the constant or intercept and regression coefficient for the reference group.</a:t>
            </a:r>
          </a:p>
          <a:p>
            <a:pPr eaLnBrk="1" hangingPunct="1">
              <a:defRPr/>
            </a:pPr>
            <a:r>
              <a:rPr lang="en-US" altLang="en-US" sz="2400" dirty="0"/>
              <a:t>Analysis </a:t>
            </a:r>
            <a:r>
              <a:rPr lang="en-US" altLang="en-US" sz="2400" dirty="0" smtClean="0"/>
              <a:t>2 </a:t>
            </a:r>
            <a:r>
              <a:rPr lang="en-US" altLang="en-US" sz="2400" dirty="0"/>
              <a:t>provides estimates for the constant or intercept and regression coefficient for the </a:t>
            </a:r>
            <a:r>
              <a:rPr lang="en-US" altLang="en-US" sz="2400" dirty="0" smtClean="0"/>
              <a:t>focal </a:t>
            </a:r>
            <a:r>
              <a:rPr lang="en-US" altLang="en-US" sz="2400" dirty="0"/>
              <a:t>group.</a:t>
            </a:r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64678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If the intercept terms are equal, and the regression terms are equal, then the predicted probability curves are identical, thus no DIF.</a:t>
            </a:r>
          </a:p>
          <a:p>
            <a:pPr eaLnBrk="1" hangingPunct="1">
              <a:defRPr/>
            </a:pPr>
            <a:r>
              <a:rPr lang="en-US" altLang="en-US" sz="2400" dirty="0" smtClean="0"/>
              <a:t>If the constants and/or regression coefficients are unequal, then some form of DIF exists.</a:t>
            </a:r>
          </a:p>
          <a:p>
            <a:pPr eaLnBrk="1" hangingPunct="1">
              <a:defRPr/>
            </a:pPr>
            <a:r>
              <a:rPr lang="en-US" altLang="en-US" sz="2400" dirty="0" smtClean="0"/>
              <a:t>If the regression coefficients are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equal</a:t>
            </a:r>
            <a:r>
              <a:rPr lang="en-US" altLang="en-US" sz="2400" dirty="0" smtClean="0"/>
              <a:t>, but constants are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unequal</a:t>
            </a:r>
            <a:r>
              <a:rPr lang="en-US" altLang="en-US" sz="2400" dirty="0" smtClean="0"/>
              <a:t>,  then the regression curves are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separate but parallel</a:t>
            </a:r>
            <a:r>
              <a:rPr lang="en-US" altLang="en-US" sz="2400" dirty="0" smtClean="0"/>
              <a:t> to one another (uniform DIF).</a:t>
            </a:r>
          </a:p>
          <a:p>
            <a:pPr eaLnBrk="1" hangingPunct="1">
              <a:defRPr/>
            </a:pPr>
            <a:r>
              <a:rPr lang="en-US" altLang="en-US" sz="2400" dirty="0"/>
              <a:t>If the regression coefficients are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unequal</a:t>
            </a:r>
            <a:r>
              <a:rPr lang="en-US" altLang="en-US" sz="2400" dirty="0"/>
              <a:t>, but constants are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equal</a:t>
            </a:r>
            <a:r>
              <a:rPr lang="en-US" altLang="en-US" sz="2400" dirty="0"/>
              <a:t>,  then the </a:t>
            </a:r>
            <a:r>
              <a:rPr lang="en-US" altLang="en-US" sz="2400" i="1" dirty="0">
                <a:solidFill>
                  <a:srgbClr val="003399"/>
                </a:solidFill>
              </a:rPr>
              <a:t>regression curves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cross </a:t>
            </a:r>
            <a:r>
              <a:rPr lang="en-US" altLang="en-US" sz="2400" dirty="0" smtClean="0"/>
              <a:t>(non-uniform </a:t>
            </a:r>
            <a:r>
              <a:rPr lang="en-US" altLang="en-US" sz="2400" dirty="0"/>
              <a:t>DIF). </a:t>
            </a:r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eaLnBrk="1" hangingPunct="1">
              <a:defRPr/>
            </a:pPr>
            <a:endParaRPr lang="en-US" altLang="en-US" sz="24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636146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In practice, these two analyses are conducted using a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nesting</a:t>
            </a:r>
            <a:r>
              <a:rPr lang="en-US" altLang="en-US" sz="2400" dirty="0" smtClean="0"/>
              <a:t> or </a:t>
            </a:r>
            <a:r>
              <a:rPr lang="en-US" altLang="en-US" sz="2400" i="1" dirty="0" smtClean="0">
                <a:solidFill>
                  <a:srgbClr val="003399"/>
                </a:solidFill>
              </a:rPr>
              <a:t>nested models </a:t>
            </a:r>
            <a:r>
              <a:rPr lang="en-US" altLang="en-US" sz="2400" dirty="0" smtClean="0"/>
              <a:t>approach.</a:t>
            </a:r>
          </a:p>
          <a:p>
            <a:pPr eaLnBrk="1" hangingPunct="1">
              <a:defRPr/>
            </a:pPr>
            <a:r>
              <a:rPr lang="en-US" altLang="en-US" sz="2400" dirty="0" smtClean="0"/>
              <a:t>This approach is similar to the IRT-based TSW test introduced previously.</a:t>
            </a:r>
          </a:p>
          <a:p>
            <a:pPr eaLnBrk="1" hangingPunct="1">
              <a:defRPr/>
            </a:pPr>
            <a:r>
              <a:rPr lang="en-US" altLang="en-US" sz="2400" dirty="0" smtClean="0"/>
              <a:t>Generally, the likelihood ratio approach to testing the difference between a “full” model vs. a “reduced” model is: </a:t>
            </a:r>
          </a:p>
          <a:p>
            <a:pPr eaLnBrk="1" hangingPunct="1">
              <a:defRPr/>
            </a:pPr>
            <a:endParaRPr lang="en-US" altLang="en-US" sz="2400" dirty="0"/>
          </a:p>
          <a:p>
            <a:pPr eaLnBrk="1" hangingPunct="1"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r>
              <a:rPr lang="en-US" altLang="en-US" sz="1800" dirty="0" smtClean="0"/>
              <a:t>where,       is the maximum of the likelihood for the reduced model and        is the maximum of the likelihood for the full model. The </a:t>
            </a:r>
            <a:r>
              <a:rPr lang="en-US" altLang="en-US" sz="1800" i="1" dirty="0" smtClean="0"/>
              <a:t>df </a:t>
            </a:r>
            <a:r>
              <a:rPr lang="en-US" altLang="en-US" sz="1800" dirty="0" smtClean="0"/>
              <a:t>are the difference in the number of parameters in the full and reduced models. </a:t>
            </a:r>
            <a:endParaRPr lang="en-US" altLang="en-US" sz="1800" dirty="0"/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718294"/>
              </p:ext>
            </p:extLst>
          </p:nvPr>
        </p:nvGraphicFramePr>
        <p:xfrm>
          <a:off x="1259632" y="4581128"/>
          <a:ext cx="720838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name="Equation" r:id="rId3" imgW="4025880" imgH="482400" progId="Equation.DSMT4">
                  <p:embed/>
                </p:oleObj>
              </mc:Choice>
              <mc:Fallback>
                <p:oleObj name="Equation" r:id="rId3" imgW="40258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4581128"/>
                        <a:ext cx="7208380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672" y="5530667"/>
            <a:ext cx="362626" cy="3828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8663" y="5490864"/>
            <a:ext cx="378089" cy="42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73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In LR-based DIF analysis, the full model is defined as:</a:t>
            </a:r>
          </a:p>
          <a:p>
            <a:pPr eaLnBrk="1" hangingPunct="1">
              <a:defRPr/>
            </a:pPr>
            <a:endParaRPr lang="en-US" altLang="en-US" sz="2400" dirty="0"/>
          </a:p>
          <a:p>
            <a:pPr eaLnBrk="1" hangingPunct="1"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r>
              <a:rPr lang="en-US" altLang="en-US" sz="2400" dirty="0" smtClean="0"/>
              <a:t>where,     is a measure of a person’s location on the latent variable (e.g., score level X or IRT theta);     is a categorical predictor indicating group membership for a person (e.g.,    =1 for focal group;     = 0 for reference group.  </a:t>
            </a:r>
          </a:p>
          <a:p>
            <a:pPr eaLnBrk="1" hangingPunct="1">
              <a:defRPr/>
            </a:pPr>
            <a:r>
              <a:rPr lang="en-US" altLang="en-US" sz="2400" dirty="0" smtClean="0"/>
              <a:t>         is the interaction of a person’s location on the latent variable and their group membership.</a:t>
            </a:r>
          </a:p>
          <a:p>
            <a:pPr eaLnBrk="1" hangingPunct="1"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  maybe latent or manifest categorical or continuous.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</a:t>
            </a:r>
            <a:r>
              <a:rPr lang="en-US" altLang="en-US" sz="1800" dirty="0" smtClean="0"/>
              <a:t> </a:t>
            </a:r>
            <a:endParaRPr lang="en-US" altLang="en-US" sz="1800" dirty="0"/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138373"/>
              </p:ext>
            </p:extLst>
          </p:nvPr>
        </p:nvGraphicFramePr>
        <p:xfrm>
          <a:off x="900113" y="2239963"/>
          <a:ext cx="3919537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3" imgW="1777680" imgH="457200" progId="Equation.DSMT4">
                  <p:embed/>
                </p:oleObj>
              </mc:Choice>
              <mc:Fallback>
                <p:oleObj name="Equation" r:id="rId3" imgW="17776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0113" y="2239963"/>
                        <a:ext cx="3919537" cy="100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6" y="3212976"/>
            <a:ext cx="334282" cy="360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8304" y="3573016"/>
            <a:ext cx="368405" cy="3991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7785" y="4365104"/>
            <a:ext cx="288032" cy="3120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2386" y="4365104"/>
            <a:ext cx="288032" cy="3120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584" y="5124900"/>
            <a:ext cx="812589" cy="3923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92" y="5904624"/>
            <a:ext cx="360040" cy="39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7826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Central to the study of DIF is the way one group of persons respond to a test item compared to the way another group responds.</a:t>
            </a:r>
          </a:p>
          <a:p>
            <a:pPr>
              <a:defRPr/>
            </a:pPr>
            <a:r>
              <a:rPr lang="en-US" sz="2800" dirty="0" smtClean="0"/>
              <a:t>For example, consider the item (deAyala, 2009):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3399"/>
                </a:solidFill>
              </a:rPr>
              <a:t>What does </a:t>
            </a:r>
            <a:r>
              <a:rPr lang="en-US" sz="2400" i="1" dirty="0" smtClean="0">
                <a:solidFill>
                  <a:srgbClr val="003399"/>
                </a:solidFill>
              </a:rPr>
              <a:t>alto</a:t>
            </a:r>
            <a:r>
              <a:rPr lang="en-US" sz="2400" dirty="0" smtClean="0">
                <a:solidFill>
                  <a:srgbClr val="003399"/>
                </a:solidFill>
              </a:rPr>
              <a:t> mean?</a:t>
            </a:r>
          </a:p>
          <a:p>
            <a:pPr marL="1371600" lvl="2" indent="-457200">
              <a:buFont typeface="+mj-lt"/>
              <a:buAutoNum type="alphaLcParenR"/>
              <a:defRPr/>
            </a:pPr>
            <a:r>
              <a:rPr lang="en-US" sz="2000" dirty="0" smtClean="0">
                <a:solidFill>
                  <a:srgbClr val="003399"/>
                </a:solidFill>
              </a:rPr>
              <a:t>again</a:t>
            </a:r>
          </a:p>
          <a:p>
            <a:pPr marL="1371600" lvl="2" indent="-457200">
              <a:buFont typeface="+mj-lt"/>
              <a:buAutoNum type="alphaLcParenR"/>
              <a:defRPr/>
            </a:pPr>
            <a:r>
              <a:rPr lang="en-US" sz="2000" dirty="0" smtClean="0">
                <a:solidFill>
                  <a:srgbClr val="003399"/>
                </a:solidFill>
              </a:rPr>
              <a:t>also</a:t>
            </a:r>
          </a:p>
          <a:p>
            <a:pPr marL="1371600" lvl="2" indent="-457200">
              <a:buFont typeface="+mj-lt"/>
              <a:buAutoNum type="alphaLcParenR"/>
              <a:defRPr/>
            </a:pPr>
            <a:r>
              <a:rPr lang="en-US" sz="2000" dirty="0" smtClean="0">
                <a:solidFill>
                  <a:srgbClr val="003399"/>
                </a:solidFill>
              </a:rPr>
              <a:t>countertenor</a:t>
            </a:r>
          </a:p>
          <a:p>
            <a:pPr marL="1371600" lvl="2" indent="-457200">
              <a:buFont typeface="+mj-lt"/>
              <a:buAutoNum type="alphaLcParenR"/>
              <a:defRPr/>
            </a:pPr>
            <a:r>
              <a:rPr lang="en-US" sz="2000" dirty="0" smtClean="0">
                <a:solidFill>
                  <a:srgbClr val="003399"/>
                </a:solidFill>
              </a:rPr>
              <a:t>high</a:t>
            </a:r>
          </a:p>
          <a:p>
            <a:pPr marL="1371600" lvl="2" indent="-457200">
              <a:buFont typeface="+mj-lt"/>
              <a:buAutoNum type="alphaLcParenR"/>
              <a:defRPr/>
            </a:pPr>
            <a:r>
              <a:rPr lang="en-US" sz="2000" dirty="0">
                <a:solidFill>
                  <a:srgbClr val="003399"/>
                </a:solidFill>
              </a:rPr>
              <a:t>i</a:t>
            </a:r>
            <a:r>
              <a:rPr lang="en-US" sz="2000" dirty="0" smtClean="0">
                <a:solidFill>
                  <a:srgbClr val="003399"/>
                </a:solidFill>
              </a:rPr>
              <a:t>n addition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41785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Term      signifies the relationship between the performance on the item and the person’s location on the patent variable.</a:t>
            </a:r>
          </a:p>
          <a:p>
            <a:pPr eaLnBrk="1" hangingPunct="1">
              <a:defRPr/>
            </a:pPr>
            <a:r>
              <a:rPr lang="en-US" altLang="en-US" sz="2400" dirty="0" smtClean="0"/>
              <a:t>Term       corresponds to the mean group difference in performance on the item (         ).</a:t>
            </a:r>
          </a:p>
          <a:p>
            <a:pPr eaLnBrk="1" hangingPunct="1">
              <a:defRPr/>
            </a:pPr>
            <a:r>
              <a:rPr lang="en-US" altLang="en-US" sz="2400" dirty="0" smtClean="0"/>
              <a:t>Term       is the group by person location interaction             </a:t>
            </a:r>
          </a:p>
          <a:p>
            <a:pPr eaLnBrk="1" hangingPunct="1"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endParaRPr lang="en-US" altLang="en-US" sz="2400" dirty="0"/>
          </a:p>
          <a:p>
            <a:pPr eaLnBrk="1" hangingPunct="1"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</a:t>
            </a:r>
            <a:r>
              <a:rPr lang="en-US" altLang="en-US" sz="1800" dirty="0" smtClean="0"/>
              <a:t> </a:t>
            </a:r>
            <a:endParaRPr lang="en-US" altLang="en-US" sz="1800" dirty="0"/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173" y="1743110"/>
            <a:ext cx="441142" cy="6448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472" y="2961056"/>
            <a:ext cx="461263" cy="6260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501008"/>
            <a:ext cx="864096" cy="3569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3801" y="3718512"/>
            <a:ext cx="461263" cy="6260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4368" y="3857961"/>
            <a:ext cx="955275" cy="41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0493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In relation to the full model, there are two reduced models to estimate or consider.</a:t>
            </a:r>
          </a:p>
          <a:p>
            <a:pPr eaLnBrk="1" hangingPunct="1">
              <a:defRPr/>
            </a:pPr>
            <a:r>
              <a:rPr lang="en-US" altLang="en-US" sz="2400" dirty="0" smtClean="0"/>
              <a:t>The first is           </a:t>
            </a:r>
          </a:p>
          <a:p>
            <a:pPr eaLnBrk="1" hangingPunct="1">
              <a:defRPr/>
            </a:pPr>
            <a:r>
              <a:rPr lang="en-US" altLang="en-US" sz="2400" dirty="0" smtClean="0"/>
              <a:t>A comparison of this model to the full determines whether the interaction term is necessary to account for the response variability on a particular item.</a:t>
            </a:r>
          </a:p>
          <a:p>
            <a:pPr eaLnBrk="1" hangingPunct="1">
              <a:defRPr/>
            </a:pPr>
            <a:r>
              <a:rPr lang="en-US" altLang="en-US" sz="2400" dirty="0" smtClean="0"/>
              <a:t>A second reduced model is </a:t>
            </a:r>
          </a:p>
          <a:p>
            <a:pPr eaLnBrk="1" hangingPunct="1">
              <a:defRPr/>
            </a:pPr>
            <a:r>
              <a:rPr lang="en-US" altLang="en-US" sz="2400" dirty="0" smtClean="0"/>
              <a:t>Comparison of this equation to the first equation (above) determines whether group membership is necessary to explain performance on an item.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eaLnBrk="1" hangingPunct="1"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</a:t>
            </a:r>
            <a:r>
              <a:rPr lang="en-US" altLang="en-US" sz="1800" dirty="0" smtClean="0"/>
              <a:t> </a:t>
            </a:r>
            <a:endParaRPr lang="en-US" altLang="en-US" sz="1800" dirty="0"/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763165"/>
              </p:ext>
            </p:extLst>
          </p:nvPr>
        </p:nvGraphicFramePr>
        <p:xfrm>
          <a:off x="2483768" y="2636912"/>
          <a:ext cx="278431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Equation" r:id="rId3" imgW="1104840" imgH="228600" progId="Equation.DSMT4">
                  <p:embed/>
                </p:oleObj>
              </mc:Choice>
              <mc:Fallback>
                <p:oleObj name="Equation" r:id="rId3" imgW="1104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3768" y="2636912"/>
                        <a:ext cx="2784310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28421"/>
              </p:ext>
            </p:extLst>
          </p:nvPr>
        </p:nvGraphicFramePr>
        <p:xfrm>
          <a:off x="4788024" y="4149080"/>
          <a:ext cx="212423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name="Equation" r:id="rId5" imgW="749160" imgH="228600" progId="Equation.DSMT4">
                  <p:embed/>
                </p:oleObj>
              </mc:Choice>
              <mc:Fallback>
                <p:oleObj name="Equation" r:id="rId5" imgW="749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8024" y="4149080"/>
                        <a:ext cx="2124236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6839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Logistic Regression Test of DIF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LR can also be extended to the polytomous case (French &amp; Miller, 1996).</a:t>
            </a:r>
          </a:p>
          <a:p>
            <a:pPr eaLnBrk="1" hangingPunct="1">
              <a:defRPr/>
            </a:pPr>
            <a:r>
              <a:rPr lang="en-US" altLang="en-US" sz="2400" dirty="0" smtClean="0"/>
              <a:t>R-square type statistics are also provided in LR DIF analyses as well (e.g., Nagelkerke, 1991).</a:t>
            </a:r>
          </a:p>
          <a:p>
            <a:pPr eaLnBrk="1" hangingPunct="1">
              <a:defRPr/>
            </a:pPr>
            <a:r>
              <a:rPr lang="en-US" altLang="en-US" sz="2400" dirty="0" smtClean="0"/>
              <a:t>There is also a weighted least-squares R-square approach (Zumbo, 1999; Jodoin &amp; Gierl, 2001).</a:t>
            </a:r>
          </a:p>
          <a:p>
            <a:pPr eaLnBrk="1" hangingPunct="1">
              <a:defRPr/>
            </a:pPr>
            <a:r>
              <a:rPr lang="en-US" altLang="en-US" sz="2400" dirty="0" smtClean="0"/>
              <a:t>One can calculate the            as a way to evaluate the difference in two comparative models to assess the magnitude of DIF.</a:t>
            </a:r>
          </a:p>
          <a:p>
            <a:pPr marL="457200" lvl="1" indent="0" eaLnBrk="1" hangingPunct="1">
              <a:buNone/>
              <a:defRPr/>
            </a:pPr>
            <a:endParaRPr lang="en-US" altLang="en-US" sz="2000" dirty="0"/>
          </a:p>
          <a:p>
            <a:pPr eaLnBrk="1" hangingPunct="1"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</a:t>
            </a:r>
            <a:r>
              <a:rPr lang="en-US" altLang="en-US" sz="1800" dirty="0" smtClean="0"/>
              <a:t> </a:t>
            </a:r>
            <a:endParaRPr lang="en-US" altLang="en-US" sz="1800" dirty="0"/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584325"/>
              </p:ext>
            </p:extLst>
          </p:nvPr>
        </p:nvGraphicFramePr>
        <p:xfrm>
          <a:off x="3995936" y="4149080"/>
          <a:ext cx="80649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Equation" r:id="rId3" imgW="304560" imgH="190440" progId="Equation.DSMT4">
                  <p:embed/>
                </p:oleObj>
              </mc:Choice>
              <mc:Fallback>
                <p:oleObj name="Equation" r:id="rId3" imgW="3045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95936" y="4149080"/>
                        <a:ext cx="806490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97694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bg1"/>
                </a:solidFill>
              </a:rPr>
              <a:t>Logistic Regression &amp; Mantel-Haenszel test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Another well-established test for DIF is the Mantel-Haenszel test (a.k.a. the Cochran-Mantel-</a:t>
            </a:r>
            <a:r>
              <a:rPr lang="en-US" altLang="en-US" sz="2400" dirty="0" err="1" smtClean="0"/>
              <a:t>Haenszel</a:t>
            </a:r>
            <a:r>
              <a:rPr lang="en-US" altLang="en-US" sz="2400" dirty="0" smtClean="0"/>
              <a:t> or CMH) test.</a:t>
            </a:r>
          </a:p>
          <a:p>
            <a:pPr eaLnBrk="1" hangingPunct="1">
              <a:defRPr/>
            </a:pPr>
            <a:r>
              <a:rPr lang="en-US" altLang="en-US" sz="2400" dirty="0" smtClean="0"/>
              <a:t>The CMH test and LR produce very similar results, but the LR approach is far more flexible in terms of testing higher order interactions and for </a:t>
            </a:r>
            <a:r>
              <a:rPr lang="en-US" altLang="en-US" sz="2400" dirty="0" err="1" smtClean="0"/>
              <a:t>polytomous</a:t>
            </a:r>
            <a:r>
              <a:rPr lang="en-US" altLang="en-US" sz="2400" dirty="0" smtClean="0"/>
              <a:t> (ordinal) item formats.</a:t>
            </a:r>
          </a:p>
          <a:p>
            <a:pPr eaLnBrk="1" hangingPunct="1">
              <a:defRPr/>
            </a:pPr>
            <a:r>
              <a:rPr lang="en-US" altLang="en-US" sz="2400" dirty="0" smtClean="0"/>
              <a:t>The LR and CMH tests can be should to be formally equivalent for (e.g., the CMH test is a special case of LR when      , person location on the latent variable, is discrete). 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endParaRPr lang="en-US" altLang="en-US" sz="2400" dirty="0" smtClean="0"/>
          </a:p>
          <a:p>
            <a:pPr marL="457200" lvl="1" indent="0" eaLnBrk="1" hangingPunct="1">
              <a:buNone/>
              <a:defRPr/>
            </a:pPr>
            <a:endParaRPr lang="en-US" altLang="en-US" sz="2000" dirty="0"/>
          </a:p>
          <a:p>
            <a:pPr eaLnBrk="1" hangingPunct="1"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</a:t>
            </a:r>
            <a:r>
              <a:rPr lang="en-US" altLang="en-US" sz="1800" dirty="0" smtClean="0"/>
              <a:t> </a:t>
            </a:r>
            <a:endParaRPr lang="en-US" altLang="en-US" sz="1800" dirty="0"/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37077"/>
              </p:ext>
            </p:extLst>
          </p:nvPr>
        </p:nvGraphicFramePr>
        <p:xfrm>
          <a:off x="1691680" y="5301208"/>
          <a:ext cx="32518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1680" y="5301208"/>
                        <a:ext cx="325188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82602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bg1"/>
                </a:solidFill>
              </a:rPr>
              <a:t>Some Final Points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 smtClean="0"/>
              <a:t>Raju, developed the Differential </a:t>
            </a:r>
            <a:r>
              <a:rPr lang="en-US" altLang="en-US" sz="2400" dirty="0"/>
              <a:t>F</a:t>
            </a:r>
            <a:r>
              <a:rPr lang="en-US" altLang="en-US" sz="2400" dirty="0" smtClean="0"/>
              <a:t>unctioning of Items and Tests (DFIT) framework which is a parametric approach to testing the area between the ICCs for groups.</a:t>
            </a:r>
          </a:p>
          <a:p>
            <a:pPr eaLnBrk="1" hangingPunct="1">
              <a:defRPr/>
            </a:pPr>
            <a:r>
              <a:rPr lang="en-US" altLang="en-US" sz="2400" dirty="0" smtClean="0"/>
              <a:t>DFIT is IRT-based and provides DIF testing that includes area as an index of magnitude in addition to tests of item parameters. </a:t>
            </a:r>
          </a:p>
          <a:p>
            <a:pPr eaLnBrk="1" hangingPunct="1">
              <a:defRPr/>
            </a:pPr>
            <a:r>
              <a:rPr lang="en-US" altLang="en-US" sz="2400" dirty="0" smtClean="0"/>
              <a:t>DFIT also provides a formal test for differential </a:t>
            </a:r>
            <a:r>
              <a:rPr lang="en-US" altLang="en-US" sz="2400" dirty="0"/>
              <a:t>f</a:t>
            </a:r>
            <a:r>
              <a:rPr lang="en-US" altLang="en-US" sz="2400" dirty="0" smtClean="0"/>
              <a:t>unctioning of the test as a whole (DTF).</a:t>
            </a:r>
          </a:p>
          <a:p>
            <a:pPr eaLnBrk="1" hangingPunct="1">
              <a:defRPr/>
            </a:pPr>
            <a:r>
              <a:rPr lang="en-US" altLang="en-US" sz="2400" dirty="0" smtClean="0"/>
              <a:t>There is a non-parametric version similar to DFIT forwarded </a:t>
            </a:r>
            <a:r>
              <a:rPr lang="en-US" altLang="en-US" sz="2400" smtClean="0"/>
              <a:t>by W. Stout </a:t>
            </a:r>
            <a:r>
              <a:rPr lang="en-US" altLang="en-US" sz="2400" dirty="0" smtClean="0"/>
              <a:t>(SIBTEST, POLYSIBTEST,1990; 2001).</a:t>
            </a:r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endParaRPr lang="en-US" altLang="en-US" sz="2400" dirty="0" smtClean="0"/>
          </a:p>
          <a:p>
            <a:pPr marL="457200" lvl="1" indent="0" eaLnBrk="1" hangingPunct="1">
              <a:buNone/>
              <a:defRPr/>
            </a:pPr>
            <a:endParaRPr lang="en-US" altLang="en-US" sz="2000" dirty="0"/>
          </a:p>
          <a:p>
            <a:pPr eaLnBrk="1" hangingPunct="1"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</a:t>
            </a:r>
            <a:r>
              <a:rPr lang="en-US" altLang="en-US" sz="1800" dirty="0" smtClean="0"/>
              <a:t> </a:t>
            </a:r>
            <a:endParaRPr lang="en-US" altLang="en-US" sz="1800" dirty="0"/>
          </a:p>
          <a:p>
            <a:pPr marL="0" indent="0" eaLnBrk="1" hangingPunct="1">
              <a:buNone/>
              <a:defRPr/>
            </a:pPr>
            <a:r>
              <a:rPr lang="en-US" altLang="en-US" sz="2400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400" dirty="0"/>
          </a:p>
          <a:p>
            <a:pPr marL="0" indent="0" eaLnBrk="1" hangingPunct="1"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sz="2800" dirty="0"/>
          </a:p>
          <a:p>
            <a:pPr marL="0" indent="0" eaLnBrk="1" hangingPunct="1">
              <a:buNone/>
              <a:defRPr/>
            </a:pPr>
            <a:endParaRPr lang="en-US" altLang="en-US" dirty="0" smtClean="0"/>
          </a:p>
          <a:p>
            <a:pPr marL="0" indent="0" eaLnBrk="1" hangingPunct="1">
              <a:buNone/>
              <a:defRPr/>
            </a:pP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  <a:defRPr/>
            </a:pPr>
            <a:endParaRPr lang="en-US" altLang="en-US" sz="2000" dirty="0"/>
          </a:p>
          <a:p>
            <a:pPr marL="457200" lvl="1" indent="0" eaLnBrk="1" hangingPunct="1">
              <a:buNone/>
              <a:defRPr/>
            </a:pPr>
            <a:endParaRPr lang="en-US" altLang="en-US" sz="1600" dirty="0" smtClean="0"/>
          </a:p>
          <a:p>
            <a:pPr marL="0" indent="0" eaLnBrk="1" hangingPunct="1">
              <a:buNone/>
              <a:defRPr/>
            </a:pPr>
            <a:endParaRPr lang="en-US" altLang="en-US" sz="2400" dirty="0" smtClean="0"/>
          </a:p>
          <a:p>
            <a:pPr marL="0" indent="0" eaLnBrk="1" hangingPunct="1">
              <a:buNone/>
              <a:defRPr/>
            </a:pPr>
            <a:endParaRPr lang="en-US" altLang="en-US" sz="2800" dirty="0"/>
          </a:p>
          <a:p>
            <a:pPr eaLnBrk="1" hangingPunct="1"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93326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The previous item was designed to assess general vocabulary knowledge.</a:t>
            </a:r>
          </a:p>
          <a:p>
            <a:pPr>
              <a:defRPr/>
            </a:pPr>
            <a:r>
              <a:rPr lang="en-US" sz="2800" dirty="0" smtClean="0"/>
              <a:t>Assume that our respondents are divided into Hispanics and non-Hispanic groups.</a:t>
            </a:r>
          </a:p>
          <a:p>
            <a:pPr>
              <a:defRPr/>
            </a:pPr>
            <a:r>
              <a:rPr lang="en-US" sz="2800" dirty="0" smtClean="0"/>
              <a:t>We may find that Hispanics primarily select option</a:t>
            </a:r>
            <a:r>
              <a:rPr lang="en-US" sz="2800" dirty="0" smtClean="0">
                <a:solidFill>
                  <a:srgbClr val="003399"/>
                </a:solidFill>
              </a:rPr>
              <a:t> </a:t>
            </a:r>
            <a:r>
              <a:rPr lang="en-US" sz="2800" i="1" dirty="0" smtClean="0">
                <a:solidFill>
                  <a:srgbClr val="003399"/>
                </a:solidFill>
              </a:rPr>
              <a:t>d</a:t>
            </a:r>
            <a:r>
              <a:rPr lang="en-US" sz="2800" dirty="0" smtClean="0">
                <a:solidFill>
                  <a:srgbClr val="003399"/>
                </a:solidFill>
              </a:rPr>
              <a:t>, </a:t>
            </a:r>
            <a:r>
              <a:rPr lang="en-US" sz="2800" dirty="0" smtClean="0"/>
              <a:t>whereas non-Hispanics select option </a:t>
            </a:r>
            <a:r>
              <a:rPr lang="en-US" sz="2800" i="1" dirty="0" smtClean="0">
                <a:solidFill>
                  <a:srgbClr val="003399"/>
                </a:solidFill>
              </a:rPr>
              <a:t>c</a:t>
            </a:r>
            <a:r>
              <a:rPr lang="en-US" sz="2800" dirty="0" smtClean="0">
                <a:solidFill>
                  <a:srgbClr val="003399"/>
                </a:solidFill>
              </a:rPr>
              <a:t>.</a:t>
            </a:r>
          </a:p>
          <a:p>
            <a:pPr>
              <a:defRPr/>
            </a:pPr>
            <a:r>
              <a:rPr lang="en-US" sz="2800" dirty="0" smtClean="0"/>
              <a:t>Some Hispanic respondents may also think the best answer</a:t>
            </a:r>
            <a:r>
              <a:rPr lang="en-US" sz="2800" dirty="0" smtClean="0">
                <a:solidFill>
                  <a:srgbClr val="003399"/>
                </a:solidFill>
              </a:rPr>
              <a:t> </a:t>
            </a:r>
            <a:r>
              <a:rPr lang="en-US" sz="2800" dirty="0" smtClean="0"/>
              <a:t>is</a:t>
            </a:r>
            <a:r>
              <a:rPr lang="en-US" sz="2800" dirty="0" smtClean="0">
                <a:solidFill>
                  <a:srgbClr val="003399"/>
                </a:solidFill>
              </a:rPr>
              <a:t> </a:t>
            </a:r>
            <a:r>
              <a:rPr lang="en-US" sz="2800" i="1" dirty="0" smtClean="0">
                <a:solidFill>
                  <a:srgbClr val="003399"/>
                </a:solidFill>
              </a:rPr>
              <a:t>stop</a:t>
            </a:r>
            <a:r>
              <a:rPr lang="en-US" sz="2800" dirty="0" smtClean="0">
                <a:solidFill>
                  <a:srgbClr val="003399"/>
                </a:solidFill>
              </a:rPr>
              <a:t> </a:t>
            </a:r>
            <a:r>
              <a:rPr lang="en-US" sz="2800" dirty="0" smtClean="0"/>
              <a:t>(not even included).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59783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performance on the item is a function of </a:t>
            </a:r>
          </a:p>
          <a:p>
            <a:pPr lvl="1">
              <a:defRPr/>
            </a:pPr>
            <a:r>
              <a:rPr lang="en-US" sz="3200" dirty="0" smtClean="0"/>
              <a:t>the person’s English vocabulary </a:t>
            </a:r>
            <a:r>
              <a:rPr lang="en-US" sz="3200" i="1" dirty="0" smtClean="0">
                <a:solidFill>
                  <a:srgbClr val="003399"/>
                </a:solidFill>
              </a:rPr>
              <a:t>proficiency</a:t>
            </a:r>
            <a:r>
              <a:rPr lang="en-US" sz="3200" dirty="0" smtClean="0"/>
              <a:t>.</a:t>
            </a:r>
          </a:p>
          <a:p>
            <a:pPr lvl="1">
              <a:defRPr/>
            </a:pPr>
            <a:r>
              <a:rPr lang="en-US" sz="3200" dirty="0"/>
              <a:t>a</a:t>
            </a:r>
            <a:r>
              <a:rPr lang="en-US" sz="3200" dirty="0" smtClean="0"/>
              <a:t> related variable – the respondents </a:t>
            </a:r>
            <a:r>
              <a:rPr lang="en-US" sz="3200" i="1" dirty="0" smtClean="0">
                <a:solidFill>
                  <a:srgbClr val="003399"/>
                </a:solidFill>
              </a:rPr>
              <a:t>ethnic group</a:t>
            </a:r>
            <a:r>
              <a:rPr lang="en-US" sz="3200" dirty="0" smtClean="0"/>
              <a:t>.</a:t>
            </a:r>
          </a:p>
          <a:p>
            <a:pPr lvl="1">
              <a:defRPr/>
            </a:pPr>
            <a:r>
              <a:rPr lang="en-US" sz="3200" i="1" dirty="0" smtClean="0">
                <a:solidFill>
                  <a:srgbClr val="003399"/>
                </a:solidFill>
              </a:rPr>
              <a:t>Spanish proficiency </a:t>
            </a:r>
            <a:r>
              <a:rPr lang="en-US" sz="3200" dirty="0" smtClean="0"/>
              <a:t>for persons responding.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30403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</a:rPr>
              <a:t>Overview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The expression </a:t>
            </a:r>
            <a:r>
              <a:rPr lang="en-US" sz="2800" i="1" dirty="0" smtClean="0">
                <a:solidFill>
                  <a:srgbClr val="003399"/>
                </a:solidFill>
              </a:rPr>
              <a:t>differential item functioning </a:t>
            </a:r>
            <a:r>
              <a:rPr lang="en-US" sz="2800" dirty="0" smtClean="0"/>
              <a:t>(DIF) came into use.</a:t>
            </a:r>
          </a:p>
          <a:p>
            <a:pPr>
              <a:defRPr/>
            </a:pPr>
            <a:r>
              <a:rPr lang="en-US" sz="2800" dirty="0" smtClean="0"/>
              <a:t>DIF refers to the simple observation that an item displays </a:t>
            </a:r>
            <a:r>
              <a:rPr lang="en-US" sz="2800" i="1" dirty="0" smtClean="0">
                <a:solidFill>
                  <a:srgbClr val="003399"/>
                </a:solidFill>
              </a:rPr>
              <a:t>different statistical properties </a:t>
            </a:r>
            <a:r>
              <a:rPr lang="en-US" sz="2800" dirty="0" smtClean="0"/>
              <a:t>in different group settings (</a:t>
            </a:r>
            <a:r>
              <a:rPr lang="en-US" sz="2800" i="1" dirty="0" smtClean="0"/>
              <a:t>after controlling for differences in the abilities of the groups</a:t>
            </a:r>
            <a:r>
              <a:rPr lang="en-US" sz="2800" dirty="0" smtClean="0"/>
              <a:t>).</a:t>
            </a:r>
          </a:p>
          <a:p>
            <a:pPr>
              <a:defRPr/>
            </a:pPr>
            <a:r>
              <a:rPr lang="en-US" sz="2800" dirty="0" smtClean="0"/>
              <a:t>How the item was to be </a:t>
            </a:r>
            <a:r>
              <a:rPr lang="en-US" sz="2800" i="1" dirty="0" smtClean="0">
                <a:solidFill>
                  <a:srgbClr val="003399"/>
                </a:solidFill>
              </a:rPr>
              <a:t>judged and used</a:t>
            </a:r>
            <a:r>
              <a:rPr lang="en-US" sz="2800" dirty="0" smtClean="0"/>
              <a:t>, that is, whether it was socially biased, and what disposition was to be made of it, was regarded as being a separate matter. 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77434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20702</TotalTime>
  <Words>3498</Words>
  <Application>Microsoft Office PowerPoint</Application>
  <PresentationFormat>On-screen Show (4:3)</PresentationFormat>
  <Paragraphs>595</Paragraphs>
  <Slides>64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64</vt:i4>
      </vt:variant>
    </vt:vector>
  </HeadingPairs>
  <TitlesOfParts>
    <vt:vector size="70" baseType="lpstr">
      <vt:lpstr>Arial</vt:lpstr>
      <vt:lpstr>Calibri</vt:lpstr>
      <vt:lpstr>Cambria Math</vt:lpstr>
      <vt:lpstr>Diseño predeterminado</vt:lpstr>
      <vt:lpstr>Visio</vt:lpstr>
      <vt:lpstr>Equation</vt:lpstr>
      <vt:lpstr>Differential Item &amp; Test Functioning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IRT-based DIF Techniques</vt:lpstr>
      <vt:lpstr>IRT-based DIF Techniques</vt:lpstr>
      <vt:lpstr>IRT-based DIF Techniques</vt:lpstr>
      <vt:lpstr>Items with Different Difficulty</vt:lpstr>
      <vt:lpstr>Items with Different Discrimination</vt:lpstr>
      <vt:lpstr>Items with Different Guessing</vt:lpstr>
      <vt:lpstr>Definition of DIF</vt:lpstr>
      <vt:lpstr>Uniform DIF</vt:lpstr>
      <vt:lpstr>Non-Uniform DIF</vt:lpstr>
      <vt:lpstr>IRT Applied to DIF</vt:lpstr>
      <vt:lpstr>IRT Applied to DIF</vt:lpstr>
      <vt:lpstr>IRT Applied to DIF</vt:lpstr>
      <vt:lpstr>IRT Applied to DIF</vt:lpstr>
      <vt:lpstr>IRT Applied to DIF</vt:lpstr>
      <vt:lpstr>Uniform DIF</vt:lpstr>
      <vt:lpstr>Non-Uniform DIF</vt:lpstr>
      <vt:lpstr>Area Between Two ICCs</vt:lpstr>
      <vt:lpstr>DIF and Multidimensionality</vt:lpstr>
      <vt:lpstr>DIF and Multidimensionality</vt:lpstr>
      <vt:lpstr>Conducting DIF Analysis in IRT</vt:lpstr>
      <vt:lpstr>Measuring DIF in IRT</vt:lpstr>
      <vt:lpstr>Measuring DIF in IRT</vt:lpstr>
      <vt:lpstr>Measuring DIF in IRT</vt:lpstr>
      <vt:lpstr>Measuring DIF in IRT</vt:lpstr>
      <vt:lpstr>Measuring DIF in IRT</vt:lpstr>
      <vt:lpstr>Measuring DIF in IRT</vt:lpstr>
      <vt:lpstr>IRT Tests of DIF</vt:lpstr>
      <vt:lpstr>IRT Tests of DIF</vt:lpstr>
      <vt:lpstr>IRT Tests of DIF</vt:lpstr>
      <vt:lpstr>IRT Tests of DIF</vt:lpstr>
      <vt:lpstr>IRT Tests of DIF</vt:lpstr>
      <vt:lpstr>IRT Tests of DIF</vt:lpstr>
      <vt:lpstr>TSW-ΔG2 Test of DIF</vt:lpstr>
      <vt:lpstr>TSW-ΔG2 Test of DIF</vt:lpstr>
      <vt:lpstr>TSW-ΔG2 Test of DIF</vt:lpstr>
      <vt:lpstr>TSW-ΔG2 Test of DIF</vt:lpstr>
      <vt:lpstr>TSW-ΔG2 Test of DIF</vt:lpstr>
      <vt:lpstr>Non- IRT Tests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Test of DIF</vt:lpstr>
      <vt:lpstr>Logistic Regression &amp; Mantel-Haenszel test</vt:lpstr>
      <vt:lpstr>Some Final Points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Price, Larry R</cp:lastModifiedBy>
  <cp:revision>867</cp:revision>
  <dcterms:created xsi:type="dcterms:W3CDTF">2010-05-23T14:28:12Z</dcterms:created>
  <dcterms:modified xsi:type="dcterms:W3CDTF">2016-05-22T21:30:28Z</dcterms:modified>
</cp:coreProperties>
</file>