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62"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varScale="1">
        <p:scale>
          <a:sx n="103" d="100"/>
          <a:sy n="103" d="100"/>
        </p:scale>
        <p:origin x="292"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5/9/2015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5/9/2015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5/9/2015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5/9/2015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5/9/2015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5/9/2015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5/9/2015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5/9/2015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5/9/2015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5/9/2015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5/9/2015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5/9/2015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Validity</a:t>
            </a:r>
            <a:endParaRPr lang="en-US" dirty="0"/>
          </a:p>
        </p:txBody>
      </p:sp>
      <p:sp>
        <p:nvSpPr>
          <p:cNvPr id="3" name="Subtitle 2"/>
          <p:cNvSpPr>
            <a:spLocks noGrp="1"/>
          </p:cNvSpPr>
          <p:nvPr>
            <p:ph type="subTitle" idx="1"/>
          </p:nvPr>
        </p:nvSpPr>
        <p:spPr/>
        <p:txBody>
          <a:bodyPr>
            <a:normAutofit fontScale="92500" lnSpcReduction="10000"/>
          </a:bodyPr>
          <a:lstStyle/>
          <a:p>
            <a:r>
              <a:rPr lang="en-US" b="1" dirty="0" smtClean="0">
                <a:solidFill>
                  <a:schemeClr val="accent2"/>
                </a:solidFill>
              </a:rPr>
              <a:t>Criterion, content &amp; construct considerations</a:t>
            </a:r>
            <a:endParaRPr lang="en-US" b="1" dirty="0" smtClean="0">
              <a:solidFill>
                <a:schemeClr val="accent2"/>
              </a:solidFill>
            </a:endParaRPr>
          </a:p>
          <a:p>
            <a:r>
              <a:rPr lang="en-US" sz="1800" i="1" dirty="0" smtClean="0">
                <a:solidFill>
                  <a:schemeClr val="accent2"/>
                </a:solidFill>
                <a:latin typeface="Arial" panose="020B0604020202020204" pitchFamily="34" charset="0"/>
                <a:cs typeface="Arial" panose="020B0604020202020204" pitchFamily="34" charset="0"/>
              </a:rPr>
              <a:t>©</a:t>
            </a:r>
            <a:r>
              <a:rPr lang="en-US" sz="1800" i="1" cap="none" dirty="0" smtClean="0">
                <a:solidFill>
                  <a:schemeClr val="accent2"/>
                </a:solidFill>
                <a:latin typeface="Arial" panose="020B0604020202020204" pitchFamily="34" charset="0"/>
                <a:cs typeface="Arial" panose="020B0604020202020204" pitchFamily="34" charset="0"/>
              </a:rPr>
              <a:t>Psychometric Methods: Theory into Practice</a:t>
            </a:r>
          </a:p>
          <a:p>
            <a:r>
              <a:rPr lang="en-US" sz="1800" i="1" cap="none" dirty="0" smtClean="0">
                <a:solidFill>
                  <a:schemeClr val="accent2"/>
                </a:solidFill>
                <a:latin typeface="Arial" panose="020B0604020202020204" pitchFamily="34" charset="0"/>
                <a:cs typeface="Arial" panose="020B0604020202020204" pitchFamily="34" charset="0"/>
              </a:rPr>
              <a:t>Larry R. Price, Ph.D</a:t>
            </a:r>
            <a:r>
              <a:rPr lang="en-US" sz="1800" i="1" dirty="0" smtClean="0">
                <a:solidFill>
                  <a:schemeClr val="accent2"/>
                </a:solidFill>
                <a:latin typeface="Arial" panose="020B0604020202020204" pitchFamily="34" charset="0"/>
                <a:cs typeface="Arial" panose="020B0604020202020204" pitchFamily="34" charset="0"/>
              </a:rPr>
              <a:t>.</a:t>
            </a:r>
            <a:endParaRPr lang="en-US" sz="1800" i="1" dirty="0">
              <a:solidFill>
                <a:schemeClr val="accent2"/>
              </a:solidFill>
            </a:endParaRPr>
          </a:p>
        </p:txBody>
      </p:sp>
    </p:spTree>
    <p:extLst>
      <p:ext uri="{BB962C8B-B14F-4D97-AF65-F5344CB8AC3E}">
        <p14:creationId xmlns:p14="http://schemas.microsoft.com/office/powerpoint/2010/main" val="394190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Traits</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
            </a:pPr>
            <a:r>
              <a:rPr lang="en-US" sz="2800" dirty="0" smtClean="0"/>
              <a:t>A </a:t>
            </a:r>
            <a:r>
              <a:rPr lang="en-US" sz="2800" i="1" dirty="0">
                <a:solidFill>
                  <a:schemeClr val="accent2"/>
                </a:solidFill>
              </a:rPr>
              <a:t>trait</a:t>
            </a:r>
            <a:r>
              <a:rPr lang="en-US" sz="2800" dirty="0"/>
              <a:t> is defined as “a relatively stable characteristic of a person…which is manifested to some degree when relevant, despite considerable variation in the range of settings and circumstances” (</a:t>
            </a:r>
            <a:r>
              <a:rPr lang="en-US" sz="2800" dirty="0" err="1"/>
              <a:t>Messick</a:t>
            </a:r>
            <a:r>
              <a:rPr lang="en-US" sz="2800" dirty="0"/>
              <a:t>, </a:t>
            </a:r>
            <a:r>
              <a:rPr lang="en-US" sz="2800" dirty="0" smtClean="0"/>
              <a:t>1989). </a:t>
            </a:r>
          </a:p>
          <a:p>
            <a:pPr>
              <a:buFont typeface="Wingdings" panose="05000000000000000000" pitchFamily="2" charset="2"/>
              <a:buChar char="§"/>
            </a:pPr>
            <a:r>
              <a:rPr lang="en-US" sz="2800" dirty="0"/>
              <a:t>For example, when a person is described as being sociable and another is described as shy, we are using </a:t>
            </a:r>
            <a:r>
              <a:rPr lang="en-US" sz="2800" i="1" dirty="0">
                <a:solidFill>
                  <a:schemeClr val="accent2"/>
                </a:solidFill>
              </a:rPr>
              <a:t>trait names </a:t>
            </a:r>
            <a:r>
              <a:rPr lang="en-US" sz="2800" dirty="0"/>
              <a:t>to describe consistency </a:t>
            </a:r>
            <a:r>
              <a:rPr lang="en-US" sz="2800" i="1" dirty="0">
                <a:solidFill>
                  <a:schemeClr val="accent2"/>
                </a:solidFill>
              </a:rPr>
              <a:t>within</a:t>
            </a:r>
            <a:r>
              <a:rPr lang="en-US" sz="2800" dirty="0"/>
              <a:t> individuals and also differences </a:t>
            </a:r>
            <a:r>
              <a:rPr lang="en-US" sz="2800" i="1" dirty="0">
                <a:solidFill>
                  <a:schemeClr val="accent2"/>
                </a:solidFill>
              </a:rPr>
              <a:t>between</a:t>
            </a:r>
            <a:r>
              <a:rPr lang="en-US" sz="2800" dirty="0"/>
              <a:t> them </a:t>
            </a:r>
            <a:r>
              <a:rPr lang="en-US" sz="2800" dirty="0" smtClean="0"/>
              <a:t>.</a:t>
            </a:r>
          </a:p>
          <a:p>
            <a:pPr>
              <a:buFont typeface="Wingdings" panose="05000000000000000000" pitchFamily="2" charset="2"/>
              <a:buChar char="§"/>
            </a:pPr>
            <a:r>
              <a:rPr lang="en-US" sz="2800" dirty="0"/>
              <a:t>One example of the overlap that may occur between </a:t>
            </a:r>
            <a:r>
              <a:rPr lang="en-US" sz="2800" i="1" dirty="0">
                <a:solidFill>
                  <a:schemeClr val="accent2"/>
                </a:solidFill>
              </a:rPr>
              <a:t>content</a:t>
            </a:r>
            <a:r>
              <a:rPr lang="en-US" sz="2800" dirty="0"/>
              <a:t> and </a:t>
            </a:r>
            <a:r>
              <a:rPr lang="en-US" sz="2800" i="1" dirty="0">
                <a:solidFill>
                  <a:schemeClr val="accent2"/>
                </a:solidFill>
              </a:rPr>
              <a:t>criterion-related validity </a:t>
            </a:r>
            <a:r>
              <a:rPr lang="en-US" sz="2800" dirty="0"/>
              <a:t>is the degree of shared relationship between the content (i.e. expressed in the test items) and an </a:t>
            </a:r>
            <a:r>
              <a:rPr lang="en-US" sz="2800" i="1" dirty="0">
                <a:solidFill>
                  <a:schemeClr val="accent2"/>
                </a:solidFill>
              </a:rPr>
              <a:t>external criterion </a:t>
            </a:r>
            <a:r>
              <a:rPr lang="en-US" sz="2800" dirty="0"/>
              <a:t>(e.g., another test that correlates highly with the inductive reasoning test). </a:t>
            </a:r>
            <a:endParaRPr lang="en-US" sz="2600" dirty="0" smtClean="0"/>
          </a:p>
        </p:txBody>
      </p:sp>
    </p:spTree>
    <p:extLst>
      <p:ext uri="{BB962C8B-B14F-4D97-AF65-F5344CB8AC3E}">
        <p14:creationId xmlns:p14="http://schemas.microsoft.com/office/powerpoint/2010/main" val="2210385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Traits</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2800" i="1" dirty="0">
                <a:solidFill>
                  <a:schemeClr val="accent2"/>
                </a:solidFill>
              </a:rPr>
              <a:t>Construct validity </a:t>
            </a:r>
            <a:r>
              <a:rPr lang="en-US" sz="2800" dirty="0"/>
              <a:t>addresses the question “What traits are measured by the test items? “ </a:t>
            </a:r>
            <a:endParaRPr lang="en-US" sz="2800" dirty="0" smtClean="0"/>
          </a:p>
          <a:p>
            <a:pPr>
              <a:buFont typeface="Wingdings" panose="05000000000000000000" pitchFamily="2" charset="2"/>
              <a:buChar char="§"/>
            </a:pPr>
            <a:r>
              <a:rPr lang="en-US" sz="2800" dirty="0" smtClean="0"/>
              <a:t>In </a:t>
            </a:r>
            <a:r>
              <a:rPr lang="en-US" sz="2800" dirty="0"/>
              <a:t>scenario number one previously presented, the trait being measured is </a:t>
            </a:r>
            <a:r>
              <a:rPr lang="en-US" sz="2800" i="1" dirty="0">
                <a:solidFill>
                  <a:schemeClr val="accent2"/>
                </a:solidFill>
              </a:rPr>
              <a:t>inductive reasoning </a:t>
            </a:r>
            <a:r>
              <a:rPr lang="en-US" sz="2800" dirty="0"/>
              <a:t>within fluid reasoning component of general intelligence. </a:t>
            </a:r>
            <a:endParaRPr lang="en-US" sz="2800" dirty="0" smtClean="0"/>
          </a:p>
          <a:p>
            <a:pPr>
              <a:buFont typeface="Wingdings" panose="05000000000000000000" pitchFamily="2" charset="2"/>
              <a:buChar char="§"/>
            </a:pPr>
            <a:r>
              <a:rPr lang="en-US" sz="2800" dirty="0" smtClean="0"/>
              <a:t>From </a:t>
            </a:r>
            <a:r>
              <a:rPr lang="en-US" sz="2800" dirty="0"/>
              <a:t>this example, you can see that </a:t>
            </a:r>
            <a:r>
              <a:rPr lang="en-US" sz="2800" i="1" dirty="0">
                <a:solidFill>
                  <a:schemeClr val="accent2"/>
                </a:solidFill>
              </a:rPr>
              <a:t>construct</a:t>
            </a:r>
            <a:r>
              <a:rPr lang="en-US" sz="2800" dirty="0"/>
              <a:t>, </a:t>
            </a:r>
            <a:r>
              <a:rPr lang="en-US" sz="2800" i="1" dirty="0">
                <a:solidFill>
                  <a:schemeClr val="accent2"/>
                </a:solidFill>
              </a:rPr>
              <a:t>criterion</a:t>
            </a:r>
            <a:r>
              <a:rPr lang="en-US" sz="2800" dirty="0"/>
              <a:t> and </a:t>
            </a:r>
            <a:r>
              <a:rPr lang="en-US" sz="2800" i="1" dirty="0">
                <a:solidFill>
                  <a:schemeClr val="accent2"/>
                </a:solidFill>
              </a:rPr>
              <a:t>content validity</a:t>
            </a:r>
            <a:r>
              <a:rPr lang="en-US" sz="2800" dirty="0"/>
              <a:t> concerns the representativeness of the trait relative to </a:t>
            </a:r>
            <a:r>
              <a:rPr lang="en-US" sz="2800" dirty="0">
                <a:solidFill>
                  <a:schemeClr val="accent2"/>
                </a:solidFill>
              </a:rPr>
              <a:t>(a)</a:t>
            </a:r>
            <a:r>
              <a:rPr lang="en-US" sz="2800" dirty="0"/>
              <a:t> trait theory, </a:t>
            </a:r>
            <a:r>
              <a:rPr lang="en-US" sz="2800" dirty="0">
                <a:solidFill>
                  <a:schemeClr val="accent2"/>
                </a:solidFill>
              </a:rPr>
              <a:t>(b)</a:t>
            </a:r>
            <a:r>
              <a:rPr lang="en-US" sz="2800" dirty="0"/>
              <a:t> an external criterion, and </a:t>
            </a:r>
            <a:r>
              <a:rPr lang="en-US" sz="2800" dirty="0">
                <a:solidFill>
                  <a:schemeClr val="accent2"/>
                </a:solidFill>
              </a:rPr>
              <a:t>(c)</a:t>
            </a:r>
            <a:r>
              <a:rPr lang="en-US" sz="2800" dirty="0"/>
              <a:t> the items comprising the test designed to measure a specific trait such as fluid intelligence.</a:t>
            </a:r>
            <a:r>
              <a:rPr lang="en-US" sz="2800" dirty="0" smtClean="0"/>
              <a:t> </a:t>
            </a:r>
            <a:endParaRPr lang="en-US" sz="2600" dirty="0" smtClean="0"/>
          </a:p>
        </p:txBody>
      </p:sp>
    </p:spTree>
    <p:extLst>
      <p:ext uri="{BB962C8B-B14F-4D97-AF65-F5344CB8AC3E}">
        <p14:creationId xmlns:p14="http://schemas.microsoft.com/office/powerpoint/2010/main" val="2520318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The criterion approach to establishing validity involves using correlation and/or regression techniques to quantify the relationship between test scores and a </a:t>
            </a:r>
            <a:r>
              <a:rPr lang="en-US" sz="2800" i="1" dirty="0">
                <a:solidFill>
                  <a:schemeClr val="accent2"/>
                </a:solidFill>
              </a:rPr>
              <a:t>true criterion score</a:t>
            </a:r>
            <a:r>
              <a:rPr lang="en-US" sz="2800" dirty="0" smtClean="0"/>
              <a:t>.</a:t>
            </a:r>
          </a:p>
          <a:p>
            <a:pPr>
              <a:buFont typeface="Wingdings" panose="05000000000000000000" pitchFamily="2" charset="2"/>
              <a:buChar char="§"/>
            </a:pPr>
            <a:r>
              <a:rPr lang="en-US" sz="2800" dirty="0"/>
              <a:t>A true criterion score is defined as </a:t>
            </a:r>
            <a:r>
              <a:rPr lang="en-US" sz="2800" i="1" dirty="0">
                <a:solidFill>
                  <a:schemeClr val="accent2"/>
                </a:solidFill>
              </a:rPr>
              <a:t>the score on a criterion corrected for its unreliability</a:t>
            </a:r>
            <a:r>
              <a:rPr lang="en-US" sz="2800" dirty="0">
                <a:solidFill>
                  <a:schemeClr val="accent2"/>
                </a:solidFill>
              </a:rPr>
              <a:t>. </a:t>
            </a:r>
            <a:endParaRPr lang="en-US" sz="2800" dirty="0" smtClean="0">
              <a:solidFill>
                <a:schemeClr val="accent2"/>
              </a:solidFill>
            </a:endParaRPr>
          </a:p>
          <a:p>
            <a:pPr>
              <a:buFont typeface="Wingdings" panose="05000000000000000000" pitchFamily="2" charset="2"/>
              <a:buChar char="§"/>
            </a:pPr>
            <a:r>
              <a:rPr lang="en-US" sz="2800" dirty="0"/>
              <a:t>In criterion-related validity studies, the </a:t>
            </a:r>
            <a:r>
              <a:rPr lang="en-US" sz="2800" i="1" dirty="0">
                <a:solidFill>
                  <a:schemeClr val="accent2"/>
                </a:solidFill>
              </a:rPr>
              <a:t>process of validation </a:t>
            </a:r>
            <a:r>
              <a:rPr lang="en-US" sz="2800" dirty="0"/>
              <a:t>involves addressing the question “How well do a test scores estimate criterion scores”? </a:t>
            </a:r>
            <a:endParaRPr lang="en-US" sz="2600" dirty="0" smtClean="0"/>
          </a:p>
        </p:txBody>
      </p:sp>
    </p:spTree>
    <p:extLst>
      <p:ext uri="{BB962C8B-B14F-4D97-AF65-F5344CB8AC3E}">
        <p14:creationId xmlns:p14="http://schemas.microsoft.com/office/powerpoint/2010/main" val="1856942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Criterion-Related Validity</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
            </a:pPr>
            <a:r>
              <a:rPr lang="en-US" sz="2800" dirty="0"/>
              <a:t>The criterion can be performance on a task (e.g., job performance – successful or unsuccessful</a:t>
            </a:r>
            <a:r>
              <a:rPr lang="en-US" sz="2800" dirty="0" smtClean="0"/>
              <a:t>).</a:t>
            </a:r>
          </a:p>
          <a:p>
            <a:pPr>
              <a:buFont typeface="Wingdings" panose="05000000000000000000" pitchFamily="2" charset="2"/>
              <a:buChar char="§"/>
            </a:pPr>
            <a:r>
              <a:rPr lang="en-US" sz="2800" dirty="0" smtClean="0"/>
              <a:t>The </a:t>
            </a:r>
            <a:r>
              <a:rPr lang="en-US" sz="2800" dirty="0"/>
              <a:t>existence of a psychological condition such as depression (e.g., yes or </a:t>
            </a:r>
            <a:r>
              <a:rPr lang="en-US" sz="2800" dirty="0" smtClean="0"/>
              <a:t>no; or by order and magnitude).</a:t>
            </a:r>
          </a:p>
          <a:p>
            <a:pPr>
              <a:buFont typeface="Wingdings" panose="05000000000000000000" pitchFamily="2" charset="2"/>
              <a:buChar char="§"/>
            </a:pPr>
            <a:r>
              <a:rPr lang="en-US" sz="2800" dirty="0" smtClean="0"/>
              <a:t>Academic </a:t>
            </a:r>
            <a:r>
              <a:rPr lang="en-US" sz="2800" dirty="0"/>
              <a:t>performance in an educational setting (e.g., passing or failing a test). </a:t>
            </a:r>
            <a:endParaRPr lang="en-US" sz="2800" dirty="0" smtClean="0"/>
          </a:p>
          <a:p>
            <a:pPr>
              <a:buFont typeface="Wingdings" panose="05000000000000000000" pitchFamily="2" charset="2"/>
              <a:buChar char="§"/>
            </a:pPr>
            <a:r>
              <a:rPr lang="en-US" sz="2800" dirty="0" smtClean="0"/>
              <a:t>The </a:t>
            </a:r>
            <a:r>
              <a:rPr lang="en-US" sz="2800" dirty="0"/>
              <a:t>criterion may also be a matter of degree in the previous examples (i.e. not simply a “yes” or “no” or “pass” or “fail” outcome); in such situations the criterion takes on more than two levels of the outcome. </a:t>
            </a:r>
            <a:endParaRPr lang="en-US" sz="2600" dirty="0" smtClean="0"/>
          </a:p>
        </p:txBody>
      </p:sp>
    </p:spTree>
    <p:extLst>
      <p:ext uri="{BB962C8B-B14F-4D97-AF65-F5344CB8AC3E}">
        <p14:creationId xmlns:p14="http://schemas.microsoft.com/office/powerpoint/2010/main" val="3359286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To evaluate the accuracy of the criterion validity approach every examinee included in a validation study has a unique value on the </a:t>
            </a:r>
            <a:r>
              <a:rPr lang="en-US" sz="2800" dirty="0" smtClean="0"/>
              <a:t>criterion. </a:t>
            </a:r>
          </a:p>
          <a:p>
            <a:pPr>
              <a:buFont typeface="Wingdings" panose="05000000000000000000" pitchFamily="2" charset="2"/>
              <a:buChar char="§"/>
            </a:pPr>
            <a:r>
              <a:rPr lang="en-US" sz="2800" dirty="0" smtClean="0"/>
              <a:t>Therefore</a:t>
            </a:r>
            <a:r>
              <a:rPr lang="en-US" sz="2800" dirty="0"/>
              <a:t>, the goal in acquiring evidence of criterion-related validity is to estimate an examinee’s score on the criterion as accurately as possible. </a:t>
            </a:r>
            <a:endParaRPr lang="en-US" sz="2800" dirty="0" smtClean="0"/>
          </a:p>
          <a:p>
            <a:pPr>
              <a:buFont typeface="Wingdings" panose="05000000000000000000" pitchFamily="2" charset="2"/>
              <a:buChar char="§"/>
            </a:pPr>
            <a:r>
              <a:rPr lang="en-US" sz="2800" dirty="0"/>
              <a:t>Establishing criterion validity evidence occurs either by </a:t>
            </a:r>
            <a:r>
              <a:rPr lang="en-US" sz="2800" i="1" dirty="0">
                <a:solidFill>
                  <a:schemeClr val="accent2"/>
                </a:solidFill>
              </a:rPr>
              <a:t>concurrent</a:t>
            </a:r>
            <a:r>
              <a:rPr lang="en-US" sz="2800" dirty="0"/>
              <a:t> or </a:t>
            </a:r>
            <a:r>
              <a:rPr lang="en-US" sz="2800" i="1" dirty="0">
                <a:solidFill>
                  <a:schemeClr val="accent2"/>
                </a:solidFill>
              </a:rPr>
              <a:t>predictive</a:t>
            </a:r>
            <a:r>
              <a:rPr lang="en-US" sz="2800" b="1" dirty="0"/>
              <a:t> </a:t>
            </a:r>
            <a:r>
              <a:rPr lang="en-US" sz="2800" dirty="0"/>
              <a:t>approaches. </a:t>
            </a:r>
            <a:endParaRPr lang="en-US" sz="2800" dirty="0" smtClean="0"/>
          </a:p>
        </p:txBody>
      </p:sp>
    </p:spTree>
    <p:extLst>
      <p:ext uri="{BB962C8B-B14F-4D97-AF65-F5344CB8AC3E}">
        <p14:creationId xmlns:p14="http://schemas.microsoft.com/office/powerpoint/2010/main" val="1080383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smtClean="0"/>
              <a:t>In </a:t>
            </a:r>
            <a:r>
              <a:rPr lang="en-US" sz="2800" dirty="0"/>
              <a:t>the </a:t>
            </a:r>
            <a:r>
              <a:rPr lang="en-US" sz="2800" i="1" dirty="0">
                <a:solidFill>
                  <a:schemeClr val="accent2"/>
                </a:solidFill>
              </a:rPr>
              <a:t>concurrent</a:t>
            </a:r>
            <a:r>
              <a:rPr lang="en-US" sz="2800" dirty="0"/>
              <a:t> approach, criterion scores are obtained at the same (or approximately) time as the scores on the test under investigation. </a:t>
            </a:r>
            <a:endParaRPr lang="en-US" sz="2800" dirty="0" smtClean="0"/>
          </a:p>
          <a:p>
            <a:pPr>
              <a:buFont typeface="Wingdings" panose="05000000000000000000" pitchFamily="2" charset="2"/>
              <a:buChar char="§"/>
            </a:pPr>
            <a:r>
              <a:rPr lang="en-US" sz="2800" dirty="0" smtClean="0"/>
              <a:t>Critical </a:t>
            </a:r>
            <a:r>
              <a:rPr lang="en-US" sz="2800" dirty="0"/>
              <a:t>to the efficacy of the criterion validity model is the existence of a </a:t>
            </a:r>
            <a:r>
              <a:rPr lang="en-US" sz="2800" i="1" dirty="0">
                <a:solidFill>
                  <a:schemeClr val="accent2"/>
                </a:solidFill>
              </a:rPr>
              <a:t>valid criterion</a:t>
            </a:r>
            <a:r>
              <a:rPr lang="en-US" sz="2800" dirty="0"/>
              <a:t>. </a:t>
            </a:r>
            <a:endParaRPr lang="en-US" sz="2800" dirty="0" smtClean="0"/>
          </a:p>
          <a:p>
            <a:pPr>
              <a:buFont typeface="Wingdings" panose="05000000000000000000" pitchFamily="2" charset="2"/>
              <a:buChar char="§"/>
            </a:pPr>
            <a:r>
              <a:rPr lang="en-US" sz="2800" dirty="0"/>
              <a:t>Importantly, if a </a:t>
            </a:r>
            <a:r>
              <a:rPr lang="en-US" sz="2800" i="1" dirty="0">
                <a:solidFill>
                  <a:schemeClr val="accent2"/>
                </a:solidFill>
              </a:rPr>
              <a:t>high quality criterion </a:t>
            </a:r>
            <a:r>
              <a:rPr lang="en-US" sz="2800" dirty="0"/>
              <a:t>exists, then powerful quantitative methods can be used to estimate a </a:t>
            </a:r>
            <a:r>
              <a:rPr lang="en-US" sz="2800" i="1" dirty="0">
                <a:solidFill>
                  <a:schemeClr val="accent2"/>
                </a:solidFill>
              </a:rPr>
              <a:t>validity </a:t>
            </a:r>
            <a:r>
              <a:rPr lang="en-US" sz="2800" i="1" dirty="0" smtClean="0">
                <a:solidFill>
                  <a:schemeClr val="accent2"/>
                </a:solidFill>
              </a:rPr>
              <a:t>coefficient.</a:t>
            </a:r>
            <a:endParaRPr lang="en-US" sz="2800" i="1" dirty="0">
              <a:solidFill>
                <a:schemeClr val="accent2"/>
              </a:solidFill>
            </a:endParaRPr>
          </a:p>
        </p:txBody>
      </p:sp>
    </p:spTree>
    <p:extLst>
      <p:ext uri="{BB962C8B-B14F-4D97-AF65-F5344CB8AC3E}">
        <p14:creationId xmlns:p14="http://schemas.microsoft.com/office/powerpoint/2010/main" val="3766217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a High-Quality Criterion</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i="1" dirty="0" smtClean="0">
                <a:solidFill>
                  <a:schemeClr val="accent2"/>
                </a:solidFill>
              </a:rPr>
              <a:t>Relevant</a:t>
            </a:r>
            <a:r>
              <a:rPr lang="en-US" sz="3200" dirty="0" smtClean="0"/>
              <a:t> - examinee </a:t>
            </a:r>
            <a:r>
              <a:rPr lang="en-US" sz="3200" dirty="0"/>
              <a:t>traits or attributes that are </a:t>
            </a:r>
            <a:r>
              <a:rPr lang="en-US" sz="3200" dirty="0" smtClean="0"/>
              <a:t>observable, measureable and conceptually related. </a:t>
            </a:r>
          </a:p>
          <a:p>
            <a:pPr>
              <a:buFont typeface="Wingdings" panose="05000000000000000000" pitchFamily="2" charset="2"/>
              <a:buChar char="§"/>
            </a:pPr>
            <a:r>
              <a:rPr lang="en-US" sz="3200" i="1" dirty="0" smtClean="0">
                <a:solidFill>
                  <a:schemeClr val="accent2"/>
                </a:solidFill>
              </a:rPr>
              <a:t>Valid</a:t>
            </a:r>
            <a:r>
              <a:rPr lang="en-US" sz="3200" dirty="0" smtClean="0"/>
              <a:t> - </a:t>
            </a:r>
            <a:r>
              <a:rPr lang="en-US" sz="3200" dirty="0"/>
              <a:t>the test and the scores it yields should have research-based evidence of its validity</a:t>
            </a:r>
            <a:r>
              <a:rPr lang="en-US" sz="3200" dirty="0" smtClean="0"/>
              <a:t>. </a:t>
            </a:r>
          </a:p>
          <a:p>
            <a:pPr>
              <a:buFont typeface="Wingdings" panose="05000000000000000000" pitchFamily="2" charset="2"/>
              <a:buChar char="§"/>
            </a:pPr>
            <a:r>
              <a:rPr lang="en-US" sz="3200" i="1" dirty="0" smtClean="0">
                <a:solidFill>
                  <a:schemeClr val="accent2"/>
                </a:solidFill>
              </a:rPr>
              <a:t>Reliable</a:t>
            </a:r>
            <a:r>
              <a:rPr lang="en-US" sz="3200" dirty="0" smtClean="0"/>
              <a:t> - scores </a:t>
            </a:r>
            <a:r>
              <a:rPr lang="en-US" sz="3200" dirty="0"/>
              <a:t>on tests are consistent when they are obtained under similar testing </a:t>
            </a:r>
            <a:r>
              <a:rPr lang="en-US" sz="3200" dirty="0" smtClean="0"/>
              <a:t>conditions </a:t>
            </a:r>
            <a:r>
              <a:rPr lang="en-US" sz="2800" dirty="0" smtClean="0"/>
              <a:t>(in fact, score reliability is a </a:t>
            </a:r>
            <a:r>
              <a:rPr lang="en-US" sz="2800" i="1" dirty="0" smtClean="0">
                <a:solidFill>
                  <a:schemeClr val="accent2"/>
                </a:solidFill>
              </a:rPr>
              <a:t>necessary, but not sufficient </a:t>
            </a:r>
            <a:r>
              <a:rPr lang="en-US" sz="2800" dirty="0" smtClean="0"/>
              <a:t>condition to establish validity evidence).</a:t>
            </a:r>
            <a:endParaRPr lang="en-US" sz="2800" i="1" dirty="0">
              <a:solidFill>
                <a:schemeClr val="accent2"/>
              </a:solidFill>
            </a:endParaRPr>
          </a:p>
        </p:txBody>
      </p:sp>
    </p:spTree>
    <p:extLst>
      <p:ext uri="{BB962C8B-B14F-4D97-AF65-F5344CB8AC3E}">
        <p14:creationId xmlns:p14="http://schemas.microsoft.com/office/powerpoint/2010/main" val="2670078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Criterion-Related Validity</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
            </a:pPr>
            <a:r>
              <a:rPr lang="en-US" sz="3500" i="1" dirty="0" smtClean="0">
                <a:solidFill>
                  <a:schemeClr val="accent2"/>
                </a:solidFill>
              </a:rPr>
              <a:t>The </a:t>
            </a:r>
            <a:r>
              <a:rPr lang="en-US" sz="3500" i="1" dirty="0">
                <a:solidFill>
                  <a:schemeClr val="accent2"/>
                </a:solidFill>
              </a:rPr>
              <a:t>criterion </a:t>
            </a:r>
            <a:r>
              <a:rPr lang="en-US" sz="3500" i="1" dirty="0" smtClean="0">
                <a:solidFill>
                  <a:schemeClr val="accent2"/>
                </a:solidFill>
              </a:rPr>
              <a:t>problem.</a:t>
            </a:r>
          </a:p>
          <a:p>
            <a:pPr lvl="1">
              <a:buFont typeface="Wingdings" panose="05000000000000000000" pitchFamily="2" charset="2"/>
              <a:buChar char="§"/>
            </a:pPr>
            <a:r>
              <a:rPr lang="en-US" sz="3000" dirty="0" smtClean="0"/>
              <a:t>Specification </a:t>
            </a:r>
            <a:r>
              <a:rPr lang="en-US" sz="3000" dirty="0"/>
              <a:t>of the criterion </a:t>
            </a:r>
            <a:r>
              <a:rPr lang="en-US" sz="3000" dirty="0" smtClean="0"/>
              <a:t>involves </a:t>
            </a:r>
            <a:r>
              <a:rPr lang="en-US" sz="3000" i="1" dirty="0" smtClean="0">
                <a:solidFill>
                  <a:schemeClr val="accent2"/>
                </a:solidFill>
              </a:rPr>
              <a:t>value </a:t>
            </a:r>
            <a:r>
              <a:rPr lang="en-US" sz="3000" i="1" dirty="0">
                <a:solidFill>
                  <a:schemeClr val="accent2"/>
                </a:solidFill>
              </a:rPr>
              <a:t>judgments </a:t>
            </a:r>
            <a:r>
              <a:rPr lang="en-US" sz="3000" dirty="0"/>
              <a:t>and consideration of the </a:t>
            </a:r>
            <a:r>
              <a:rPr lang="en-US" sz="3000" i="1" dirty="0" smtClean="0">
                <a:solidFill>
                  <a:schemeClr val="accent2"/>
                </a:solidFill>
              </a:rPr>
              <a:t>consequences</a:t>
            </a:r>
            <a:r>
              <a:rPr lang="en-US" sz="3000" dirty="0" smtClean="0"/>
              <a:t> </a:t>
            </a:r>
            <a:r>
              <a:rPr lang="en-US" sz="3000" dirty="0"/>
              <a:t>for examinees based on using the criterion for placement and/or selection decisions</a:t>
            </a:r>
            <a:r>
              <a:rPr lang="en-US" sz="3000" dirty="0" smtClean="0"/>
              <a:t>. So, validating </a:t>
            </a:r>
            <a:r>
              <a:rPr lang="en-US" sz="3000" dirty="0"/>
              <a:t>the criterion itself is often viewed as an inherent weakness in the approach</a:t>
            </a:r>
            <a:r>
              <a:rPr lang="en-US" sz="3000" dirty="0" smtClean="0"/>
              <a:t>. </a:t>
            </a:r>
          </a:p>
          <a:p>
            <a:pPr lvl="1">
              <a:buFont typeface="Wingdings" panose="05000000000000000000" pitchFamily="2" charset="2"/>
              <a:buChar char="§"/>
            </a:pPr>
            <a:r>
              <a:rPr lang="en-US" sz="3000" dirty="0"/>
              <a:t>One strategy in addressing this challenge is to use the </a:t>
            </a:r>
            <a:r>
              <a:rPr lang="en-US" sz="3000" i="1" dirty="0">
                <a:solidFill>
                  <a:schemeClr val="accent2"/>
                </a:solidFill>
              </a:rPr>
              <a:t>content validity model </a:t>
            </a:r>
            <a:r>
              <a:rPr lang="en-US" sz="3000" dirty="0"/>
              <a:t>supplemental to the </a:t>
            </a:r>
            <a:r>
              <a:rPr lang="en-US" sz="3000" i="1" dirty="0">
                <a:solidFill>
                  <a:schemeClr val="accent2"/>
                </a:solidFill>
              </a:rPr>
              <a:t>criterion validity model</a:t>
            </a:r>
            <a:r>
              <a:rPr lang="en-US" sz="3000" dirty="0"/>
              <a:t>. </a:t>
            </a:r>
            <a:endParaRPr lang="en-US" sz="3000" dirty="0" smtClean="0"/>
          </a:p>
          <a:p>
            <a:pPr lvl="1">
              <a:buFont typeface="Wingdings" panose="05000000000000000000" pitchFamily="2" charset="2"/>
              <a:buChar char="§"/>
            </a:pPr>
            <a:r>
              <a:rPr lang="en-US" sz="3000" i="1" dirty="0" smtClean="0"/>
              <a:t>This </a:t>
            </a:r>
            <a:r>
              <a:rPr lang="en-US" sz="3000" i="1" dirty="0"/>
              <a:t>strategy makes sense because remember that establishing a comprehensive validity argument involves all three components – criterion, content and construct; with construct validity actually subsuming criterion and content aspects</a:t>
            </a:r>
            <a:r>
              <a:rPr lang="en-US" sz="3000" dirty="0"/>
              <a:t>. </a:t>
            </a:r>
            <a:endParaRPr lang="en-US" sz="2600" i="1" dirty="0">
              <a:solidFill>
                <a:schemeClr val="accent2"/>
              </a:solidFill>
            </a:endParaRPr>
          </a:p>
        </p:txBody>
      </p:sp>
    </p:spTree>
    <p:extLst>
      <p:ext uri="{BB962C8B-B14F-4D97-AF65-F5344CB8AC3E}">
        <p14:creationId xmlns:p14="http://schemas.microsoft.com/office/powerpoint/2010/main" val="2176816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i="1" dirty="0" smtClean="0">
                <a:solidFill>
                  <a:schemeClr val="accent2"/>
                </a:solidFill>
              </a:rPr>
              <a:t>Sample Size.</a:t>
            </a:r>
          </a:p>
          <a:p>
            <a:pPr lvl="1">
              <a:buFont typeface="Wingdings" panose="05000000000000000000" pitchFamily="2" charset="2"/>
              <a:buChar char="§"/>
            </a:pPr>
            <a:r>
              <a:rPr lang="en-US" sz="3200" dirty="0"/>
              <a:t>A particularly challenging problem in estimating a validity coefficient relates to sample size and its contribution to sampling error. </a:t>
            </a:r>
            <a:r>
              <a:rPr lang="en-US" sz="3000" dirty="0" smtClean="0"/>
              <a:t> </a:t>
            </a:r>
          </a:p>
          <a:p>
            <a:pPr lvl="1">
              <a:buFont typeface="Wingdings" panose="05000000000000000000" pitchFamily="2" charset="2"/>
              <a:buChar char="§"/>
            </a:pPr>
            <a:r>
              <a:rPr lang="en-US" sz="3200" dirty="0"/>
              <a:t>For example, during the process of conducting a validation study, a researcher may have access to only a small sample of examinees (e.g., &lt; 50) with which to estimate the criterion validity coefficient.</a:t>
            </a:r>
            <a:endParaRPr lang="en-US" sz="3000" dirty="0" smtClean="0"/>
          </a:p>
        </p:txBody>
      </p:sp>
    </p:spTree>
    <p:extLst>
      <p:ext uri="{BB962C8B-B14F-4D97-AF65-F5344CB8AC3E}">
        <p14:creationId xmlns:p14="http://schemas.microsoft.com/office/powerpoint/2010/main" val="197742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Criterion-Related Validity</a:t>
            </a:r>
            <a:endParaRPr lang="en-US" dirty="0"/>
          </a:p>
        </p:txBody>
      </p:sp>
      <p:sp>
        <p:nvSpPr>
          <p:cNvPr id="3" name="Content Placeholder 2"/>
          <p:cNvSpPr>
            <a:spLocks noGrp="1"/>
          </p:cNvSpPr>
          <p:nvPr>
            <p:ph idx="1"/>
          </p:nvPr>
        </p:nvSpPr>
        <p:spPr/>
        <p:txBody>
          <a:bodyPr>
            <a:normAutofit fontScale="85000" lnSpcReduction="20000"/>
          </a:bodyPr>
          <a:lstStyle/>
          <a:p>
            <a:pPr>
              <a:buFont typeface="Wingdings" panose="05000000000000000000" pitchFamily="2" charset="2"/>
              <a:buChar char="§"/>
            </a:pPr>
            <a:r>
              <a:rPr lang="en-US" sz="3800" i="1" dirty="0">
                <a:solidFill>
                  <a:schemeClr val="accent2"/>
                </a:solidFill>
              </a:rPr>
              <a:t>Restriction of Range</a:t>
            </a:r>
            <a:r>
              <a:rPr lang="en-US" sz="3200" i="1" dirty="0" smtClean="0">
                <a:solidFill>
                  <a:schemeClr val="accent2"/>
                </a:solidFill>
              </a:rPr>
              <a:t>.</a:t>
            </a:r>
          </a:p>
          <a:p>
            <a:pPr lvl="1">
              <a:buFont typeface="Wingdings" panose="05000000000000000000" pitchFamily="2" charset="2"/>
              <a:buChar char="§"/>
            </a:pPr>
            <a:r>
              <a:rPr lang="en-US" sz="3200" dirty="0"/>
              <a:t>Since the criterion validity coefficient is derived using correlation techniques, any restriction of range in the predictor or criterion (or both) will attenuate the validity coefficient. </a:t>
            </a:r>
            <a:endParaRPr lang="en-US" sz="3200" dirty="0" smtClean="0"/>
          </a:p>
          <a:p>
            <a:pPr lvl="1">
              <a:buFont typeface="Wingdings" panose="05000000000000000000" pitchFamily="2" charset="2"/>
              <a:buChar char="§"/>
            </a:pPr>
            <a:r>
              <a:rPr lang="en-US" sz="3200" dirty="0"/>
              <a:t>Another cause of attenuated validity coefficients is due to the predictor being correlated with some other measure that is also correlated with the criterion. </a:t>
            </a:r>
            <a:endParaRPr lang="en-US" sz="3200" dirty="0" smtClean="0"/>
          </a:p>
          <a:p>
            <a:pPr lvl="1">
              <a:buFont typeface="Wingdings" panose="05000000000000000000" pitchFamily="2" charset="2"/>
              <a:buChar char="§"/>
            </a:pPr>
            <a:r>
              <a:rPr lang="en-US" sz="3200" dirty="0" smtClean="0"/>
              <a:t>Consider </a:t>
            </a:r>
            <a:r>
              <a:rPr lang="en-US" sz="3200" dirty="0"/>
              <a:t>the situation where a criterion validity study is being conducted on </a:t>
            </a:r>
            <a:r>
              <a:rPr lang="en-US" sz="3200" dirty="0" smtClean="0"/>
              <a:t>a </a:t>
            </a:r>
            <a:r>
              <a:rPr lang="en-US" sz="3200" dirty="0"/>
              <a:t>test of clinical depression and </a:t>
            </a:r>
            <a:r>
              <a:rPr lang="en-US" sz="3200" i="1" dirty="0">
                <a:solidFill>
                  <a:schemeClr val="accent2"/>
                </a:solidFill>
              </a:rPr>
              <a:t>patients participating in the study have been included based on their scores on a test of anxiety</a:t>
            </a:r>
            <a:r>
              <a:rPr lang="en-US" sz="3200" dirty="0"/>
              <a:t>. Since anxiety is often related to clinical depression, a range restriction may incidentally occur in the predictor. </a:t>
            </a:r>
            <a:endParaRPr lang="en-US" sz="3000" dirty="0" smtClean="0"/>
          </a:p>
        </p:txBody>
      </p:sp>
    </p:spTree>
    <p:extLst>
      <p:ext uri="{BB962C8B-B14F-4D97-AF65-F5344CB8AC3E}">
        <p14:creationId xmlns:p14="http://schemas.microsoft.com/office/powerpoint/2010/main" val="233858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In psychological measurement, one definition of validity is a judgment or estimate of how well a test or instrument measures what it is supposed to measure</a:t>
            </a:r>
            <a:r>
              <a:rPr lang="en-US" sz="2800" dirty="0" smtClean="0"/>
              <a:t>.</a:t>
            </a:r>
          </a:p>
          <a:p>
            <a:pPr>
              <a:buFont typeface="Wingdings" panose="05000000000000000000" pitchFamily="2" charset="2"/>
              <a:buChar char="§"/>
            </a:pPr>
            <a:r>
              <a:rPr lang="en-US" sz="2800" dirty="0"/>
              <a:t>For example, researchers are concerned with the </a:t>
            </a:r>
            <a:r>
              <a:rPr lang="en-US" sz="2800" i="1" dirty="0"/>
              <a:t>accuracy</a:t>
            </a:r>
            <a:r>
              <a:rPr lang="en-US" sz="2800" dirty="0"/>
              <a:t> of answers regarding their research </a:t>
            </a:r>
            <a:r>
              <a:rPr lang="en-US" sz="2800" dirty="0" smtClean="0"/>
              <a:t>questions.</a:t>
            </a:r>
          </a:p>
          <a:p>
            <a:pPr>
              <a:buFont typeface="Wingdings" panose="05000000000000000000" pitchFamily="2" charset="2"/>
              <a:buChar char="§"/>
            </a:pPr>
            <a:r>
              <a:rPr lang="en-US" sz="2800" dirty="0"/>
              <a:t>Answering research questions in psychological or behavioral research involves using </a:t>
            </a:r>
            <a:r>
              <a:rPr lang="en-US" sz="2800" i="1" dirty="0">
                <a:solidFill>
                  <a:schemeClr val="accent2"/>
                </a:solidFill>
              </a:rPr>
              <a:t>scores</a:t>
            </a:r>
            <a:r>
              <a:rPr lang="en-US" sz="2800" dirty="0"/>
              <a:t> obtained from tests or other measurement instruments. </a:t>
            </a:r>
          </a:p>
        </p:txBody>
      </p:sp>
    </p:spTree>
    <p:extLst>
      <p:ext uri="{BB962C8B-B14F-4D97-AF65-F5344CB8AC3E}">
        <p14:creationId xmlns:p14="http://schemas.microsoft.com/office/powerpoint/2010/main" val="3384712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800" i="1" dirty="0">
                <a:solidFill>
                  <a:schemeClr val="accent2"/>
                </a:solidFill>
              </a:rPr>
              <a:t>Restriction of Range</a:t>
            </a:r>
            <a:r>
              <a:rPr lang="en-US" sz="3200" i="1" dirty="0" smtClean="0">
                <a:solidFill>
                  <a:schemeClr val="accent2"/>
                </a:solidFill>
              </a:rPr>
              <a:t>.</a:t>
            </a:r>
          </a:p>
          <a:p>
            <a:pPr lvl="1">
              <a:buFont typeface="Wingdings" panose="05000000000000000000" pitchFamily="2" charset="2"/>
              <a:buChar char="§"/>
            </a:pPr>
            <a:r>
              <a:rPr lang="en-US" sz="2800" dirty="0"/>
              <a:t>A </a:t>
            </a:r>
            <a:r>
              <a:rPr lang="en-US" sz="2800" i="1" dirty="0">
                <a:solidFill>
                  <a:schemeClr val="accent2"/>
                </a:solidFill>
              </a:rPr>
              <a:t>floor effect </a:t>
            </a:r>
            <a:r>
              <a:rPr lang="en-US" sz="2800" dirty="0"/>
              <a:t>occurs when a test is exceptionally difficult resulting in most examinees scoring very low. </a:t>
            </a:r>
            <a:endParaRPr lang="en-US" sz="2800" dirty="0" smtClean="0"/>
          </a:p>
          <a:p>
            <a:pPr lvl="1">
              <a:buFont typeface="Wingdings" panose="05000000000000000000" pitchFamily="2" charset="2"/>
              <a:buChar char="§"/>
            </a:pPr>
            <a:r>
              <a:rPr lang="en-US" sz="2800" dirty="0" smtClean="0"/>
              <a:t>Conversely</a:t>
            </a:r>
            <a:r>
              <a:rPr lang="en-US" sz="2800" dirty="0"/>
              <a:t>, a </a:t>
            </a:r>
            <a:r>
              <a:rPr lang="en-US" sz="2800" i="1" dirty="0">
                <a:solidFill>
                  <a:schemeClr val="accent2"/>
                </a:solidFill>
              </a:rPr>
              <a:t>ceiling effect </a:t>
            </a:r>
            <a:r>
              <a:rPr lang="en-US" sz="2800" dirty="0"/>
              <a:t>occurs when a test is exceptionally easy resulting in most examinees scoring very high. </a:t>
            </a:r>
          </a:p>
        </p:txBody>
      </p:sp>
    </p:spTree>
    <p:extLst>
      <p:ext uri="{BB962C8B-B14F-4D97-AF65-F5344CB8AC3E}">
        <p14:creationId xmlns:p14="http://schemas.microsoft.com/office/powerpoint/2010/main" val="3518561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4000" i="1" dirty="0">
                <a:solidFill>
                  <a:schemeClr val="accent2"/>
                </a:solidFill>
              </a:rPr>
              <a:t>Criterion Contamination</a:t>
            </a:r>
            <a:r>
              <a:rPr lang="en-US" sz="4000" i="1" dirty="0" smtClean="0">
                <a:solidFill>
                  <a:schemeClr val="accent2"/>
                </a:solidFill>
              </a:rPr>
              <a:t>.</a:t>
            </a:r>
            <a:endParaRPr lang="en-US" sz="3200" i="1" dirty="0" smtClean="0">
              <a:solidFill>
                <a:schemeClr val="accent2"/>
              </a:solidFill>
            </a:endParaRPr>
          </a:p>
          <a:p>
            <a:pPr lvl="1">
              <a:buFont typeface="Wingdings" panose="05000000000000000000" pitchFamily="2" charset="2"/>
              <a:buChar char="§"/>
            </a:pPr>
            <a:r>
              <a:rPr lang="en-US" sz="2800" dirty="0"/>
              <a:t>O</a:t>
            </a:r>
            <a:r>
              <a:rPr lang="en-US" sz="2800" dirty="0" smtClean="0"/>
              <a:t>ccurs </a:t>
            </a:r>
            <a:r>
              <a:rPr lang="en-US" sz="2800" dirty="0"/>
              <a:t>when any person who can influence or affect an examinee’s score on the criterion has access to information on the examinee’s predictor scores. </a:t>
            </a:r>
            <a:r>
              <a:rPr lang="en-US" sz="2800" dirty="0" smtClean="0"/>
              <a:t> </a:t>
            </a:r>
          </a:p>
          <a:p>
            <a:pPr lvl="1">
              <a:buFont typeface="Wingdings" panose="05000000000000000000" pitchFamily="2" charset="2"/>
              <a:buChar char="§"/>
            </a:pPr>
            <a:r>
              <a:rPr lang="en-US" sz="2800" dirty="0"/>
              <a:t>S</a:t>
            </a:r>
            <a:r>
              <a:rPr lang="en-US" sz="2800" dirty="0" smtClean="0"/>
              <a:t>uppose </a:t>
            </a:r>
            <a:r>
              <a:rPr lang="en-US" sz="2800" dirty="0"/>
              <a:t>that a professor wants to conduct a </a:t>
            </a:r>
            <a:r>
              <a:rPr lang="en-US" sz="2800" i="1" dirty="0">
                <a:solidFill>
                  <a:schemeClr val="accent2"/>
                </a:solidFill>
              </a:rPr>
              <a:t>criterion validity study </a:t>
            </a:r>
            <a:r>
              <a:rPr lang="en-US" sz="2800" dirty="0"/>
              <a:t>of undergraduate performance where the </a:t>
            </a:r>
            <a:r>
              <a:rPr lang="en-US" sz="2800" i="1" dirty="0">
                <a:solidFill>
                  <a:schemeClr val="accent2"/>
                </a:solidFill>
              </a:rPr>
              <a:t>predictor</a:t>
            </a:r>
            <a:r>
              <a:rPr lang="en-US" sz="2800" dirty="0"/>
              <a:t> is the crystallized intelligence test total score and the </a:t>
            </a:r>
            <a:r>
              <a:rPr lang="en-US" sz="2800" i="1" dirty="0">
                <a:solidFill>
                  <a:schemeClr val="accent2"/>
                </a:solidFill>
              </a:rPr>
              <a:t>criterion</a:t>
            </a:r>
            <a:r>
              <a:rPr lang="en-US" sz="2800" dirty="0"/>
              <a:t> is measured as students’ first year grade point average. </a:t>
            </a:r>
          </a:p>
        </p:txBody>
      </p:sp>
    </p:spTree>
    <p:extLst>
      <p:ext uri="{BB962C8B-B14F-4D97-AF65-F5344CB8AC3E}">
        <p14:creationId xmlns:p14="http://schemas.microsoft.com/office/powerpoint/2010/main" val="3583754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Criterion-Related Validity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4000" i="1" dirty="0">
                <a:solidFill>
                  <a:schemeClr val="accent2"/>
                </a:solidFill>
              </a:rPr>
              <a:t>Reliability of the predictor and </a:t>
            </a:r>
            <a:r>
              <a:rPr lang="en-US" sz="4000" i="1" dirty="0" smtClean="0">
                <a:solidFill>
                  <a:schemeClr val="accent2"/>
                </a:solidFill>
              </a:rPr>
              <a:t>criterion.</a:t>
            </a:r>
            <a:endParaRPr lang="en-US" sz="3200" i="1" dirty="0" smtClean="0">
              <a:solidFill>
                <a:schemeClr val="accent2"/>
              </a:solidFill>
            </a:endParaRPr>
          </a:p>
          <a:p>
            <a:pPr lvl="1">
              <a:buFont typeface="Wingdings" panose="05000000000000000000" pitchFamily="2" charset="2"/>
              <a:buChar char="§"/>
            </a:pPr>
            <a:r>
              <a:rPr lang="en-US" sz="2800" dirty="0"/>
              <a:t>Reliability and validity share a close relationship in psychometrics. For example, the reliability of the predictor and criterion variables directly influence the validity coefficient</a:t>
            </a:r>
            <a:r>
              <a:rPr lang="en-US" sz="2800" dirty="0" smtClean="0"/>
              <a:t>.</a:t>
            </a:r>
          </a:p>
          <a:p>
            <a:pPr lvl="1">
              <a:buFont typeface="Wingdings" panose="05000000000000000000" pitchFamily="2" charset="2"/>
              <a:buChar char="§"/>
            </a:pPr>
            <a:r>
              <a:rPr lang="en-US" sz="2800" dirty="0" smtClean="0"/>
              <a:t>Tests (criterion/predictor) </a:t>
            </a:r>
            <a:r>
              <a:rPr lang="en-US" sz="2800" dirty="0"/>
              <a:t>exhibiting high </a:t>
            </a:r>
            <a:r>
              <a:rPr lang="en-US" sz="2800" i="1" dirty="0">
                <a:solidFill>
                  <a:schemeClr val="accent2"/>
                </a:solidFill>
              </a:rPr>
              <a:t>score reliability </a:t>
            </a:r>
            <a:r>
              <a:rPr lang="en-US" sz="2800" dirty="0"/>
              <a:t>is an important property. </a:t>
            </a:r>
            <a:endParaRPr lang="en-US" sz="2800" dirty="0" smtClean="0"/>
          </a:p>
          <a:p>
            <a:pPr lvl="1">
              <a:buFont typeface="Wingdings" panose="05000000000000000000" pitchFamily="2" charset="2"/>
              <a:buChar char="§"/>
            </a:pPr>
            <a:r>
              <a:rPr lang="en-US" sz="2800" dirty="0" smtClean="0"/>
              <a:t>However, it </a:t>
            </a:r>
            <a:r>
              <a:rPr lang="en-US" sz="2800" dirty="0"/>
              <a:t>is not </a:t>
            </a:r>
            <a:r>
              <a:rPr lang="en-US" sz="2800" i="1" dirty="0">
                <a:solidFill>
                  <a:schemeClr val="accent2"/>
                </a:solidFill>
              </a:rPr>
              <a:t>always</a:t>
            </a:r>
            <a:r>
              <a:rPr lang="en-US" sz="2800" dirty="0"/>
              <a:t> true that the predictive power of a test peaks when a high level of internal consistency </a:t>
            </a:r>
            <a:r>
              <a:rPr lang="en-US" sz="2800" i="1" dirty="0">
                <a:solidFill>
                  <a:schemeClr val="accent2"/>
                </a:solidFill>
              </a:rPr>
              <a:t>reliability</a:t>
            </a:r>
            <a:r>
              <a:rPr lang="en-US" sz="2800" dirty="0"/>
              <a:t> is observed.</a:t>
            </a:r>
          </a:p>
        </p:txBody>
      </p:sp>
    </p:spTree>
    <p:extLst>
      <p:ext uri="{BB962C8B-B14F-4D97-AF65-F5344CB8AC3E}">
        <p14:creationId xmlns:p14="http://schemas.microsoft.com/office/powerpoint/2010/main" val="856122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Statistical Estimation of Criterion Validity </a:t>
            </a:r>
          </a:p>
        </p:txBody>
      </p:sp>
      <p:sp>
        <p:nvSpPr>
          <p:cNvPr id="3" name="Content Placeholder 2"/>
          <p:cNvSpPr>
            <a:spLocks noGrp="1"/>
          </p:cNvSpPr>
          <p:nvPr>
            <p:ph idx="1"/>
          </p:nvPr>
        </p:nvSpPr>
        <p:spPr/>
        <p:txBody>
          <a:bodyPr>
            <a:normAutofit fontScale="77500" lnSpcReduction="20000"/>
          </a:bodyPr>
          <a:lstStyle/>
          <a:p>
            <a:pPr>
              <a:buFont typeface="Wingdings" panose="05000000000000000000" pitchFamily="2" charset="2"/>
              <a:buChar char="§"/>
            </a:pPr>
            <a:r>
              <a:rPr lang="en-US" sz="4000" dirty="0" smtClean="0"/>
              <a:t>Now we turn to the </a:t>
            </a:r>
            <a:r>
              <a:rPr lang="en-US" sz="4000" dirty="0"/>
              <a:t>psychometric and statistical aspects related to the estimation of </a:t>
            </a:r>
            <a:r>
              <a:rPr lang="en-US" sz="4000" i="1" dirty="0">
                <a:solidFill>
                  <a:schemeClr val="accent2"/>
                </a:solidFill>
              </a:rPr>
              <a:t>criterion-related validity</a:t>
            </a:r>
            <a:r>
              <a:rPr lang="en-US" sz="4000" dirty="0"/>
              <a:t>. </a:t>
            </a:r>
            <a:endParaRPr lang="en-US" sz="4000" dirty="0" smtClean="0"/>
          </a:p>
          <a:p>
            <a:pPr>
              <a:buFont typeface="Wingdings" panose="05000000000000000000" pitchFamily="2" charset="2"/>
              <a:buChar char="§"/>
            </a:pPr>
            <a:r>
              <a:rPr lang="en-US" sz="4000" dirty="0"/>
              <a:t>W</a:t>
            </a:r>
            <a:r>
              <a:rPr lang="en-US" sz="4000" dirty="0" smtClean="0"/>
              <a:t>e </a:t>
            </a:r>
            <a:r>
              <a:rPr lang="en-US" sz="4000" dirty="0"/>
              <a:t>use the </a:t>
            </a:r>
            <a:r>
              <a:rPr lang="en-US" sz="4000" i="1" dirty="0" err="1"/>
              <a:t>GfGc</a:t>
            </a:r>
            <a:r>
              <a:rPr lang="en-US" sz="4000" dirty="0"/>
              <a:t> data to merge theory with application</a:t>
            </a:r>
            <a:r>
              <a:rPr lang="en-US" sz="4000" dirty="0" smtClean="0"/>
              <a:t>.</a:t>
            </a:r>
          </a:p>
          <a:p>
            <a:pPr>
              <a:buFont typeface="Wingdings" panose="05000000000000000000" pitchFamily="2" charset="2"/>
              <a:buChar char="§"/>
            </a:pPr>
            <a:r>
              <a:rPr lang="en-US" sz="4000" dirty="0"/>
              <a:t>Suppose a psychologist wants to concurrently evaluate the criterion validity between the </a:t>
            </a:r>
            <a:r>
              <a:rPr lang="en-US" sz="4000" i="1" dirty="0">
                <a:solidFill>
                  <a:schemeClr val="accent2"/>
                </a:solidFill>
              </a:rPr>
              <a:t>language development </a:t>
            </a:r>
            <a:r>
              <a:rPr lang="en-US" sz="4000" dirty="0"/>
              <a:t>component </a:t>
            </a:r>
            <a:r>
              <a:rPr lang="en-US" sz="4000" dirty="0" smtClean="0"/>
              <a:t>(“</a:t>
            </a:r>
            <a:r>
              <a:rPr lang="en-US" sz="4000" dirty="0"/>
              <a:t>cri1_tot” in the </a:t>
            </a:r>
            <a:r>
              <a:rPr lang="en-US" sz="4000" i="1" dirty="0" err="1"/>
              <a:t>GfGc</a:t>
            </a:r>
            <a:r>
              <a:rPr lang="en-US" sz="4000" dirty="0"/>
              <a:t> data set) of crystallized intelligence and an </a:t>
            </a:r>
            <a:r>
              <a:rPr lang="en-US" sz="4000" i="1" dirty="0">
                <a:solidFill>
                  <a:schemeClr val="accent2"/>
                </a:solidFill>
              </a:rPr>
              <a:t>external criterion</a:t>
            </a:r>
            <a:r>
              <a:rPr lang="en-US" sz="4000" dirty="0"/>
              <a:t>. </a:t>
            </a:r>
            <a:endParaRPr lang="en-US" sz="4000" dirty="0" smtClean="0"/>
          </a:p>
          <a:p>
            <a:pPr>
              <a:buFont typeface="Wingdings" panose="05000000000000000000" pitchFamily="2" charset="2"/>
              <a:buChar char="§"/>
            </a:pPr>
            <a:r>
              <a:rPr lang="en-US" sz="4000" dirty="0" smtClean="0"/>
              <a:t>The </a:t>
            </a:r>
            <a:r>
              <a:rPr lang="en-US" sz="4000" dirty="0"/>
              <a:t>criterion measure is called the </a:t>
            </a:r>
            <a:r>
              <a:rPr lang="en-US" sz="4000" i="1" dirty="0">
                <a:solidFill>
                  <a:schemeClr val="accent2"/>
                </a:solidFill>
              </a:rPr>
              <a:t>Highly Valid Scale of Crystallized Intelligence</a:t>
            </a:r>
            <a:r>
              <a:rPr lang="en-US" sz="4000" dirty="0"/>
              <a:t> (HVSCI; included in the </a:t>
            </a:r>
            <a:r>
              <a:rPr lang="en-US" sz="4000" i="1" dirty="0" err="1"/>
              <a:t>GfGc</a:t>
            </a:r>
            <a:r>
              <a:rPr lang="en-US" sz="4000" dirty="0"/>
              <a:t> data set). </a:t>
            </a:r>
          </a:p>
        </p:txBody>
      </p:sp>
    </p:spTree>
    <p:extLst>
      <p:ext uri="{BB962C8B-B14F-4D97-AF65-F5344CB8AC3E}">
        <p14:creationId xmlns:p14="http://schemas.microsoft.com/office/powerpoint/2010/main" val="27358963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Statistical Estimation of Criterion Validity </a:t>
            </a:r>
          </a:p>
        </p:txBody>
      </p:sp>
      <p:sp>
        <p:nvSpPr>
          <p:cNvPr id="3" name="Content Placeholder 2"/>
          <p:cNvSpPr>
            <a:spLocks noGrp="1"/>
          </p:cNvSpPr>
          <p:nvPr>
            <p:ph idx="1"/>
          </p:nvPr>
        </p:nvSpPr>
        <p:spPr/>
        <p:txBody>
          <a:bodyPr>
            <a:normAutofit fontScale="85000" lnSpcReduction="20000"/>
          </a:bodyPr>
          <a:lstStyle/>
          <a:p>
            <a:pPr>
              <a:buFont typeface="Wingdings" panose="05000000000000000000" pitchFamily="2" charset="2"/>
              <a:buChar char="§"/>
            </a:pPr>
            <a:r>
              <a:rPr lang="en-US" sz="4000" dirty="0"/>
              <a:t>The criterion validity of the language development test can be evaluated by calculating the </a:t>
            </a:r>
            <a:r>
              <a:rPr lang="en-US" sz="4000" i="1" dirty="0">
                <a:solidFill>
                  <a:schemeClr val="accent2"/>
                </a:solidFill>
              </a:rPr>
              <a:t>correlation coefficient</a:t>
            </a:r>
            <a:r>
              <a:rPr lang="en-US" sz="4000" dirty="0"/>
              <a:t> using examinee scores on the language development subtest and scores on the HVSCI. </a:t>
            </a:r>
            <a:endParaRPr lang="en-US" sz="4000" dirty="0" smtClean="0"/>
          </a:p>
          <a:p>
            <a:pPr>
              <a:buFont typeface="Wingdings" panose="05000000000000000000" pitchFamily="2" charset="2"/>
              <a:buChar char="§"/>
            </a:pPr>
            <a:r>
              <a:rPr lang="en-US" sz="4000" dirty="0" smtClean="0"/>
              <a:t>If </a:t>
            </a:r>
            <a:r>
              <a:rPr lang="en-US" sz="4000" dirty="0"/>
              <a:t>we observe a large, positive correlation between scores on the language development subtest and scores on the HVSCI, we have evidence that scores on the two tests </a:t>
            </a:r>
            <a:r>
              <a:rPr lang="en-US" sz="4000" i="1" dirty="0">
                <a:solidFill>
                  <a:schemeClr val="accent2"/>
                </a:solidFill>
              </a:rPr>
              <a:t>converge</a:t>
            </a:r>
            <a:r>
              <a:rPr lang="en-US" sz="4000" dirty="0"/>
              <a:t> thereby providing one source of validity evidence </a:t>
            </a:r>
            <a:r>
              <a:rPr lang="en-US" sz="4000" dirty="0" smtClean="0"/>
              <a:t>(</a:t>
            </a:r>
            <a:r>
              <a:rPr lang="en-US" sz="4000" dirty="0" smtClean="0">
                <a:solidFill>
                  <a:schemeClr val="accent2"/>
                </a:solidFill>
              </a:rPr>
              <a:t>e.g., </a:t>
            </a:r>
            <a:r>
              <a:rPr lang="en-US" sz="4000" i="1" dirty="0" smtClean="0">
                <a:solidFill>
                  <a:schemeClr val="accent2"/>
                </a:solidFill>
              </a:rPr>
              <a:t>construct</a:t>
            </a:r>
            <a:r>
              <a:rPr lang="en-US" sz="4000" dirty="0" smtClean="0"/>
              <a:t> </a:t>
            </a:r>
            <a:r>
              <a:rPr lang="en-US" sz="4000" i="1" dirty="0" smtClean="0">
                <a:solidFill>
                  <a:schemeClr val="accent2"/>
                </a:solidFill>
              </a:rPr>
              <a:t>relevance</a:t>
            </a:r>
            <a:r>
              <a:rPr lang="en-US" sz="4000" dirty="0" smtClean="0"/>
              <a:t>)within </a:t>
            </a:r>
            <a:r>
              <a:rPr lang="en-US" sz="4000" dirty="0"/>
              <a:t>the comprehensive context of validity. </a:t>
            </a:r>
            <a:r>
              <a:rPr lang="en-US" sz="4000" dirty="0" smtClean="0"/>
              <a:t> </a:t>
            </a:r>
            <a:endParaRPr lang="en-US" sz="4000" dirty="0"/>
          </a:p>
        </p:txBody>
      </p:sp>
    </p:spTree>
    <p:extLst>
      <p:ext uri="{BB962C8B-B14F-4D97-AF65-F5344CB8AC3E}">
        <p14:creationId xmlns:p14="http://schemas.microsoft.com/office/powerpoint/2010/main" val="3773743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 </a:t>
            </a:r>
            <a:r>
              <a:rPr lang="en-US" i="1" dirty="0" smtClean="0"/>
              <a:t>Unreliability</a:t>
            </a:r>
            <a:r>
              <a:rPr lang="en-US" dirty="0" smtClean="0"/>
              <a:t> and Criterion </a:t>
            </a:r>
            <a:r>
              <a:rPr lang="en-US" dirty="0"/>
              <a:t>Validity </a:t>
            </a: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
            </a:pPr>
            <a:r>
              <a:rPr lang="en-US" sz="3600" dirty="0"/>
              <a:t>One way to conceptualize how score reliability affects score validity is based on the </a:t>
            </a:r>
            <a:r>
              <a:rPr lang="en-US" sz="3600" i="1" dirty="0">
                <a:solidFill>
                  <a:schemeClr val="accent2"/>
                </a:solidFill>
              </a:rPr>
              <a:t>unreliability</a:t>
            </a:r>
            <a:r>
              <a:rPr lang="en-US" sz="3600" dirty="0"/>
              <a:t> </a:t>
            </a:r>
            <a:r>
              <a:rPr lang="en-US" sz="3600" dirty="0">
                <a:solidFill>
                  <a:schemeClr val="accent2"/>
                </a:solidFill>
              </a:rPr>
              <a:t>(i.e. 1 – </a:t>
            </a:r>
            <a:r>
              <a:rPr lang="en-US" sz="3600" i="1" dirty="0" err="1">
                <a:solidFill>
                  <a:schemeClr val="accent2"/>
                </a:solidFill>
              </a:rPr>
              <a:t>r</a:t>
            </a:r>
            <a:r>
              <a:rPr lang="en-US" sz="3600" i="1" baseline="-25000" dirty="0" err="1">
                <a:solidFill>
                  <a:schemeClr val="accent2"/>
                </a:solidFill>
              </a:rPr>
              <a:t>xx</a:t>
            </a:r>
            <a:r>
              <a:rPr lang="en-US" sz="3600" dirty="0">
                <a:solidFill>
                  <a:schemeClr val="accent2"/>
                </a:solidFill>
              </a:rPr>
              <a:t>) </a:t>
            </a:r>
            <a:r>
              <a:rPr lang="en-US" sz="3600" dirty="0"/>
              <a:t>of the scores on the test. </a:t>
            </a:r>
            <a:endParaRPr lang="en-US" sz="3600" dirty="0" smtClean="0"/>
          </a:p>
          <a:p>
            <a:pPr>
              <a:buFont typeface="Wingdings" panose="05000000000000000000" pitchFamily="2" charset="2"/>
              <a:buChar char="§"/>
            </a:pPr>
            <a:r>
              <a:rPr lang="en-US" sz="4000" dirty="0"/>
              <a:t>To deal with the influence of score reliability in validation studies we can correct for the error of </a:t>
            </a:r>
            <a:r>
              <a:rPr lang="en-US" sz="4000" dirty="0" smtClean="0"/>
              <a:t>measurement using scores from each test.  </a:t>
            </a:r>
          </a:p>
          <a:p>
            <a:pPr>
              <a:buFont typeface="Wingdings" panose="05000000000000000000" pitchFamily="2" charset="2"/>
              <a:buChar char="§"/>
            </a:pPr>
            <a:r>
              <a:rPr lang="en-US" sz="3600" dirty="0"/>
              <a:t>By taking the square root of each test’s reliability coefficient we are using </a:t>
            </a:r>
            <a:r>
              <a:rPr lang="en-US" sz="3600" i="1" dirty="0">
                <a:solidFill>
                  <a:schemeClr val="accent2"/>
                </a:solidFill>
              </a:rPr>
              <a:t>reliability indexes</a:t>
            </a:r>
            <a:r>
              <a:rPr lang="en-US" sz="3600" dirty="0">
                <a:solidFill>
                  <a:schemeClr val="accent2"/>
                </a:solidFill>
              </a:rPr>
              <a:t> </a:t>
            </a:r>
            <a:r>
              <a:rPr lang="en-US" sz="3600" dirty="0"/>
              <a:t>rather than </a:t>
            </a:r>
            <a:r>
              <a:rPr lang="en-US" sz="3600" dirty="0" smtClean="0"/>
              <a:t>reliability.</a:t>
            </a:r>
            <a:endParaRPr lang="en-US" sz="4000" dirty="0"/>
          </a:p>
        </p:txBody>
      </p:sp>
    </p:spTree>
    <p:extLst>
      <p:ext uri="{BB962C8B-B14F-4D97-AF65-F5344CB8AC3E}">
        <p14:creationId xmlns:p14="http://schemas.microsoft.com/office/powerpoint/2010/main" val="1580518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 </a:t>
            </a:r>
            <a:r>
              <a:rPr lang="en-US" i="1" dirty="0" smtClean="0"/>
              <a:t>Unreliability</a:t>
            </a:r>
            <a:r>
              <a:rPr lang="en-US" dirty="0" smtClean="0"/>
              <a:t> and Criterion </a:t>
            </a:r>
            <a:r>
              <a:rPr lang="en-US" dirty="0"/>
              <a:t>Validity </a:t>
            </a: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3600" dirty="0"/>
              <a:t>From classical test theory, the </a:t>
            </a:r>
            <a:r>
              <a:rPr lang="en-US" sz="3600" i="1" dirty="0">
                <a:solidFill>
                  <a:schemeClr val="accent2"/>
                </a:solidFill>
              </a:rPr>
              <a:t>reliability index </a:t>
            </a:r>
            <a:r>
              <a:rPr lang="en-US" sz="3600" dirty="0"/>
              <a:t>is defined as the correlation between </a:t>
            </a:r>
            <a:r>
              <a:rPr lang="en-US" sz="3600" i="1" dirty="0">
                <a:solidFill>
                  <a:schemeClr val="accent2"/>
                </a:solidFill>
              </a:rPr>
              <a:t>true</a:t>
            </a:r>
            <a:r>
              <a:rPr lang="en-US" sz="3600" dirty="0"/>
              <a:t> and </a:t>
            </a:r>
            <a:r>
              <a:rPr lang="en-US" sz="3600" i="1" dirty="0">
                <a:solidFill>
                  <a:schemeClr val="accent2"/>
                </a:solidFill>
              </a:rPr>
              <a:t>observed</a:t>
            </a:r>
            <a:r>
              <a:rPr lang="en-US" sz="3600" dirty="0"/>
              <a:t> scores</a:t>
            </a:r>
            <a:r>
              <a:rPr lang="en-US" sz="3600" dirty="0" smtClean="0"/>
              <a:t>.</a:t>
            </a:r>
          </a:p>
          <a:p>
            <a:pPr>
              <a:buFont typeface="Wingdings" panose="05000000000000000000" pitchFamily="2" charset="2"/>
              <a:buChar char="§"/>
            </a:pPr>
            <a:r>
              <a:rPr lang="en-US" sz="3600" dirty="0" smtClean="0"/>
              <a:t>The </a:t>
            </a:r>
            <a:r>
              <a:rPr lang="en-US" sz="3600" dirty="0" smtClean="0">
                <a:solidFill>
                  <a:schemeClr val="tx1"/>
                </a:solidFill>
              </a:rPr>
              <a:t>upper limit of the validity </a:t>
            </a:r>
          </a:p>
          <a:p>
            <a:pPr marL="201168" lvl="1" indent="0">
              <a:buNone/>
            </a:pPr>
            <a:r>
              <a:rPr lang="en-US" sz="3400" dirty="0" smtClean="0">
                <a:solidFill>
                  <a:schemeClr val="tx1"/>
                </a:solidFill>
              </a:rPr>
              <a:t>coefficient </a:t>
            </a:r>
            <a:r>
              <a:rPr lang="en-US" sz="3400" dirty="0" smtClean="0"/>
              <a:t>is constrained by </a:t>
            </a:r>
          </a:p>
          <a:p>
            <a:pPr marL="201168" lvl="1" indent="0">
              <a:buNone/>
            </a:pPr>
            <a:r>
              <a:rPr lang="en-US" sz="3400" dirty="0" smtClean="0"/>
              <a:t>the </a:t>
            </a:r>
            <a:r>
              <a:rPr lang="en-US" sz="3400" i="1" dirty="0" smtClean="0">
                <a:solidFill>
                  <a:schemeClr val="accent2"/>
                </a:solidFill>
              </a:rPr>
              <a:t>square root </a:t>
            </a:r>
            <a:r>
              <a:rPr lang="en-US" sz="3400" dirty="0" smtClean="0"/>
              <a:t>of the </a:t>
            </a:r>
            <a:r>
              <a:rPr lang="en-US" sz="3400" i="1" dirty="0" smtClean="0">
                <a:solidFill>
                  <a:schemeClr val="accent2"/>
                </a:solidFill>
              </a:rPr>
              <a:t>reliability</a:t>
            </a:r>
            <a:r>
              <a:rPr lang="en-US" sz="3400" dirty="0" smtClean="0"/>
              <a:t> </a:t>
            </a:r>
          </a:p>
          <a:p>
            <a:pPr marL="201168" lvl="1" indent="0">
              <a:buNone/>
            </a:pPr>
            <a:r>
              <a:rPr lang="en-US" sz="3400" dirty="0" smtClean="0"/>
              <a:t>of each test. </a:t>
            </a:r>
          </a:p>
          <a:p>
            <a:pPr marL="201168" lvl="1" indent="0">
              <a:buNone/>
            </a:pPr>
            <a:r>
              <a:rPr lang="en-US" sz="3400" dirty="0" smtClean="0">
                <a:solidFill>
                  <a:schemeClr val="accent3">
                    <a:lumMod val="75000"/>
                  </a:schemeClr>
                </a:solidFill>
              </a:rPr>
              <a:t>*</a:t>
            </a:r>
            <a:r>
              <a:rPr lang="en-US" sz="2400" dirty="0" smtClean="0">
                <a:solidFill>
                  <a:schemeClr val="accent2"/>
                </a:solidFill>
              </a:rPr>
              <a:t>Note. </a:t>
            </a:r>
            <a:r>
              <a:rPr lang="en-US" sz="2400" i="1" dirty="0" err="1">
                <a:solidFill>
                  <a:schemeClr val="accent2"/>
                </a:solidFill>
              </a:rPr>
              <a:t>r</a:t>
            </a:r>
            <a:r>
              <a:rPr lang="en-US" sz="2400" i="1" baseline="-25000" dirty="0" err="1" smtClean="0">
                <a:solidFill>
                  <a:schemeClr val="accent2"/>
                </a:solidFill>
              </a:rPr>
              <a:t>xx</a:t>
            </a:r>
            <a:r>
              <a:rPr lang="en-US" sz="2400" i="1" baseline="-25000" dirty="0" smtClean="0">
                <a:solidFill>
                  <a:schemeClr val="accent2"/>
                </a:solidFill>
              </a:rPr>
              <a:t> </a:t>
            </a:r>
            <a:r>
              <a:rPr lang="en-US" sz="2400" i="1" dirty="0" smtClean="0">
                <a:solidFill>
                  <a:schemeClr val="accent2"/>
                </a:solidFill>
              </a:rPr>
              <a:t>= .84 (crystallized IQ); </a:t>
            </a:r>
            <a:r>
              <a:rPr lang="en-US" sz="2400" i="1" dirty="0" err="1" smtClean="0">
                <a:solidFill>
                  <a:schemeClr val="accent2"/>
                </a:solidFill>
              </a:rPr>
              <a:t>r</a:t>
            </a:r>
            <a:r>
              <a:rPr lang="en-US" sz="2400" i="1" baseline="-25000" dirty="0" err="1" smtClean="0">
                <a:solidFill>
                  <a:schemeClr val="accent2"/>
                </a:solidFill>
              </a:rPr>
              <a:t>yy</a:t>
            </a:r>
            <a:r>
              <a:rPr lang="en-US" sz="2400" i="1" baseline="-25000" dirty="0" smtClean="0">
                <a:solidFill>
                  <a:schemeClr val="accent2"/>
                </a:solidFill>
              </a:rPr>
              <a:t> </a:t>
            </a:r>
            <a:r>
              <a:rPr lang="en-US" sz="2400" i="1" dirty="0" smtClean="0">
                <a:solidFill>
                  <a:schemeClr val="accent2"/>
                </a:solidFill>
              </a:rPr>
              <a:t>= .88 (HVSCI)</a:t>
            </a:r>
          </a:p>
        </p:txBody>
      </p:sp>
      <p:pic>
        <p:nvPicPr>
          <p:cNvPr id="4" name="Picture 3"/>
          <p:cNvPicPr>
            <a:picLocks noChangeAspect="1"/>
          </p:cNvPicPr>
          <p:nvPr/>
        </p:nvPicPr>
        <p:blipFill>
          <a:blip r:embed="rId2"/>
          <a:stretch>
            <a:fillRect/>
          </a:stretch>
        </p:blipFill>
        <p:spPr>
          <a:xfrm>
            <a:off x="7429560" y="3331028"/>
            <a:ext cx="2653331" cy="816410"/>
          </a:xfrm>
          <a:prstGeom prst="rect">
            <a:avLst/>
          </a:prstGeom>
        </p:spPr>
      </p:pic>
      <p:pic>
        <p:nvPicPr>
          <p:cNvPr id="5" name="Picture 4"/>
          <p:cNvPicPr>
            <a:picLocks noChangeAspect="1"/>
          </p:cNvPicPr>
          <p:nvPr/>
        </p:nvPicPr>
        <p:blipFill>
          <a:blip r:embed="rId3"/>
          <a:stretch>
            <a:fillRect/>
          </a:stretch>
        </p:blipFill>
        <p:spPr>
          <a:xfrm>
            <a:off x="7429560" y="4528457"/>
            <a:ext cx="3866315" cy="544286"/>
          </a:xfrm>
          <a:prstGeom prst="rect">
            <a:avLst/>
          </a:prstGeom>
        </p:spPr>
      </p:pic>
    </p:spTree>
    <p:extLst>
      <p:ext uri="{BB962C8B-B14F-4D97-AF65-F5344CB8AC3E}">
        <p14:creationId xmlns:p14="http://schemas.microsoft.com/office/powerpoint/2010/main" val="28886565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 </a:t>
            </a:r>
            <a:r>
              <a:rPr lang="en-US" i="1" dirty="0" smtClean="0"/>
              <a:t>Unreliability</a:t>
            </a:r>
            <a:r>
              <a:rPr lang="en-US" dirty="0" smtClean="0"/>
              <a:t> and Criterion </a:t>
            </a:r>
            <a:r>
              <a:rPr lang="en-US" dirty="0"/>
              <a:t>Validity </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400" dirty="0"/>
              <a:t>In practice, we use tests that include a certain amount of error – a situation that is manifested as the unreliability of test scores. </a:t>
            </a:r>
          </a:p>
          <a:p>
            <a:pPr>
              <a:buFont typeface="Wingdings" panose="05000000000000000000" pitchFamily="2" charset="2"/>
              <a:buChar char="§"/>
            </a:pPr>
            <a:r>
              <a:rPr lang="en-US" sz="2600" dirty="0" smtClean="0"/>
              <a:t>Spearman defined the correction as the </a:t>
            </a:r>
            <a:r>
              <a:rPr lang="en-US" sz="2600" i="1" dirty="0" smtClean="0"/>
              <a:t>corrected correlation</a:t>
            </a:r>
            <a:r>
              <a:rPr lang="en-US" sz="2600" dirty="0" smtClean="0"/>
              <a:t> between </a:t>
            </a:r>
            <a:r>
              <a:rPr lang="en-US" sz="2600" i="1" dirty="0" smtClean="0"/>
              <a:t>true scores </a:t>
            </a:r>
            <a:r>
              <a:rPr lang="en-US" sz="2600" dirty="0" smtClean="0"/>
              <a:t>in each of the two measures.</a:t>
            </a:r>
          </a:p>
          <a:p>
            <a:pPr>
              <a:buFont typeface="Wingdings" panose="05000000000000000000" pitchFamily="2" charset="2"/>
              <a:buChar char="§"/>
            </a:pPr>
            <a:r>
              <a:rPr lang="en-US" sz="2600" dirty="0" smtClean="0"/>
              <a:t>The correlation between the two measures when each is increased to </a:t>
            </a:r>
            <a:r>
              <a:rPr lang="en-US" sz="2600" i="1" dirty="0" smtClean="0"/>
              <a:t>infinite length.</a:t>
            </a:r>
            <a:r>
              <a:rPr lang="en-US" sz="2600" dirty="0" smtClean="0"/>
              <a:t> </a:t>
            </a:r>
          </a:p>
          <a:p>
            <a:pPr marL="0" indent="0">
              <a:buNone/>
            </a:pPr>
            <a:endParaRPr lang="en-US" sz="3400" dirty="0" smtClean="0">
              <a:solidFill>
                <a:schemeClr val="accent3">
                  <a:lumMod val="75000"/>
                </a:schemeClr>
              </a:solidFill>
            </a:endParaRPr>
          </a:p>
        </p:txBody>
      </p:sp>
      <p:pic>
        <p:nvPicPr>
          <p:cNvPr id="6" name="Picture 5"/>
          <p:cNvPicPr>
            <a:picLocks noChangeAspect="1"/>
          </p:cNvPicPr>
          <p:nvPr/>
        </p:nvPicPr>
        <p:blipFill>
          <a:blip r:embed="rId2"/>
          <a:stretch>
            <a:fillRect/>
          </a:stretch>
        </p:blipFill>
        <p:spPr>
          <a:xfrm>
            <a:off x="2902097" y="4416819"/>
            <a:ext cx="1648132" cy="1008268"/>
          </a:xfrm>
          <a:prstGeom prst="rect">
            <a:avLst/>
          </a:prstGeom>
        </p:spPr>
      </p:pic>
      <p:pic>
        <p:nvPicPr>
          <p:cNvPr id="7" name="Picture 6"/>
          <p:cNvPicPr>
            <a:picLocks noChangeAspect="1"/>
          </p:cNvPicPr>
          <p:nvPr/>
        </p:nvPicPr>
        <p:blipFill>
          <a:blip r:embed="rId3"/>
          <a:stretch>
            <a:fillRect/>
          </a:stretch>
        </p:blipFill>
        <p:spPr>
          <a:xfrm>
            <a:off x="6054160" y="4416819"/>
            <a:ext cx="4449308" cy="900249"/>
          </a:xfrm>
          <a:prstGeom prst="rect">
            <a:avLst/>
          </a:prstGeom>
        </p:spPr>
      </p:pic>
    </p:spTree>
    <p:extLst>
      <p:ext uri="{BB962C8B-B14F-4D97-AF65-F5344CB8AC3E}">
        <p14:creationId xmlns:p14="http://schemas.microsoft.com/office/powerpoint/2010/main" val="26856058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 </a:t>
            </a:r>
            <a:r>
              <a:rPr lang="en-US" i="1" dirty="0" smtClean="0"/>
              <a:t>Unreliability</a:t>
            </a:r>
            <a:r>
              <a:rPr lang="en-US" dirty="0" smtClean="0"/>
              <a:t> and Criterion </a:t>
            </a:r>
            <a:r>
              <a:rPr lang="en-US" dirty="0"/>
              <a:t>Validity </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400" dirty="0"/>
              <a:t>To correct validity coefficients for attenuation in the </a:t>
            </a:r>
            <a:r>
              <a:rPr lang="en-US" sz="2400" i="1" dirty="0"/>
              <a:t>criterion measure</a:t>
            </a:r>
            <a:r>
              <a:rPr lang="en-US" sz="2400" dirty="0"/>
              <a:t> </a:t>
            </a:r>
            <a:r>
              <a:rPr lang="en-US" sz="2400" i="1" dirty="0"/>
              <a:t>only</a:t>
            </a:r>
            <a:r>
              <a:rPr lang="en-US" sz="2400" dirty="0"/>
              <a:t> but not the </a:t>
            </a:r>
            <a:r>
              <a:rPr lang="en-US" sz="2400" dirty="0" smtClean="0"/>
              <a:t>predictor, we use</a:t>
            </a:r>
          </a:p>
          <a:p>
            <a:pPr marL="0" indent="0">
              <a:buNone/>
            </a:pPr>
            <a:endParaRPr lang="en-US" sz="2400" dirty="0"/>
          </a:p>
          <a:p>
            <a:pPr marL="0" indent="0">
              <a:buNone/>
            </a:pPr>
            <a:endParaRPr lang="en-US" sz="2400" dirty="0" smtClean="0"/>
          </a:p>
          <a:p>
            <a:pPr marL="0" indent="0">
              <a:buNone/>
            </a:pPr>
            <a:endParaRPr lang="en-US" sz="3400" dirty="0" smtClean="0">
              <a:solidFill>
                <a:schemeClr val="accent3">
                  <a:lumMod val="75000"/>
                </a:schemeClr>
              </a:solidFill>
            </a:endParaRPr>
          </a:p>
        </p:txBody>
      </p:sp>
      <p:pic>
        <p:nvPicPr>
          <p:cNvPr id="4" name="Picture 3"/>
          <p:cNvPicPr>
            <a:picLocks noChangeAspect="1"/>
          </p:cNvPicPr>
          <p:nvPr/>
        </p:nvPicPr>
        <p:blipFill>
          <a:blip r:embed="rId2"/>
          <a:stretch>
            <a:fillRect/>
          </a:stretch>
        </p:blipFill>
        <p:spPr>
          <a:xfrm>
            <a:off x="3234915" y="3507951"/>
            <a:ext cx="1409655" cy="1018084"/>
          </a:xfrm>
          <a:prstGeom prst="rect">
            <a:avLst/>
          </a:prstGeom>
        </p:spPr>
      </p:pic>
      <p:pic>
        <p:nvPicPr>
          <p:cNvPr id="5" name="Picture 4"/>
          <p:cNvPicPr>
            <a:picLocks noChangeAspect="1"/>
          </p:cNvPicPr>
          <p:nvPr/>
        </p:nvPicPr>
        <p:blipFill>
          <a:blip r:embed="rId3"/>
          <a:stretch>
            <a:fillRect/>
          </a:stretch>
        </p:blipFill>
        <p:spPr>
          <a:xfrm>
            <a:off x="5924437" y="3614386"/>
            <a:ext cx="3383621" cy="911649"/>
          </a:xfrm>
          <a:prstGeom prst="rect">
            <a:avLst/>
          </a:prstGeom>
        </p:spPr>
      </p:pic>
    </p:spTree>
    <p:extLst>
      <p:ext uri="{BB962C8B-B14F-4D97-AF65-F5344CB8AC3E}">
        <p14:creationId xmlns:p14="http://schemas.microsoft.com/office/powerpoint/2010/main" val="3227008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to Correction for Attenuation</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
            </a:pPr>
            <a:r>
              <a:rPr lang="en-US" sz="2400" dirty="0"/>
              <a:t>I</a:t>
            </a:r>
            <a:r>
              <a:rPr lang="en-US" sz="2400" dirty="0" smtClean="0"/>
              <a:t>f </a:t>
            </a:r>
            <a:r>
              <a:rPr lang="en-US" sz="2400" dirty="0"/>
              <a:t>the reliability of the scores on a test or the criterion is </a:t>
            </a:r>
            <a:r>
              <a:rPr lang="en-US" sz="2400" i="1" dirty="0">
                <a:solidFill>
                  <a:schemeClr val="accent2"/>
                </a:solidFill>
              </a:rPr>
              <a:t>underestimated</a:t>
            </a:r>
            <a:r>
              <a:rPr lang="en-US" sz="2400" dirty="0"/>
              <a:t>, the corrected coefficient will be </a:t>
            </a:r>
            <a:r>
              <a:rPr lang="en-US" sz="2400" i="1" dirty="0">
                <a:solidFill>
                  <a:schemeClr val="accent2"/>
                </a:solidFill>
              </a:rPr>
              <a:t>overestimated</a:t>
            </a:r>
            <a:r>
              <a:rPr lang="en-US" sz="2400" dirty="0"/>
              <a:t>. </a:t>
            </a:r>
            <a:endParaRPr lang="en-US" sz="2400" dirty="0" smtClean="0"/>
          </a:p>
          <a:p>
            <a:pPr>
              <a:buFont typeface="Wingdings" panose="05000000000000000000" pitchFamily="2" charset="2"/>
              <a:buChar char="§"/>
            </a:pPr>
            <a:r>
              <a:rPr lang="en-US" sz="2400" dirty="0"/>
              <a:t>Conversely, if the </a:t>
            </a:r>
            <a:r>
              <a:rPr lang="en-US" sz="2400" dirty="0">
                <a:solidFill>
                  <a:schemeClr val="tx1"/>
                </a:solidFill>
              </a:rPr>
              <a:t>reliability of the test or the criterion is </a:t>
            </a:r>
            <a:r>
              <a:rPr lang="en-US" sz="2400" i="1" dirty="0">
                <a:solidFill>
                  <a:schemeClr val="accent2"/>
                </a:solidFill>
              </a:rPr>
              <a:t>overestimated</a:t>
            </a:r>
            <a:r>
              <a:rPr lang="en-US" sz="2400" dirty="0"/>
              <a:t>, the corrected coefficient will be </a:t>
            </a:r>
            <a:r>
              <a:rPr lang="en-US" sz="2400" i="1" dirty="0">
                <a:solidFill>
                  <a:schemeClr val="accent2"/>
                </a:solidFill>
              </a:rPr>
              <a:t>underestimated</a:t>
            </a:r>
            <a:r>
              <a:rPr lang="en-US" sz="2400" dirty="0" smtClean="0"/>
              <a:t>.</a:t>
            </a:r>
          </a:p>
          <a:p>
            <a:pPr>
              <a:buFont typeface="Wingdings" panose="05000000000000000000" pitchFamily="2" charset="2"/>
              <a:buChar char="§"/>
            </a:pPr>
            <a:r>
              <a:rPr lang="en-US" sz="2400" dirty="0"/>
              <a:t>To err on the conservative side, you can use reliability coefficients for the test and criterion that are </a:t>
            </a:r>
            <a:r>
              <a:rPr lang="en-US" sz="2400" i="1" dirty="0">
                <a:solidFill>
                  <a:schemeClr val="accent2"/>
                </a:solidFill>
              </a:rPr>
              <a:t>overestimated</a:t>
            </a:r>
            <a:r>
              <a:rPr lang="en-US" sz="2400" dirty="0"/>
              <a:t> in the correction formula. </a:t>
            </a:r>
            <a:endParaRPr lang="en-US" sz="2400" dirty="0" smtClean="0"/>
          </a:p>
          <a:p>
            <a:pPr>
              <a:buFont typeface="Wingdings" panose="05000000000000000000" pitchFamily="2" charset="2"/>
              <a:buChar char="§"/>
            </a:pPr>
            <a:r>
              <a:rPr lang="en-US" sz="2400" dirty="0">
                <a:solidFill>
                  <a:schemeClr val="accent2"/>
                </a:solidFill>
              </a:rPr>
              <a:t>Which type of reliability estimate is best to use when correction formulas are to be applied</a:t>
            </a:r>
            <a:r>
              <a:rPr lang="en-US" sz="2400" dirty="0" smtClean="0">
                <a:solidFill>
                  <a:schemeClr val="accent2"/>
                </a:solidFill>
              </a:rPr>
              <a:t>? </a:t>
            </a:r>
            <a:endParaRPr lang="en-US" sz="2400" dirty="0" smtClean="0"/>
          </a:p>
          <a:p>
            <a:pPr>
              <a:buFont typeface="Wingdings" panose="05000000000000000000" pitchFamily="2" charset="2"/>
              <a:buChar char="§"/>
            </a:pPr>
            <a:r>
              <a:rPr lang="en-US" sz="2400" dirty="0" smtClean="0"/>
              <a:t>Example: When </a:t>
            </a:r>
            <a:r>
              <a:rPr lang="en-US" sz="2400" dirty="0"/>
              <a:t>using internal consistency </a:t>
            </a:r>
            <a:r>
              <a:rPr lang="en-US" sz="2400" dirty="0" smtClean="0"/>
              <a:t>reliability methods such as </a:t>
            </a:r>
            <a:r>
              <a:rPr lang="en-US" sz="2400" i="1" dirty="0" smtClean="0">
                <a:solidFill>
                  <a:schemeClr val="accent2"/>
                </a:solidFill>
              </a:rPr>
              <a:t>coefficient alpha</a:t>
            </a:r>
            <a:r>
              <a:rPr lang="en-US" sz="2400" dirty="0" smtClean="0"/>
              <a:t>, the </a:t>
            </a:r>
            <a:r>
              <a:rPr lang="en-US" sz="2400" i="1" dirty="0" smtClean="0">
                <a:solidFill>
                  <a:schemeClr val="accent2"/>
                </a:solidFill>
              </a:rPr>
              <a:t>reliability </a:t>
            </a:r>
            <a:r>
              <a:rPr lang="en-US" sz="2400" i="1" dirty="0">
                <a:solidFill>
                  <a:schemeClr val="accent2"/>
                </a:solidFill>
              </a:rPr>
              <a:t>of true scores is often </a:t>
            </a:r>
            <a:r>
              <a:rPr lang="en-US" sz="2400" i="1" dirty="0" smtClean="0">
                <a:solidFill>
                  <a:schemeClr val="accent2"/>
                </a:solidFill>
              </a:rPr>
              <a:t>underestimated</a:t>
            </a:r>
            <a:r>
              <a:rPr lang="en-US" sz="2400" dirty="0"/>
              <a:t>. </a:t>
            </a:r>
            <a:r>
              <a:rPr lang="en-US" sz="2400" i="1" dirty="0"/>
              <a:t>Due to the underestimation problem with coefficient alpha, </a:t>
            </a:r>
            <a:r>
              <a:rPr lang="en-US" sz="2400" i="1" dirty="0">
                <a:solidFill>
                  <a:schemeClr val="accent2"/>
                </a:solidFill>
              </a:rPr>
              <a:t>alternate forms reliability </a:t>
            </a:r>
            <a:r>
              <a:rPr lang="en-US" sz="2400" i="1" dirty="0"/>
              <a:t>estimates are recommended for use in attenuation correction formulas</a:t>
            </a:r>
            <a:r>
              <a:rPr lang="en-US" sz="2400" dirty="0"/>
              <a:t>. </a:t>
            </a:r>
          </a:p>
          <a:p>
            <a:pPr marL="0" indent="0">
              <a:buNone/>
            </a:pPr>
            <a:endParaRPr lang="en-US" sz="2400" dirty="0" smtClean="0"/>
          </a:p>
          <a:p>
            <a:pPr marL="0" indent="0">
              <a:buNone/>
            </a:pPr>
            <a:endParaRPr lang="en-US" sz="3400" dirty="0" smtClean="0">
              <a:solidFill>
                <a:schemeClr val="accent3">
                  <a:lumMod val="75000"/>
                </a:schemeClr>
              </a:solidFill>
            </a:endParaRPr>
          </a:p>
        </p:txBody>
      </p:sp>
    </p:spTree>
    <p:extLst>
      <p:ext uri="{BB962C8B-B14F-4D97-AF65-F5344CB8AC3E}">
        <p14:creationId xmlns:p14="http://schemas.microsoft.com/office/powerpoint/2010/main" val="3820201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
            </a:pPr>
            <a:r>
              <a:rPr lang="en-US" sz="2800" dirty="0"/>
              <a:t>T</a:t>
            </a:r>
            <a:r>
              <a:rPr lang="en-US" sz="2800" dirty="0" smtClean="0"/>
              <a:t>he </a:t>
            </a:r>
            <a:r>
              <a:rPr lang="en-US" sz="2800" i="1" dirty="0">
                <a:solidFill>
                  <a:schemeClr val="accent2"/>
                </a:solidFill>
              </a:rPr>
              <a:t>accuracy of the scores</a:t>
            </a:r>
            <a:r>
              <a:rPr lang="en-US" sz="2800" i="1" dirty="0"/>
              <a:t> </a:t>
            </a:r>
            <a:r>
              <a:rPr lang="en-US" sz="2800" dirty="0"/>
              <a:t>is crucial to the relevance of any inferences made. </a:t>
            </a:r>
            <a:endParaRPr lang="en-US" sz="2800" dirty="0" smtClean="0"/>
          </a:p>
          <a:p>
            <a:pPr>
              <a:buFont typeface="Wingdings" panose="05000000000000000000" pitchFamily="2" charset="2"/>
              <a:buChar char="§"/>
            </a:pPr>
            <a:r>
              <a:rPr lang="en-US" sz="2800" dirty="0"/>
              <a:t>Over the past 50 years, the American Educational Research Association (AERA), American Psychological Association (APA), and the National Council on Measurement in Education (NCME) have facilitated work by a committee of scholars on advancing the interpretation and application of </a:t>
            </a:r>
            <a:r>
              <a:rPr lang="en-US" sz="2800" dirty="0" smtClean="0"/>
              <a:t>the </a:t>
            </a:r>
            <a:r>
              <a:rPr lang="en-US" sz="2800" i="1" dirty="0">
                <a:solidFill>
                  <a:schemeClr val="accent2"/>
                </a:solidFill>
              </a:rPr>
              <a:t>multifaceted</a:t>
            </a:r>
            <a:r>
              <a:rPr lang="en-US" sz="2800" dirty="0"/>
              <a:t> topic of validity. </a:t>
            </a:r>
            <a:endParaRPr lang="en-US" sz="2800" dirty="0" smtClean="0"/>
          </a:p>
          <a:p>
            <a:pPr>
              <a:buFont typeface="Wingdings" panose="05000000000000000000" pitchFamily="2" charset="2"/>
              <a:buChar char="§"/>
            </a:pPr>
            <a:r>
              <a:rPr lang="en-US" sz="2800" dirty="0"/>
              <a:t>The AERA, APA, and NCME standards describe validity as “the degree to which accumulated evidence and theory support specific interpretations of test scores entailed by proposed uses of a test” (1999, p. 184).</a:t>
            </a:r>
            <a:endParaRPr lang="en-US" sz="2800" dirty="0" smtClean="0"/>
          </a:p>
        </p:txBody>
      </p:sp>
    </p:spTree>
    <p:extLst>
      <p:ext uri="{BB962C8B-B14F-4D97-AF65-F5344CB8AC3E}">
        <p14:creationId xmlns:p14="http://schemas.microsoft.com/office/powerpoint/2010/main" val="35636272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to Correction for Attenuation</a:t>
            </a:r>
            <a:endParaRPr lang="en-US" dirty="0"/>
          </a:p>
        </p:txBody>
      </p:sp>
      <p:sp>
        <p:nvSpPr>
          <p:cNvPr id="3" name="Content Placeholder 2"/>
          <p:cNvSpPr>
            <a:spLocks noGrp="1"/>
          </p:cNvSpPr>
          <p:nvPr>
            <p:ph idx="1"/>
          </p:nvPr>
        </p:nvSpPr>
        <p:spPr>
          <a:xfrm>
            <a:off x="1097280" y="1845733"/>
            <a:ext cx="10058400" cy="4155923"/>
          </a:xfrm>
        </p:spPr>
        <p:txBody>
          <a:bodyPr>
            <a:normAutofit fontScale="92500" lnSpcReduction="20000"/>
          </a:bodyPr>
          <a:lstStyle/>
          <a:p>
            <a:pPr>
              <a:buFont typeface="Wingdings" panose="05000000000000000000" pitchFamily="2" charset="2"/>
              <a:buChar char="§"/>
            </a:pPr>
            <a:r>
              <a:rPr lang="en-US" sz="2400" dirty="0"/>
              <a:t>Finally, correlation coefficients fluctuate based on the degree of </a:t>
            </a:r>
            <a:r>
              <a:rPr lang="en-US" sz="2400" i="1" dirty="0">
                <a:solidFill>
                  <a:schemeClr val="accent2"/>
                </a:solidFill>
              </a:rPr>
              <a:t>sampling and measurement error</a:t>
            </a:r>
            <a:r>
              <a:rPr lang="en-US" sz="2400" dirty="0"/>
              <a:t>. </a:t>
            </a:r>
            <a:endParaRPr lang="en-US" sz="2400" dirty="0" smtClean="0"/>
          </a:p>
          <a:p>
            <a:pPr>
              <a:buFont typeface="Wingdings" panose="05000000000000000000" pitchFamily="2" charset="2"/>
              <a:buChar char="§"/>
            </a:pPr>
            <a:r>
              <a:rPr lang="en-US" sz="2400" dirty="0" smtClean="0"/>
              <a:t>The </a:t>
            </a:r>
            <a:r>
              <a:rPr lang="en-US" sz="2400" dirty="0"/>
              <a:t>following recommendations are offered regarding the use and interpretation of correction attenuation formulas. </a:t>
            </a:r>
            <a:endParaRPr lang="en-US" sz="2400" dirty="0" smtClean="0"/>
          </a:p>
          <a:p>
            <a:pPr>
              <a:buFont typeface="Wingdings" panose="05000000000000000000" pitchFamily="2" charset="2"/>
              <a:buChar char="§"/>
            </a:pPr>
            <a:r>
              <a:rPr lang="en-US" sz="2400" dirty="0" smtClean="0"/>
              <a:t>First</a:t>
            </a:r>
            <a:r>
              <a:rPr lang="en-US" sz="2400" dirty="0"/>
              <a:t>, when conducting validity studies researchers should make every attempt to reduce sampling error by thoughtful sampling protocols paired with rigorous research </a:t>
            </a:r>
            <a:r>
              <a:rPr lang="en-US" sz="2400" dirty="0" smtClean="0"/>
              <a:t>design.</a:t>
            </a:r>
          </a:p>
          <a:p>
            <a:pPr>
              <a:buFont typeface="Wingdings" panose="05000000000000000000" pitchFamily="2" charset="2"/>
              <a:buChar char="§"/>
            </a:pPr>
            <a:r>
              <a:rPr lang="en-US" sz="2400" dirty="0" smtClean="0"/>
              <a:t>Second</a:t>
            </a:r>
            <a:r>
              <a:rPr lang="en-US" sz="2400" dirty="0"/>
              <a:t>, large samples are recommended since this action aids in reducing </a:t>
            </a:r>
            <a:r>
              <a:rPr lang="en-US" sz="2400" i="1" dirty="0">
                <a:solidFill>
                  <a:schemeClr val="accent2"/>
                </a:solidFill>
              </a:rPr>
              <a:t>sampling error</a:t>
            </a:r>
            <a:r>
              <a:rPr lang="en-US" sz="2400" dirty="0"/>
              <a:t>. </a:t>
            </a:r>
            <a:endParaRPr lang="en-US" sz="2400" dirty="0" smtClean="0"/>
          </a:p>
          <a:p>
            <a:pPr>
              <a:buFont typeface="Wingdings" panose="05000000000000000000" pitchFamily="2" charset="2"/>
              <a:buChar char="§"/>
            </a:pPr>
            <a:r>
              <a:rPr lang="en-US" sz="2400" dirty="0" smtClean="0"/>
              <a:t>Third</a:t>
            </a:r>
            <a:r>
              <a:rPr lang="en-US" sz="2400" dirty="0"/>
              <a:t>, interpret </a:t>
            </a:r>
            <a:r>
              <a:rPr lang="en-US" sz="2400" i="1" dirty="0">
                <a:solidFill>
                  <a:schemeClr val="accent2"/>
                </a:solidFill>
              </a:rPr>
              <a:t>corrected validity coefficients </a:t>
            </a:r>
            <a:r>
              <a:rPr lang="en-US" sz="2400" dirty="0"/>
              <a:t>with caution when </a:t>
            </a:r>
            <a:r>
              <a:rPr lang="en-US" sz="2400" i="1" dirty="0">
                <a:solidFill>
                  <a:schemeClr val="accent2"/>
                </a:solidFill>
              </a:rPr>
              <a:t>score reliability estimates are low</a:t>
            </a:r>
            <a:r>
              <a:rPr lang="en-US" sz="2400" dirty="0"/>
              <a:t> (i.e. the reliability of either the predictor or criterion or both are low).</a:t>
            </a:r>
          </a:p>
          <a:p>
            <a:pPr marL="0" indent="0">
              <a:buNone/>
            </a:pPr>
            <a:r>
              <a:rPr lang="en-US" sz="2400" dirty="0" smtClean="0"/>
              <a:t> </a:t>
            </a:r>
            <a:endParaRPr lang="en-US" sz="2400" dirty="0"/>
          </a:p>
          <a:p>
            <a:pPr marL="0" indent="0">
              <a:buNone/>
            </a:pPr>
            <a:endParaRPr lang="en-US" sz="2400" dirty="0" smtClean="0"/>
          </a:p>
          <a:p>
            <a:pPr marL="0" indent="0">
              <a:buNone/>
            </a:pPr>
            <a:endParaRPr lang="en-US" sz="3400" dirty="0" smtClean="0">
              <a:solidFill>
                <a:schemeClr val="accent3">
                  <a:lumMod val="75000"/>
                </a:schemeClr>
              </a:solidFill>
            </a:endParaRPr>
          </a:p>
        </p:txBody>
      </p:sp>
    </p:spTree>
    <p:extLst>
      <p:ext uri="{BB962C8B-B14F-4D97-AF65-F5344CB8AC3E}">
        <p14:creationId xmlns:p14="http://schemas.microsoft.com/office/powerpoint/2010/main" val="999232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Criterion Validity – Multiple Predictor Case</a:t>
            </a:r>
            <a:endParaRPr lang="en-US" sz="4400" dirty="0"/>
          </a:p>
        </p:txBody>
      </p:sp>
      <p:sp>
        <p:nvSpPr>
          <p:cNvPr id="3" name="Content Placeholder 2"/>
          <p:cNvSpPr>
            <a:spLocks noGrp="1"/>
          </p:cNvSpPr>
          <p:nvPr>
            <p:ph idx="1"/>
          </p:nvPr>
        </p:nvSpPr>
        <p:spPr>
          <a:xfrm>
            <a:off x="1097280" y="1845733"/>
            <a:ext cx="10058400" cy="4155923"/>
          </a:xfrm>
        </p:spPr>
        <p:txBody>
          <a:bodyPr>
            <a:normAutofit fontScale="92500"/>
          </a:bodyPr>
          <a:lstStyle/>
          <a:p>
            <a:pPr>
              <a:buFont typeface="Wingdings" panose="05000000000000000000" pitchFamily="2" charset="2"/>
              <a:buChar char="§"/>
            </a:pPr>
            <a:r>
              <a:rPr lang="en-US" sz="2400" dirty="0"/>
              <a:t>Establishing validity evidence using the criterion validity model sometimes involves using multiple predictor variables (e.g., several tests). </a:t>
            </a:r>
            <a:endParaRPr lang="en-US" sz="2400" dirty="0" smtClean="0"/>
          </a:p>
          <a:p>
            <a:pPr>
              <a:buFont typeface="Wingdings" panose="05000000000000000000" pitchFamily="2" charset="2"/>
              <a:buChar char="§"/>
            </a:pPr>
            <a:r>
              <a:rPr lang="en-US" sz="2400" dirty="0" smtClean="0"/>
              <a:t>Central </a:t>
            </a:r>
            <a:r>
              <a:rPr lang="en-US" sz="2400" dirty="0"/>
              <a:t>to the multiple variable problem relative to test or score validity is the question “Am I actually studying the relationships among the variables that I believe I am studying</a:t>
            </a:r>
            <a:r>
              <a:rPr lang="en-US" sz="2400" dirty="0" smtClean="0"/>
              <a:t>?”</a:t>
            </a:r>
          </a:p>
          <a:p>
            <a:pPr>
              <a:buFont typeface="Wingdings" panose="05000000000000000000" pitchFamily="2" charset="2"/>
              <a:buChar char="§"/>
            </a:pPr>
            <a:r>
              <a:rPr lang="en-US" sz="2400" dirty="0"/>
              <a:t>We can employ </a:t>
            </a:r>
            <a:r>
              <a:rPr lang="en-US" sz="2400" i="1" dirty="0">
                <a:solidFill>
                  <a:schemeClr val="accent2"/>
                </a:solidFill>
              </a:rPr>
              <a:t>statistical control </a:t>
            </a:r>
            <a:r>
              <a:rPr lang="en-US" sz="2400" dirty="0"/>
              <a:t>to aid in answering the validity-related </a:t>
            </a:r>
            <a:r>
              <a:rPr lang="en-US" sz="2400" dirty="0" smtClean="0"/>
              <a:t>question.</a:t>
            </a:r>
          </a:p>
          <a:p>
            <a:pPr>
              <a:buFont typeface="Wingdings" panose="05000000000000000000" pitchFamily="2" charset="2"/>
              <a:buChar char="§"/>
            </a:pPr>
            <a:r>
              <a:rPr lang="en-US" sz="2400" dirty="0"/>
              <a:t>In a validation study, </a:t>
            </a:r>
            <a:r>
              <a:rPr lang="en-US" sz="2400" i="1" dirty="0">
                <a:solidFill>
                  <a:schemeClr val="accent2"/>
                </a:solidFill>
              </a:rPr>
              <a:t>statistical control </a:t>
            </a:r>
            <a:r>
              <a:rPr lang="en-US" sz="2400" dirty="0"/>
              <a:t>means controlling the influence of a “third” or “additional” predictor (e.g., test) by accounting for (</a:t>
            </a:r>
            <a:r>
              <a:rPr lang="en-US" sz="2400" dirty="0" err="1"/>
              <a:t>partialling</a:t>
            </a:r>
            <a:r>
              <a:rPr lang="en-US" sz="2400" dirty="0"/>
              <a:t> out) its relationship with the primary predictor (e.g., test) of interest in order to more accurately estimate its effect on the criterion. </a:t>
            </a:r>
          </a:p>
          <a:p>
            <a:pPr marL="0" indent="0">
              <a:buNone/>
            </a:pPr>
            <a:r>
              <a:rPr lang="en-US" sz="2400" dirty="0" smtClean="0"/>
              <a:t> </a:t>
            </a:r>
            <a:endParaRPr lang="en-US" sz="2400" dirty="0"/>
          </a:p>
          <a:p>
            <a:pPr marL="0" indent="0">
              <a:buNone/>
            </a:pPr>
            <a:endParaRPr lang="en-US" sz="2400" dirty="0" smtClean="0"/>
          </a:p>
          <a:p>
            <a:pPr marL="0" indent="0">
              <a:buNone/>
            </a:pPr>
            <a:endParaRPr lang="en-US" sz="3400" dirty="0" smtClean="0">
              <a:solidFill>
                <a:schemeClr val="accent3">
                  <a:lumMod val="75000"/>
                </a:schemeClr>
              </a:solidFill>
            </a:endParaRPr>
          </a:p>
        </p:txBody>
      </p:sp>
    </p:spTree>
    <p:extLst>
      <p:ext uri="{BB962C8B-B14F-4D97-AF65-F5344CB8AC3E}">
        <p14:creationId xmlns:p14="http://schemas.microsoft.com/office/powerpoint/2010/main" val="818274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Criterion Validity – Multiple Predictor Case</a:t>
            </a:r>
            <a:endParaRPr lang="en-US" sz="4400" dirty="0"/>
          </a:p>
        </p:txBody>
      </p:sp>
      <p:sp>
        <p:nvSpPr>
          <p:cNvPr id="3" name="Content Placeholder 2"/>
          <p:cNvSpPr>
            <a:spLocks noGrp="1"/>
          </p:cNvSpPr>
          <p:nvPr>
            <p:ph idx="1"/>
          </p:nvPr>
        </p:nvSpPr>
        <p:spPr>
          <a:xfrm>
            <a:off x="1097280" y="1845733"/>
            <a:ext cx="10058400" cy="4155923"/>
          </a:xfrm>
        </p:spPr>
        <p:txBody>
          <a:bodyPr>
            <a:normAutofit/>
          </a:bodyPr>
          <a:lstStyle/>
          <a:p>
            <a:pPr>
              <a:buFont typeface="Wingdings" panose="05000000000000000000" pitchFamily="2" charset="2"/>
              <a:buChar char="§"/>
            </a:pPr>
            <a:r>
              <a:rPr lang="en-US" sz="2400" dirty="0"/>
              <a:t>The goal in statistical control is to </a:t>
            </a:r>
            <a:endParaRPr lang="en-US" sz="2400" dirty="0" smtClean="0"/>
          </a:p>
          <a:p>
            <a:pPr lvl="1">
              <a:buFont typeface="Wingdings" panose="05000000000000000000" pitchFamily="2" charset="2"/>
              <a:buChar char="§"/>
            </a:pPr>
            <a:r>
              <a:rPr lang="en-US" sz="2800" dirty="0" smtClean="0"/>
              <a:t>Maximize </a:t>
            </a:r>
            <a:r>
              <a:rPr lang="en-US" sz="2800" dirty="0"/>
              <a:t>the </a:t>
            </a:r>
            <a:r>
              <a:rPr lang="en-US" sz="2800" i="1" dirty="0">
                <a:solidFill>
                  <a:schemeClr val="accent2"/>
                </a:solidFill>
              </a:rPr>
              <a:t>systematic variance </a:t>
            </a:r>
            <a:r>
              <a:rPr lang="en-US" sz="2800" dirty="0"/>
              <a:t>attributable to the way that examinees respond to test items (e.g., artifacts of the test or testing conditions that cause examinees to score consistently high or low</a:t>
            </a:r>
            <a:r>
              <a:rPr lang="en-US" sz="2800" dirty="0" smtClean="0"/>
              <a:t>).</a:t>
            </a:r>
          </a:p>
          <a:p>
            <a:pPr lvl="1">
              <a:buFont typeface="Wingdings" panose="05000000000000000000" pitchFamily="2" charset="2"/>
              <a:buChar char="§"/>
            </a:pPr>
            <a:r>
              <a:rPr lang="en-US" sz="2800" i="1" dirty="0" smtClean="0">
                <a:solidFill>
                  <a:schemeClr val="accent2"/>
                </a:solidFill>
              </a:rPr>
              <a:t>Minimize </a:t>
            </a:r>
            <a:r>
              <a:rPr lang="en-US" sz="2800" i="1" dirty="0">
                <a:solidFill>
                  <a:schemeClr val="accent2"/>
                </a:solidFill>
              </a:rPr>
              <a:t>error variance </a:t>
            </a:r>
            <a:r>
              <a:rPr lang="en-US" sz="2800" dirty="0"/>
              <a:t>(e.g., error attributable to the content of the test or instrument or the research design used in a study</a:t>
            </a:r>
            <a:r>
              <a:rPr lang="en-US" sz="2800" dirty="0" smtClean="0"/>
              <a:t>).</a:t>
            </a:r>
          </a:p>
          <a:p>
            <a:pPr lvl="1">
              <a:buFont typeface="Wingdings" panose="05000000000000000000" pitchFamily="2" charset="2"/>
              <a:buChar char="§"/>
            </a:pPr>
            <a:r>
              <a:rPr lang="en-US" sz="2800" dirty="0" smtClean="0"/>
              <a:t>Control </a:t>
            </a:r>
            <a:r>
              <a:rPr lang="en-US" sz="2800" i="1" dirty="0">
                <a:solidFill>
                  <a:schemeClr val="accent2"/>
                </a:solidFill>
              </a:rPr>
              <a:t>extraneous variance </a:t>
            </a:r>
            <a:r>
              <a:rPr lang="en-US" sz="2800" dirty="0"/>
              <a:t>(e.g., other things that increase error variance such as elements specific to the socialization of examinees).</a:t>
            </a:r>
            <a:r>
              <a:rPr lang="en-US" sz="2800" dirty="0" smtClean="0"/>
              <a:t> </a:t>
            </a:r>
            <a:endParaRPr lang="en-US" sz="2800" dirty="0"/>
          </a:p>
          <a:p>
            <a:pPr marL="0" indent="0">
              <a:buNone/>
            </a:pPr>
            <a:endParaRPr lang="en-US" sz="2400" dirty="0" smtClean="0"/>
          </a:p>
          <a:p>
            <a:pPr marL="0" indent="0">
              <a:buNone/>
            </a:pPr>
            <a:endParaRPr lang="en-US" sz="3400" dirty="0" smtClean="0">
              <a:solidFill>
                <a:schemeClr val="accent3">
                  <a:lumMod val="75000"/>
                </a:schemeClr>
              </a:solidFill>
            </a:endParaRPr>
          </a:p>
        </p:txBody>
      </p:sp>
    </p:spTree>
    <p:extLst>
      <p:ext uri="{BB962C8B-B14F-4D97-AF65-F5344CB8AC3E}">
        <p14:creationId xmlns:p14="http://schemas.microsoft.com/office/powerpoint/2010/main" val="3904280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Criterion Validity – Multiple Predictor Case</a:t>
            </a:r>
          </a:p>
        </p:txBody>
      </p:sp>
      <p:sp>
        <p:nvSpPr>
          <p:cNvPr id="3" name="Content Placeholder 2"/>
          <p:cNvSpPr>
            <a:spLocks noGrp="1"/>
          </p:cNvSpPr>
          <p:nvPr>
            <p:ph idx="1"/>
          </p:nvPr>
        </p:nvSpPr>
        <p:spPr>
          <a:xfrm>
            <a:off x="1097280" y="1845733"/>
            <a:ext cx="10058400" cy="4155923"/>
          </a:xfrm>
        </p:spPr>
        <p:txBody>
          <a:bodyPr>
            <a:normAutofit/>
          </a:bodyPr>
          <a:lstStyle/>
          <a:p>
            <a:pPr>
              <a:buFont typeface="Wingdings" panose="05000000000000000000" pitchFamily="2" charset="2"/>
              <a:buChar char="§"/>
            </a:pPr>
            <a:r>
              <a:rPr lang="en-US" sz="2400" dirty="0" smtClean="0"/>
              <a:t>Using partial semi-partial correlation techniques provides a way to handle the multiple predictor scenario.</a:t>
            </a:r>
          </a:p>
          <a:p>
            <a:pPr>
              <a:buFont typeface="Wingdings" panose="05000000000000000000" pitchFamily="2" charset="2"/>
              <a:buChar char="§"/>
            </a:pPr>
            <a:r>
              <a:rPr lang="en-US" sz="2400" dirty="0" smtClean="0"/>
              <a:t>These statistics are an integral part of multiple regression and other multivariate techniques. </a:t>
            </a:r>
            <a:endParaRPr lang="en-US" sz="2800" dirty="0"/>
          </a:p>
          <a:p>
            <a:pPr marL="0" indent="0">
              <a:buNone/>
            </a:pPr>
            <a:endParaRPr lang="en-US" sz="2400" dirty="0" smtClean="0"/>
          </a:p>
          <a:p>
            <a:pPr marL="0" indent="0">
              <a:buNone/>
            </a:pPr>
            <a:endParaRPr lang="en-US" sz="3400" dirty="0" smtClean="0">
              <a:solidFill>
                <a:schemeClr val="accent3">
                  <a:lumMod val="75000"/>
                </a:schemeClr>
              </a:solidFill>
            </a:endParaRPr>
          </a:p>
        </p:txBody>
      </p:sp>
      <p:pic>
        <p:nvPicPr>
          <p:cNvPr id="4" name="Picture 3"/>
          <p:cNvPicPr>
            <a:picLocks noChangeAspect="1"/>
          </p:cNvPicPr>
          <p:nvPr/>
        </p:nvPicPr>
        <p:blipFill>
          <a:blip r:embed="rId2"/>
          <a:stretch>
            <a:fillRect/>
          </a:stretch>
        </p:blipFill>
        <p:spPr>
          <a:xfrm>
            <a:off x="3258381" y="3224913"/>
            <a:ext cx="6594102" cy="3016230"/>
          </a:xfrm>
          <a:prstGeom prst="rect">
            <a:avLst/>
          </a:prstGeom>
        </p:spPr>
      </p:pic>
    </p:spTree>
    <p:extLst>
      <p:ext uri="{BB962C8B-B14F-4D97-AF65-F5344CB8AC3E}">
        <p14:creationId xmlns:p14="http://schemas.microsoft.com/office/powerpoint/2010/main" val="8461717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Criterion Validity – Multiple Predictor Case</a:t>
            </a:r>
          </a:p>
        </p:txBody>
      </p:sp>
      <p:sp>
        <p:nvSpPr>
          <p:cNvPr id="3" name="Content Placeholder 2"/>
          <p:cNvSpPr>
            <a:spLocks noGrp="1"/>
          </p:cNvSpPr>
          <p:nvPr>
            <p:ph idx="1"/>
          </p:nvPr>
        </p:nvSpPr>
        <p:spPr>
          <a:xfrm>
            <a:off x="1097280" y="1845733"/>
            <a:ext cx="10058400" cy="4155923"/>
          </a:xfrm>
        </p:spPr>
        <p:txBody>
          <a:bodyPr>
            <a:normAutofit/>
          </a:bodyPr>
          <a:lstStyle/>
          <a:p>
            <a:pPr>
              <a:buFont typeface="Wingdings" panose="05000000000000000000" pitchFamily="2" charset="2"/>
              <a:buChar char="§"/>
            </a:pPr>
            <a:r>
              <a:rPr lang="en-US" sz="2400" dirty="0" smtClean="0"/>
              <a:t>We do not cover regression analysis in depth this week.</a:t>
            </a:r>
          </a:p>
          <a:p>
            <a:pPr>
              <a:buFont typeface="Wingdings" panose="05000000000000000000" pitchFamily="2" charset="2"/>
              <a:buChar char="§"/>
            </a:pPr>
            <a:r>
              <a:rPr lang="en-US" sz="2400" dirty="0" smtClean="0"/>
              <a:t>It is essential that your foundational knowledge in regression analysis is well-grounded.</a:t>
            </a:r>
          </a:p>
          <a:p>
            <a:pPr>
              <a:buFont typeface="Wingdings" panose="05000000000000000000" pitchFamily="2" charset="2"/>
              <a:buChar char="§"/>
            </a:pPr>
            <a:r>
              <a:rPr lang="en-US" sz="2400" dirty="0" smtClean="0"/>
              <a:t>Familiarity and understanding of the mechanics of regression techniques will serve you well as you move into techniques such as </a:t>
            </a:r>
            <a:r>
              <a:rPr lang="en-US" sz="2400" dirty="0" smtClean="0">
                <a:solidFill>
                  <a:schemeClr val="accent2"/>
                </a:solidFill>
              </a:rPr>
              <a:t>reliability, factor analysis, structural equation modeling (SEM), item response theory (IRT), generalizability theory (G-theory), multidimensional scaling (MDS) and discriminant analysis (DA). </a:t>
            </a:r>
            <a:endParaRPr lang="en-US" sz="2800" dirty="0">
              <a:solidFill>
                <a:schemeClr val="accent2"/>
              </a:solidFill>
            </a:endParaRPr>
          </a:p>
          <a:p>
            <a:pPr marL="0" indent="0">
              <a:buNone/>
            </a:pPr>
            <a:endParaRPr lang="en-US" sz="2400" dirty="0" smtClean="0"/>
          </a:p>
          <a:p>
            <a:pPr marL="0" indent="0">
              <a:buNone/>
            </a:pPr>
            <a:endParaRPr lang="en-US" sz="3400" dirty="0" smtClean="0">
              <a:solidFill>
                <a:schemeClr val="accent3">
                  <a:lumMod val="75000"/>
                </a:schemeClr>
              </a:solidFill>
            </a:endParaRPr>
          </a:p>
        </p:txBody>
      </p:sp>
    </p:spTree>
    <p:extLst>
      <p:ext uri="{BB962C8B-B14F-4D97-AF65-F5344CB8AC3E}">
        <p14:creationId xmlns:p14="http://schemas.microsoft.com/office/powerpoint/2010/main" val="3726088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The term </a:t>
            </a:r>
            <a:r>
              <a:rPr lang="en-US" sz="2800" i="1" dirty="0"/>
              <a:t>evidence</a:t>
            </a:r>
            <a:r>
              <a:rPr lang="en-US" sz="2800" dirty="0"/>
              <a:t> presents a related but slightly different view of validity – a view that espouses </a:t>
            </a:r>
            <a:r>
              <a:rPr lang="en-US" sz="2800" i="1" dirty="0">
                <a:solidFill>
                  <a:schemeClr val="accent2"/>
                </a:solidFill>
              </a:rPr>
              <a:t>validation</a:t>
            </a:r>
            <a:r>
              <a:rPr lang="en-US" sz="2800" dirty="0"/>
              <a:t> as a </a:t>
            </a:r>
            <a:r>
              <a:rPr lang="en-US" sz="2800" i="1" dirty="0">
                <a:solidFill>
                  <a:schemeClr val="accent2"/>
                </a:solidFill>
              </a:rPr>
              <a:t>process</a:t>
            </a:r>
            <a:r>
              <a:rPr lang="en-US" sz="2800" dirty="0"/>
              <a:t> in test or instrument development. </a:t>
            </a:r>
            <a:endParaRPr lang="en-US" sz="2800" dirty="0" smtClean="0"/>
          </a:p>
          <a:p>
            <a:pPr>
              <a:buFont typeface="Wingdings" panose="05000000000000000000" pitchFamily="2" charset="2"/>
              <a:buChar char="§"/>
            </a:pPr>
            <a:r>
              <a:rPr lang="en-US" sz="2800" dirty="0" smtClean="0"/>
              <a:t>Further, the process is </a:t>
            </a:r>
            <a:r>
              <a:rPr lang="en-US" sz="2800" i="1" dirty="0" smtClean="0">
                <a:solidFill>
                  <a:schemeClr val="accent2"/>
                </a:solidFill>
              </a:rPr>
              <a:t>ongoing</a:t>
            </a:r>
            <a:r>
              <a:rPr lang="en-US" sz="2800" dirty="0" smtClean="0"/>
              <a:t> or can viewed as cycle of continuous improvement.</a:t>
            </a:r>
          </a:p>
          <a:p>
            <a:pPr>
              <a:buFont typeface="Wingdings" panose="05000000000000000000" pitchFamily="2" charset="2"/>
              <a:buChar char="§"/>
            </a:pPr>
            <a:r>
              <a:rPr lang="en-US" sz="2800" dirty="0"/>
              <a:t>Note that a test score is meaningless until one draws </a:t>
            </a:r>
            <a:r>
              <a:rPr lang="en-US" sz="2800" i="1" dirty="0">
                <a:solidFill>
                  <a:schemeClr val="accent2"/>
                </a:solidFill>
              </a:rPr>
              <a:t>inferences</a:t>
            </a:r>
            <a:r>
              <a:rPr lang="en-US" sz="2800" dirty="0"/>
              <a:t> from it based on the underlying </a:t>
            </a:r>
            <a:r>
              <a:rPr lang="en-US" sz="2800" i="1" dirty="0">
                <a:solidFill>
                  <a:schemeClr val="accent2"/>
                </a:solidFill>
              </a:rPr>
              <a:t>proposed use of the test </a:t>
            </a:r>
            <a:r>
              <a:rPr lang="en-US" sz="2800" dirty="0"/>
              <a:t>or instrument. </a:t>
            </a:r>
            <a:endParaRPr lang="en-US" sz="2800" dirty="0" smtClean="0"/>
          </a:p>
          <a:p>
            <a:pPr marL="0" indent="0">
              <a:buNone/>
            </a:pPr>
            <a:endParaRPr lang="en-US" sz="2800" dirty="0" smtClean="0"/>
          </a:p>
        </p:txBody>
      </p:sp>
    </p:spTree>
    <p:extLst>
      <p:ext uri="{BB962C8B-B14F-4D97-AF65-F5344CB8AC3E}">
        <p14:creationId xmlns:p14="http://schemas.microsoft.com/office/powerpoint/2010/main" val="365812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
            </a:pPr>
            <a:r>
              <a:rPr lang="en-US" sz="2800" dirty="0"/>
              <a:t>In relation to test development, the </a:t>
            </a:r>
            <a:r>
              <a:rPr lang="en-US" sz="2800" i="1" dirty="0">
                <a:solidFill>
                  <a:schemeClr val="accent2"/>
                </a:solidFill>
              </a:rPr>
              <a:t>validation process </a:t>
            </a:r>
            <a:r>
              <a:rPr lang="en-US" sz="2800" dirty="0"/>
              <a:t>involves developing an interpretative argument based on a clear statement of the inferences and assumptions specific to the </a:t>
            </a:r>
            <a:r>
              <a:rPr lang="en-US" sz="2800" i="1" dirty="0">
                <a:solidFill>
                  <a:schemeClr val="accent2"/>
                </a:solidFill>
              </a:rPr>
              <a:t>intended use of test scores</a:t>
            </a:r>
            <a:r>
              <a:rPr lang="en-US" sz="2800" dirty="0"/>
              <a:t>. </a:t>
            </a:r>
            <a:r>
              <a:rPr lang="en-US" sz="2800" dirty="0" smtClean="0"/>
              <a:t> </a:t>
            </a:r>
          </a:p>
          <a:p>
            <a:pPr>
              <a:buFont typeface="Wingdings" panose="05000000000000000000" pitchFamily="2" charset="2"/>
              <a:buChar char="§"/>
            </a:pPr>
            <a:r>
              <a:rPr lang="en-US" sz="2800" dirty="0" smtClean="0"/>
              <a:t>Four evidential guidelines articulated by AERA,APA, NCME Standards are:</a:t>
            </a:r>
          </a:p>
          <a:p>
            <a:pPr lvl="1">
              <a:buFont typeface="Wingdings" panose="05000000000000000000" pitchFamily="2" charset="2"/>
              <a:buChar char="§"/>
            </a:pPr>
            <a:r>
              <a:rPr lang="en-US" sz="2800" i="1" dirty="0" smtClean="0">
                <a:solidFill>
                  <a:schemeClr val="accent2"/>
                </a:solidFill>
              </a:rPr>
              <a:t>evidence </a:t>
            </a:r>
            <a:r>
              <a:rPr lang="en-US" sz="2800" i="1" dirty="0">
                <a:solidFill>
                  <a:schemeClr val="accent2"/>
                </a:solidFill>
              </a:rPr>
              <a:t>based on test response </a:t>
            </a:r>
            <a:r>
              <a:rPr lang="en-US" sz="2800" i="1" dirty="0" smtClean="0">
                <a:solidFill>
                  <a:schemeClr val="accent2"/>
                </a:solidFill>
              </a:rPr>
              <a:t>processes </a:t>
            </a:r>
          </a:p>
          <a:p>
            <a:pPr lvl="1">
              <a:buFont typeface="Wingdings" panose="05000000000000000000" pitchFamily="2" charset="2"/>
              <a:buChar char="§"/>
            </a:pPr>
            <a:r>
              <a:rPr lang="en-US" sz="2800" i="1" dirty="0" smtClean="0">
                <a:solidFill>
                  <a:schemeClr val="accent2"/>
                </a:solidFill>
              </a:rPr>
              <a:t>evidence </a:t>
            </a:r>
            <a:r>
              <a:rPr lang="en-US" sz="2800" i="1" dirty="0">
                <a:solidFill>
                  <a:schemeClr val="accent2"/>
                </a:solidFill>
              </a:rPr>
              <a:t>based on the internal structure of the </a:t>
            </a:r>
            <a:r>
              <a:rPr lang="en-US" sz="2800" i="1" dirty="0" smtClean="0">
                <a:solidFill>
                  <a:schemeClr val="accent2"/>
                </a:solidFill>
              </a:rPr>
              <a:t>test</a:t>
            </a:r>
          </a:p>
          <a:p>
            <a:pPr lvl="1">
              <a:buFont typeface="Wingdings" panose="05000000000000000000" pitchFamily="2" charset="2"/>
              <a:buChar char="§"/>
            </a:pPr>
            <a:r>
              <a:rPr lang="en-US" sz="2800" i="1" dirty="0" smtClean="0">
                <a:solidFill>
                  <a:schemeClr val="accent2"/>
                </a:solidFill>
              </a:rPr>
              <a:t>evidence </a:t>
            </a:r>
            <a:r>
              <a:rPr lang="en-US" sz="2800" i="1" dirty="0">
                <a:solidFill>
                  <a:schemeClr val="accent2"/>
                </a:solidFill>
              </a:rPr>
              <a:t>based on relations with other </a:t>
            </a:r>
            <a:r>
              <a:rPr lang="en-US" sz="2800" i="1" dirty="0" smtClean="0">
                <a:solidFill>
                  <a:schemeClr val="accent2"/>
                </a:solidFill>
              </a:rPr>
              <a:t>variables</a:t>
            </a:r>
          </a:p>
          <a:p>
            <a:pPr lvl="1">
              <a:buFont typeface="Wingdings" panose="05000000000000000000" pitchFamily="2" charset="2"/>
              <a:buChar char="§"/>
            </a:pPr>
            <a:r>
              <a:rPr lang="en-US" sz="2800" i="1" dirty="0" smtClean="0">
                <a:solidFill>
                  <a:schemeClr val="accent2"/>
                </a:solidFill>
              </a:rPr>
              <a:t>evidence </a:t>
            </a:r>
            <a:r>
              <a:rPr lang="en-US" sz="2800" i="1" dirty="0">
                <a:solidFill>
                  <a:schemeClr val="accent2"/>
                </a:solidFill>
              </a:rPr>
              <a:t>based on the consequences of </a:t>
            </a:r>
            <a:r>
              <a:rPr lang="en-US" sz="2800" i="1" dirty="0" smtClean="0">
                <a:solidFill>
                  <a:schemeClr val="accent2"/>
                </a:solidFill>
              </a:rPr>
              <a:t>testing </a:t>
            </a:r>
            <a:endParaRPr lang="en-US" sz="2600" i="1" dirty="0" smtClean="0">
              <a:solidFill>
                <a:schemeClr val="accent2"/>
              </a:solidFill>
            </a:endParaRPr>
          </a:p>
          <a:p>
            <a:pPr marL="0" indent="0">
              <a:buNone/>
            </a:pPr>
            <a:endParaRPr lang="en-US" sz="2800" dirty="0" smtClean="0"/>
          </a:p>
        </p:txBody>
      </p:sp>
    </p:spTree>
    <p:extLst>
      <p:ext uri="{BB962C8B-B14F-4D97-AF65-F5344CB8AC3E}">
        <p14:creationId xmlns:p14="http://schemas.microsoft.com/office/powerpoint/2010/main" val="1742048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
            </a:pPr>
            <a:r>
              <a:rPr lang="en-US" sz="2800" dirty="0"/>
              <a:t>Based on these four guidelines, we see that validation involves considering the interpretation, meaning and decision-based outcomes of test score use; which in turn involves societal values and consequences. </a:t>
            </a:r>
            <a:endParaRPr lang="en-US" sz="2800" dirty="0" smtClean="0"/>
          </a:p>
          <a:p>
            <a:pPr>
              <a:buFont typeface="Wingdings" panose="05000000000000000000" pitchFamily="2" charset="2"/>
              <a:buChar char="§"/>
            </a:pPr>
            <a:r>
              <a:rPr lang="en-US" sz="2800" dirty="0"/>
              <a:t>Samuel </a:t>
            </a:r>
            <a:r>
              <a:rPr lang="en-US" sz="2800" dirty="0" err="1"/>
              <a:t>Messick</a:t>
            </a:r>
            <a:r>
              <a:rPr lang="en-US" sz="2800" dirty="0"/>
              <a:t> (1989) forwarded the idea that </a:t>
            </a:r>
            <a:r>
              <a:rPr lang="en-US" sz="2800" i="1" dirty="0">
                <a:solidFill>
                  <a:schemeClr val="accent2"/>
                </a:solidFill>
              </a:rPr>
              <a:t>construct validation </a:t>
            </a:r>
            <a:r>
              <a:rPr lang="en-US" sz="2800" dirty="0"/>
              <a:t>as an isolated technique was </a:t>
            </a:r>
            <a:r>
              <a:rPr lang="en-US" sz="2800" i="1" dirty="0">
                <a:solidFill>
                  <a:schemeClr val="accent2"/>
                </a:solidFill>
              </a:rPr>
              <a:t>inaccurate</a:t>
            </a:r>
            <a:r>
              <a:rPr lang="en-US" sz="2800" dirty="0"/>
              <a:t> and that construct validation is actually the </a:t>
            </a:r>
            <a:r>
              <a:rPr lang="en-US" sz="2800" i="1" dirty="0">
                <a:solidFill>
                  <a:schemeClr val="accent2"/>
                </a:solidFill>
              </a:rPr>
              <a:t>“base on which all other forms of validity rest” </a:t>
            </a:r>
            <a:r>
              <a:rPr lang="en-US" sz="2800" dirty="0"/>
              <a:t>(Fisk, </a:t>
            </a:r>
            <a:r>
              <a:rPr lang="en-US" sz="2800" dirty="0" smtClean="0"/>
              <a:t>2002). </a:t>
            </a:r>
          </a:p>
          <a:p>
            <a:pPr>
              <a:buFont typeface="Wingdings" panose="05000000000000000000" pitchFamily="2" charset="2"/>
              <a:buChar char="§"/>
            </a:pPr>
            <a:r>
              <a:rPr lang="en-US" sz="2800" dirty="0"/>
              <a:t>I take the same position in </a:t>
            </a:r>
            <a:r>
              <a:rPr lang="en-US" sz="2800" i="1" dirty="0" smtClean="0">
                <a:solidFill>
                  <a:schemeClr val="accent2"/>
                </a:solidFill>
              </a:rPr>
              <a:t>Psychometric Methods: Theory into Practice</a:t>
            </a:r>
            <a:r>
              <a:rPr lang="en-US" sz="2800" dirty="0" smtClean="0"/>
              <a:t>, where </a:t>
            </a:r>
            <a:r>
              <a:rPr lang="en-US" sz="2800" dirty="0"/>
              <a:t>validity is presented as a unified, multifaceted topic that can be understood by examining the contribution of specific components to a </a:t>
            </a:r>
            <a:r>
              <a:rPr lang="en-US" sz="2800" i="1" dirty="0" smtClean="0">
                <a:solidFill>
                  <a:schemeClr val="accent2"/>
                </a:solidFill>
              </a:rPr>
              <a:t>unified, process model based on construct validity</a:t>
            </a:r>
            <a:r>
              <a:rPr lang="en-US" sz="2800" dirty="0" smtClean="0"/>
              <a:t>.</a:t>
            </a:r>
          </a:p>
        </p:txBody>
      </p:sp>
    </p:spTree>
    <p:extLst>
      <p:ext uri="{BB962C8B-B14F-4D97-AF65-F5344CB8AC3E}">
        <p14:creationId xmlns:p14="http://schemas.microsoft.com/office/powerpoint/2010/main" val="2266041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80391" y="402266"/>
            <a:ext cx="4865228" cy="5629952"/>
          </a:xfrm>
          <a:prstGeom prst="rect">
            <a:avLst/>
          </a:prstGeom>
        </p:spPr>
      </p:pic>
    </p:spTree>
    <p:extLst>
      <p:ext uri="{BB962C8B-B14F-4D97-AF65-F5344CB8AC3E}">
        <p14:creationId xmlns:p14="http://schemas.microsoft.com/office/powerpoint/2010/main" val="2687896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To clarify the role validity plays in test score use and interpretation consider the following three </a:t>
            </a:r>
            <a:r>
              <a:rPr lang="en-US" sz="2800" dirty="0" smtClean="0"/>
              <a:t>scenarios.</a:t>
            </a:r>
          </a:p>
          <a:p>
            <a:pPr>
              <a:buFont typeface="Wingdings" panose="05000000000000000000" pitchFamily="2" charset="2"/>
              <a:buChar char="§"/>
            </a:pPr>
            <a:r>
              <a:rPr lang="en-US" sz="2800" dirty="0" smtClean="0"/>
              <a:t>Number 1:</a:t>
            </a:r>
          </a:p>
          <a:p>
            <a:pPr lvl="1"/>
            <a:r>
              <a:rPr lang="en-US" dirty="0"/>
              <a:t>The test is designed to measure inductive quantitative reasoning (a subtest contained in the fluid intelligence subtest), but the multiple-choice items contained qualifiers (e.g., most, some, usual) in the keyed responses and absolutes (e.g., all, never, every) in the answer-choice distractors</a:t>
            </a:r>
            <a:r>
              <a:rPr lang="en-US" dirty="0" smtClean="0"/>
              <a:t>.</a:t>
            </a:r>
          </a:p>
          <a:p>
            <a:pPr marL="201168" lvl="1" indent="0">
              <a:buNone/>
            </a:pPr>
            <a:endParaRPr lang="en-US" dirty="0"/>
          </a:p>
          <a:p>
            <a:pPr lvl="1"/>
            <a:r>
              <a:rPr lang="en-US" b="1" dirty="0"/>
              <a:t>Result</a:t>
            </a:r>
            <a:r>
              <a:rPr lang="en-US" dirty="0"/>
              <a:t>. The test was made easier than intended due to the qualifiers in the test items. Therefore, the scores produced by the measurement actually are indicative of </a:t>
            </a:r>
            <a:r>
              <a:rPr lang="en-US" dirty="0" err="1"/>
              <a:t>testwiseness</a:t>
            </a:r>
            <a:r>
              <a:rPr lang="en-US" dirty="0"/>
              <a:t> rather than inductive quantitative reasoning skill.</a:t>
            </a:r>
          </a:p>
          <a:p>
            <a:pPr marL="201168" lvl="1" indent="0">
              <a:buNone/>
            </a:pPr>
            <a:endParaRPr lang="en-US" sz="2600" dirty="0" smtClean="0"/>
          </a:p>
        </p:txBody>
      </p:sp>
    </p:spTree>
    <p:extLst>
      <p:ext uri="{BB962C8B-B14F-4D97-AF65-F5344CB8AC3E}">
        <p14:creationId xmlns:p14="http://schemas.microsoft.com/office/powerpoint/2010/main" val="979999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To clarify the role validity plays in test score use and interpretation consider the following three </a:t>
            </a:r>
            <a:r>
              <a:rPr lang="en-US" sz="2800" dirty="0" smtClean="0"/>
              <a:t>scenarios.</a:t>
            </a:r>
          </a:p>
          <a:p>
            <a:pPr>
              <a:buFont typeface="Wingdings" panose="05000000000000000000" pitchFamily="2" charset="2"/>
              <a:buChar char="§"/>
            </a:pPr>
            <a:r>
              <a:rPr lang="en-US" sz="2800" dirty="0" smtClean="0"/>
              <a:t>Number 2:</a:t>
            </a:r>
          </a:p>
          <a:p>
            <a:pPr lvl="1"/>
            <a:r>
              <a:rPr lang="en-US" dirty="0"/>
              <a:t>The test is designed to measure communication ability (a subtest contained in crystallized intelligence), but the test items require a high level of reading skill and vocabulary</a:t>
            </a:r>
            <a:r>
              <a:rPr lang="en-US" dirty="0" smtClean="0"/>
              <a:t>.</a:t>
            </a:r>
          </a:p>
          <a:p>
            <a:pPr marL="201168" lvl="1" indent="0">
              <a:buNone/>
            </a:pPr>
            <a:endParaRPr lang="en-US" dirty="0"/>
          </a:p>
          <a:p>
            <a:pPr lvl="1"/>
            <a:r>
              <a:rPr lang="en-US" b="1" dirty="0"/>
              <a:t>Result</a:t>
            </a:r>
            <a:r>
              <a:rPr lang="en-US" dirty="0"/>
              <a:t>. The test was made harder than intended due to the required level of reading skill and vocabulary in the test items. Therefore, the scores produced by the measurement actually are indicative of reading skill and vocabulary levels rather communication ability. This problem may be further confounded by educational access in certain socio-demographic groups of children.</a:t>
            </a:r>
          </a:p>
          <a:p>
            <a:pPr marL="201168" lvl="1" indent="0">
              <a:buNone/>
            </a:pPr>
            <a:endParaRPr lang="en-US" sz="2600" dirty="0" smtClean="0"/>
          </a:p>
        </p:txBody>
      </p:sp>
    </p:spTree>
    <p:extLst>
      <p:ext uri="{BB962C8B-B14F-4D97-AF65-F5344CB8AC3E}">
        <p14:creationId xmlns:p14="http://schemas.microsoft.com/office/powerpoint/2010/main" val="103436156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
  <TotalTime>1102</TotalTime>
  <Words>2732</Words>
  <Application>Microsoft Office PowerPoint</Application>
  <PresentationFormat>Widescreen</PresentationFormat>
  <Paragraphs>152</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Wingdings</vt:lpstr>
      <vt:lpstr>Retrospect</vt:lpstr>
      <vt:lpstr>Validity</vt:lpstr>
      <vt:lpstr>Overview</vt:lpstr>
      <vt:lpstr>Overview</vt:lpstr>
      <vt:lpstr>Overview</vt:lpstr>
      <vt:lpstr>Overview</vt:lpstr>
      <vt:lpstr>Overview</vt:lpstr>
      <vt:lpstr>PowerPoint Presentation</vt:lpstr>
      <vt:lpstr>Examples</vt:lpstr>
      <vt:lpstr>Examples</vt:lpstr>
      <vt:lpstr>Traits</vt:lpstr>
      <vt:lpstr>Traits</vt:lpstr>
      <vt:lpstr>Criterion-Related Validity</vt:lpstr>
      <vt:lpstr>Criterion-Related Validity</vt:lpstr>
      <vt:lpstr>Criterion-Related Validity</vt:lpstr>
      <vt:lpstr>Criterion-Related Validity</vt:lpstr>
      <vt:lpstr>Elements of a High-Quality Criterion</vt:lpstr>
      <vt:lpstr>Challenges to Criterion-Related Validity</vt:lpstr>
      <vt:lpstr>Challenges to Criterion-Related Validity</vt:lpstr>
      <vt:lpstr>Challenges to Criterion-Related Validity</vt:lpstr>
      <vt:lpstr>Challenges to Criterion-Related Validity</vt:lpstr>
      <vt:lpstr>Challenges to Criterion-Related Validity</vt:lpstr>
      <vt:lpstr>Challenges to Criterion-Related Validity</vt:lpstr>
      <vt:lpstr>Statistical Estimation of Criterion Validity </vt:lpstr>
      <vt:lpstr>Statistical Estimation of Criterion Validity </vt:lpstr>
      <vt:lpstr>Score Unreliability and Criterion Validity </vt:lpstr>
      <vt:lpstr>Score Unreliability and Criterion Validity </vt:lpstr>
      <vt:lpstr>Score Unreliability and Criterion Validity </vt:lpstr>
      <vt:lpstr>Score Unreliability and Criterion Validity </vt:lpstr>
      <vt:lpstr>Limitations to Correction for Attenuation</vt:lpstr>
      <vt:lpstr>Limitations to Correction for Attenuation</vt:lpstr>
      <vt:lpstr>Criterion Validity – Multiple Predictor Case</vt:lpstr>
      <vt:lpstr>Criterion Validity – Multiple Predictor Case</vt:lpstr>
      <vt:lpstr>Criterion Validity – Multiple Predictor Case</vt:lpstr>
      <vt:lpstr>Criterion Validity – Multiple Predictor Case</vt:lpstr>
    </vt:vector>
  </TitlesOfParts>
  <Company>Texas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Validity</dc:title>
  <dc:creator>Price, Larry R</dc:creator>
  <cp:lastModifiedBy>Price, Larry R</cp:lastModifiedBy>
  <cp:revision>46</cp:revision>
  <dcterms:created xsi:type="dcterms:W3CDTF">2015-05-08T18:55:53Z</dcterms:created>
  <dcterms:modified xsi:type="dcterms:W3CDTF">2015-05-09T13:20:28Z</dcterms:modified>
</cp:coreProperties>
</file>