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handoutMasterIdLst>
    <p:handoutMasterId r:id="rId64"/>
  </p:handoutMasterIdLst>
  <p:sldIdLst>
    <p:sldId id="256" r:id="rId2"/>
    <p:sldId id="303" r:id="rId3"/>
    <p:sldId id="281"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259"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2" r:id="rId38"/>
    <p:sldId id="343" r:id="rId39"/>
    <p:sldId id="344" r:id="rId40"/>
    <p:sldId id="345" r:id="rId41"/>
    <p:sldId id="324" r:id="rId42"/>
    <p:sldId id="346" r:id="rId43"/>
    <p:sldId id="347" r:id="rId44"/>
    <p:sldId id="294" r:id="rId45"/>
    <p:sldId id="348" r:id="rId46"/>
    <p:sldId id="349" r:id="rId47"/>
    <p:sldId id="350" r:id="rId48"/>
    <p:sldId id="351" r:id="rId49"/>
    <p:sldId id="352" r:id="rId50"/>
    <p:sldId id="353" r:id="rId51"/>
    <p:sldId id="354" r:id="rId52"/>
    <p:sldId id="356" r:id="rId53"/>
    <p:sldId id="357" r:id="rId54"/>
    <p:sldId id="361" r:id="rId55"/>
    <p:sldId id="362" r:id="rId56"/>
    <p:sldId id="363" r:id="rId57"/>
    <p:sldId id="364" r:id="rId58"/>
    <p:sldId id="355" r:id="rId59"/>
    <p:sldId id="270" r:id="rId60"/>
    <p:sldId id="358" r:id="rId61"/>
    <p:sldId id="359" r:id="rId6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440" y="4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529F11F-86C0-4026-B7DE-C9A849D92278}" type="datetimeFigureOut">
              <a:rPr lang="en-US" smtClean="0"/>
              <a:t>5/11/2015</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1C96753C-06F1-44DE-82BE-D5ED1B51D03F}" type="slidenum">
              <a:rPr lang="en-US" smtClean="0"/>
              <a:t>‹#›</a:t>
            </a:fld>
            <a:endParaRPr lang="en-US" dirty="0"/>
          </a:p>
        </p:txBody>
      </p:sp>
    </p:spTree>
    <p:extLst>
      <p:ext uri="{BB962C8B-B14F-4D97-AF65-F5344CB8AC3E}">
        <p14:creationId xmlns:p14="http://schemas.microsoft.com/office/powerpoint/2010/main" val="3976908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F3E669B-8587-4E59-8A21-8A50F87E9799}" type="datetimeFigureOut">
              <a:rPr lang="en-US" smtClean="0"/>
              <a:t>5/11/2015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C5D7947-0289-48FA-B516-FAA126F0C558}" type="slidenum">
              <a:rPr lang="en-US" smtClean="0"/>
              <a:t>‹#›</a:t>
            </a:fld>
            <a:endParaRPr lang="en-US" dirty="0"/>
          </a:p>
        </p:txBody>
      </p:sp>
    </p:spTree>
    <p:extLst>
      <p:ext uri="{BB962C8B-B14F-4D97-AF65-F5344CB8AC3E}">
        <p14:creationId xmlns:p14="http://schemas.microsoft.com/office/powerpoint/2010/main" val="456283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a:t>
            </a:fld>
            <a:endParaRPr lang="en-US" dirty="0"/>
          </a:p>
        </p:txBody>
      </p:sp>
    </p:spTree>
    <p:extLst>
      <p:ext uri="{BB962C8B-B14F-4D97-AF65-F5344CB8AC3E}">
        <p14:creationId xmlns:p14="http://schemas.microsoft.com/office/powerpoint/2010/main" val="4024914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10</a:t>
            </a:fld>
            <a:endParaRPr lang="en-US" dirty="0"/>
          </a:p>
        </p:txBody>
      </p:sp>
    </p:spTree>
    <p:extLst>
      <p:ext uri="{BB962C8B-B14F-4D97-AF65-F5344CB8AC3E}">
        <p14:creationId xmlns:p14="http://schemas.microsoft.com/office/powerpoint/2010/main" val="394622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11</a:t>
            </a:fld>
            <a:endParaRPr lang="en-US" dirty="0"/>
          </a:p>
        </p:txBody>
      </p:sp>
    </p:spTree>
    <p:extLst>
      <p:ext uri="{BB962C8B-B14F-4D97-AF65-F5344CB8AC3E}">
        <p14:creationId xmlns:p14="http://schemas.microsoft.com/office/powerpoint/2010/main" val="31833628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12</a:t>
            </a:fld>
            <a:endParaRPr lang="en-US" dirty="0"/>
          </a:p>
        </p:txBody>
      </p:sp>
    </p:spTree>
    <p:extLst>
      <p:ext uri="{BB962C8B-B14F-4D97-AF65-F5344CB8AC3E}">
        <p14:creationId xmlns:p14="http://schemas.microsoft.com/office/powerpoint/2010/main" val="38036769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13</a:t>
            </a:fld>
            <a:endParaRPr lang="en-US" dirty="0"/>
          </a:p>
        </p:txBody>
      </p:sp>
    </p:spTree>
    <p:extLst>
      <p:ext uri="{BB962C8B-B14F-4D97-AF65-F5344CB8AC3E}">
        <p14:creationId xmlns:p14="http://schemas.microsoft.com/office/powerpoint/2010/main" val="484327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14</a:t>
            </a:fld>
            <a:endParaRPr lang="en-US" dirty="0"/>
          </a:p>
        </p:txBody>
      </p:sp>
    </p:spTree>
    <p:extLst>
      <p:ext uri="{BB962C8B-B14F-4D97-AF65-F5344CB8AC3E}">
        <p14:creationId xmlns:p14="http://schemas.microsoft.com/office/powerpoint/2010/main" val="1007584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15</a:t>
            </a:fld>
            <a:endParaRPr lang="en-US" dirty="0"/>
          </a:p>
        </p:txBody>
      </p:sp>
    </p:spTree>
    <p:extLst>
      <p:ext uri="{BB962C8B-B14F-4D97-AF65-F5344CB8AC3E}">
        <p14:creationId xmlns:p14="http://schemas.microsoft.com/office/powerpoint/2010/main" val="1043200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16</a:t>
            </a:fld>
            <a:endParaRPr lang="en-US" dirty="0"/>
          </a:p>
        </p:txBody>
      </p:sp>
    </p:spTree>
    <p:extLst>
      <p:ext uri="{BB962C8B-B14F-4D97-AF65-F5344CB8AC3E}">
        <p14:creationId xmlns:p14="http://schemas.microsoft.com/office/powerpoint/2010/main" val="3545234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17</a:t>
            </a:fld>
            <a:endParaRPr lang="en-US" dirty="0"/>
          </a:p>
        </p:txBody>
      </p:sp>
    </p:spTree>
    <p:extLst>
      <p:ext uri="{BB962C8B-B14F-4D97-AF65-F5344CB8AC3E}">
        <p14:creationId xmlns:p14="http://schemas.microsoft.com/office/powerpoint/2010/main" val="2306305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18</a:t>
            </a:fld>
            <a:endParaRPr lang="en-US" dirty="0"/>
          </a:p>
        </p:txBody>
      </p:sp>
    </p:spTree>
    <p:extLst>
      <p:ext uri="{BB962C8B-B14F-4D97-AF65-F5344CB8AC3E}">
        <p14:creationId xmlns:p14="http://schemas.microsoft.com/office/powerpoint/2010/main" val="13445386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19</a:t>
            </a:fld>
            <a:endParaRPr lang="en-US" dirty="0"/>
          </a:p>
        </p:txBody>
      </p:sp>
    </p:spTree>
    <p:extLst>
      <p:ext uri="{BB962C8B-B14F-4D97-AF65-F5344CB8AC3E}">
        <p14:creationId xmlns:p14="http://schemas.microsoft.com/office/powerpoint/2010/main" val="958411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a:t>
            </a:fld>
            <a:endParaRPr lang="en-US" dirty="0"/>
          </a:p>
        </p:txBody>
      </p:sp>
    </p:spTree>
    <p:extLst>
      <p:ext uri="{BB962C8B-B14F-4D97-AF65-F5344CB8AC3E}">
        <p14:creationId xmlns:p14="http://schemas.microsoft.com/office/powerpoint/2010/main" val="4003081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20</a:t>
            </a:fld>
            <a:endParaRPr lang="en-US" dirty="0"/>
          </a:p>
        </p:txBody>
      </p:sp>
    </p:spTree>
    <p:extLst>
      <p:ext uri="{BB962C8B-B14F-4D97-AF65-F5344CB8AC3E}">
        <p14:creationId xmlns:p14="http://schemas.microsoft.com/office/powerpoint/2010/main" val="3509766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21</a:t>
            </a:fld>
            <a:endParaRPr lang="en-US" dirty="0"/>
          </a:p>
        </p:txBody>
      </p:sp>
    </p:spTree>
    <p:extLst>
      <p:ext uri="{BB962C8B-B14F-4D97-AF65-F5344CB8AC3E}">
        <p14:creationId xmlns:p14="http://schemas.microsoft.com/office/powerpoint/2010/main" val="20482646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22</a:t>
            </a:fld>
            <a:endParaRPr lang="en-US" dirty="0"/>
          </a:p>
        </p:txBody>
      </p:sp>
    </p:spTree>
    <p:extLst>
      <p:ext uri="{BB962C8B-B14F-4D97-AF65-F5344CB8AC3E}">
        <p14:creationId xmlns:p14="http://schemas.microsoft.com/office/powerpoint/2010/main" val="42831446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23</a:t>
            </a:fld>
            <a:endParaRPr lang="en-US" dirty="0"/>
          </a:p>
        </p:txBody>
      </p:sp>
    </p:spTree>
    <p:extLst>
      <p:ext uri="{BB962C8B-B14F-4D97-AF65-F5344CB8AC3E}">
        <p14:creationId xmlns:p14="http://schemas.microsoft.com/office/powerpoint/2010/main" val="39807536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24</a:t>
            </a:fld>
            <a:endParaRPr lang="en-US" dirty="0"/>
          </a:p>
        </p:txBody>
      </p:sp>
    </p:spTree>
    <p:extLst>
      <p:ext uri="{BB962C8B-B14F-4D97-AF65-F5344CB8AC3E}">
        <p14:creationId xmlns:p14="http://schemas.microsoft.com/office/powerpoint/2010/main" val="24848663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25</a:t>
            </a:fld>
            <a:endParaRPr lang="en-US" dirty="0"/>
          </a:p>
        </p:txBody>
      </p:sp>
    </p:spTree>
    <p:extLst>
      <p:ext uri="{BB962C8B-B14F-4D97-AF65-F5344CB8AC3E}">
        <p14:creationId xmlns:p14="http://schemas.microsoft.com/office/powerpoint/2010/main" val="2895704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26</a:t>
            </a:fld>
            <a:endParaRPr lang="en-US" dirty="0"/>
          </a:p>
        </p:txBody>
      </p:sp>
    </p:spTree>
    <p:extLst>
      <p:ext uri="{BB962C8B-B14F-4D97-AF65-F5344CB8AC3E}">
        <p14:creationId xmlns:p14="http://schemas.microsoft.com/office/powerpoint/2010/main" val="2305911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27</a:t>
            </a:fld>
            <a:endParaRPr lang="en-US" dirty="0"/>
          </a:p>
        </p:txBody>
      </p:sp>
    </p:spTree>
    <p:extLst>
      <p:ext uri="{BB962C8B-B14F-4D97-AF65-F5344CB8AC3E}">
        <p14:creationId xmlns:p14="http://schemas.microsoft.com/office/powerpoint/2010/main" val="120108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28</a:t>
            </a:fld>
            <a:endParaRPr lang="en-US" dirty="0"/>
          </a:p>
        </p:txBody>
      </p:sp>
    </p:spTree>
    <p:extLst>
      <p:ext uri="{BB962C8B-B14F-4D97-AF65-F5344CB8AC3E}">
        <p14:creationId xmlns:p14="http://schemas.microsoft.com/office/powerpoint/2010/main" val="29500920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29</a:t>
            </a:fld>
            <a:endParaRPr lang="en-US" dirty="0"/>
          </a:p>
        </p:txBody>
      </p:sp>
    </p:spTree>
    <p:extLst>
      <p:ext uri="{BB962C8B-B14F-4D97-AF65-F5344CB8AC3E}">
        <p14:creationId xmlns:p14="http://schemas.microsoft.com/office/powerpoint/2010/main" val="3599358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a:t>
            </a:fld>
            <a:endParaRPr lang="en-US" dirty="0"/>
          </a:p>
        </p:txBody>
      </p:sp>
    </p:spTree>
    <p:extLst>
      <p:ext uri="{BB962C8B-B14F-4D97-AF65-F5344CB8AC3E}">
        <p14:creationId xmlns:p14="http://schemas.microsoft.com/office/powerpoint/2010/main" val="11817653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30</a:t>
            </a:fld>
            <a:endParaRPr lang="en-US" dirty="0"/>
          </a:p>
        </p:txBody>
      </p:sp>
    </p:spTree>
    <p:extLst>
      <p:ext uri="{BB962C8B-B14F-4D97-AF65-F5344CB8AC3E}">
        <p14:creationId xmlns:p14="http://schemas.microsoft.com/office/powerpoint/2010/main" val="8023638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31</a:t>
            </a:fld>
            <a:endParaRPr lang="en-US" dirty="0"/>
          </a:p>
        </p:txBody>
      </p:sp>
    </p:spTree>
    <p:extLst>
      <p:ext uri="{BB962C8B-B14F-4D97-AF65-F5344CB8AC3E}">
        <p14:creationId xmlns:p14="http://schemas.microsoft.com/office/powerpoint/2010/main" val="14203071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32</a:t>
            </a:fld>
            <a:endParaRPr lang="en-US" dirty="0"/>
          </a:p>
        </p:txBody>
      </p:sp>
    </p:spTree>
    <p:extLst>
      <p:ext uri="{BB962C8B-B14F-4D97-AF65-F5344CB8AC3E}">
        <p14:creationId xmlns:p14="http://schemas.microsoft.com/office/powerpoint/2010/main" val="23473696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33</a:t>
            </a:fld>
            <a:endParaRPr lang="en-US" dirty="0"/>
          </a:p>
        </p:txBody>
      </p:sp>
    </p:spTree>
    <p:extLst>
      <p:ext uri="{BB962C8B-B14F-4D97-AF65-F5344CB8AC3E}">
        <p14:creationId xmlns:p14="http://schemas.microsoft.com/office/powerpoint/2010/main" val="10258549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34</a:t>
            </a:fld>
            <a:endParaRPr lang="en-US" dirty="0"/>
          </a:p>
        </p:txBody>
      </p:sp>
    </p:spTree>
    <p:extLst>
      <p:ext uri="{BB962C8B-B14F-4D97-AF65-F5344CB8AC3E}">
        <p14:creationId xmlns:p14="http://schemas.microsoft.com/office/powerpoint/2010/main" val="10567681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35</a:t>
            </a:fld>
            <a:endParaRPr lang="en-US" dirty="0"/>
          </a:p>
        </p:txBody>
      </p:sp>
    </p:spTree>
    <p:extLst>
      <p:ext uri="{BB962C8B-B14F-4D97-AF65-F5344CB8AC3E}">
        <p14:creationId xmlns:p14="http://schemas.microsoft.com/office/powerpoint/2010/main" val="36237676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36</a:t>
            </a:fld>
            <a:endParaRPr lang="en-US" dirty="0"/>
          </a:p>
        </p:txBody>
      </p:sp>
    </p:spTree>
    <p:extLst>
      <p:ext uri="{BB962C8B-B14F-4D97-AF65-F5344CB8AC3E}">
        <p14:creationId xmlns:p14="http://schemas.microsoft.com/office/powerpoint/2010/main" val="6002385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37</a:t>
            </a:fld>
            <a:endParaRPr lang="en-US" dirty="0"/>
          </a:p>
        </p:txBody>
      </p:sp>
    </p:spTree>
    <p:extLst>
      <p:ext uri="{BB962C8B-B14F-4D97-AF65-F5344CB8AC3E}">
        <p14:creationId xmlns:p14="http://schemas.microsoft.com/office/powerpoint/2010/main" val="15250037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38</a:t>
            </a:fld>
            <a:endParaRPr lang="en-US" dirty="0"/>
          </a:p>
        </p:txBody>
      </p:sp>
    </p:spTree>
    <p:extLst>
      <p:ext uri="{BB962C8B-B14F-4D97-AF65-F5344CB8AC3E}">
        <p14:creationId xmlns:p14="http://schemas.microsoft.com/office/powerpoint/2010/main" val="1783868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39</a:t>
            </a:fld>
            <a:endParaRPr lang="en-US" dirty="0"/>
          </a:p>
        </p:txBody>
      </p:sp>
    </p:spTree>
    <p:extLst>
      <p:ext uri="{BB962C8B-B14F-4D97-AF65-F5344CB8AC3E}">
        <p14:creationId xmlns:p14="http://schemas.microsoft.com/office/powerpoint/2010/main" val="1081940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a:t>
            </a:fld>
            <a:endParaRPr lang="en-US" dirty="0"/>
          </a:p>
        </p:txBody>
      </p:sp>
    </p:spTree>
    <p:extLst>
      <p:ext uri="{BB962C8B-B14F-4D97-AF65-F5344CB8AC3E}">
        <p14:creationId xmlns:p14="http://schemas.microsoft.com/office/powerpoint/2010/main" val="7686991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40</a:t>
            </a:fld>
            <a:endParaRPr lang="en-US" dirty="0"/>
          </a:p>
        </p:txBody>
      </p:sp>
    </p:spTree>
    <p:extLst>
      <p:ext uri="{BB962C8B-B14F-4D97-AF65-F5344CB8AC3E}">
        <p14:creationId xmlns:p14="http://schemas.microsoft.com/office/powerpoint/2010/main" val="35349781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41</a:t>
            </a:fld>
            <a:endParaRPr lang="en-US" dirty="0"/>
          </a:p>
        </p:txBody>
      </p:sp>
    </p:spTree>
    <p:extLst>
      <p:ext uri="{BB962C8B-B14F-4D97-AF65-F5344CB8AC3E}">
        <p14:creationId xmlns:p14="http://schemas.microsoft.com/office/powerpoint/2010/main" val="6612645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42</a:t>
            </a:fld>
            <a:endParaRPr lang="en-US" dirty="0"/>
          </a:p>
        </p:txBody>
      </p:sp>
    </p:spTree>
    <p:extLst>
      <p:ext uri="{BB962C8B-B14F-4D97-AF65-F5344CB8AC3E}">
        <p14:creationId xmlns:p14="http://schemas.microsoft.com/office/powerpoint/2010/main" val="10227748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43</a:t>
            </a:fld>
            <a:endParaRPr lang="en-US" dirty="0"/>
          </a:p>
        </p:txBody>
      </p:sp>
    </p:spTree>
    <p:extLst>
      <p:ext uri="{BB962C8B-B14F-4D97-AF65-F5344CB8AC3E}">
        <p14:creationId xmlns:p14="http://schemas.microsoft.com/office/powerpoint/2010/main" val="33358778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44</a:t>
            </a:fld>
            <a:endParaRPr lang="en-US" dirty="0"/>
          </a:p>
        </p:txBody>
      </p:sp>
    </p:spTree>
    <p:extLst>
      <p:ext uri="{BB962C8B-B14F-4D97-AF65-F5344CB8AC3E}">
        <p14:creationId xmlns:p14="http://schemas.microsoft.com/office/powerpoint/2010/main" val="6786376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45</a:t>
            </a:fld>
            <a:endParaRPr lang="en-US" dirty="0"/>
          </a:p>
        </p:txBody>
      </p:sp>
    </p:spTree>
    <p:extLst>
      <p:ext uri="{BB962C8B-B14F-4D97-AF65-F5344CB8AC3E}">
        <p14:creationId xmlns:p14="http://schemas.microsoft.com/office/powerpoint/2010/main" val="8454457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46</a:t>
            </a:fld>
            <a:endParaRPr lang="en-US" dirty="0"/>
          </a:p>
        </p:txBody>
      </p:sp>
    </p:spTree>
    <p:extLst>
      <p:ext uri="{BB962C8B-B14F-4D97-AF65-F5344CB8AC3E}">
        <p14:creationId xmlns:p14="http://schemas.microsoft.com/office/powerpoint/2010/main" val="7037936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47</a:t>
            </a:fld>
            <a:endParaRPr lang="en-US" dirty="0"/>
          </a:p>
        </p:txBody>
      </p:sp>
    </p:spTree>
    <p:extLst>
      <p:ext uri="{BB962C8B-B14F-4D97-AF65-F5344CB8AC3E}">
        <p14:creationId xmlns:p14="http://schemas.microsoft.com/office/powerpoint/2010/main" val="36028904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48</a:t>
            </a:fld>
            <a:endParaRPr lang="en-US" dirty="0"/>
          </a:p>
        </p:txBody>
      </p:sp>
    </p:spTree>
    <p:extLst>
      <p:ext uri="{BB962C8B-B14F-4D97-AF65-F5344CB8AC3E}">
        <p14:creationId xmlns:p14="http://schemas.microsoft.com/office/powerpoint/2010/main" val="33623726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49</a:t>
            </a:fld>
            <a:endParaRPr lang="en-US" dirty="0"/>
          </a:p>
        </p:txBody>
      </p:sp>
    </p:spTree>
    <p:extLst>
      <p:ext uri="{BB962C8B-B14F-4D97-AF65-F5344CB8AC3E}">
        <p14:creationId xmlns:p14="http://schemas.microsoft.com/office/powerpoint/2010/main" val="525028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a:t>
            </a:fld>
            <a:endParaRPr lang="en-US" dirty="0"/>
          </a:p>
        </p:txBody>
      </p:sp>
    </p:spTree>
    <p:extLst>
      <p:ext uri="{BB962C8B-B14F-4D97-AF65-F5344CB8AC3E}">
        <p14:creationId xmlns:p14="http://schemas.microsoft.com/office/powerpoint/2010/main" val="3921239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50</a:t>
            </a:fld>
            <a:endParaRPr lang="en-US" dirty="0"/>
          </a:p>
        </p:txBody>
      </p:sp>
    </p:spTree>
    <p:extLst>
      <p:ext uri="{BB962C8B-B14F-4D97-AF65-F5344CB8AC3E}">
        <p14:creationId xmlns:p14="http://schemas.microsoft.com/office/powerpoint/2010/main" val="4277404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51</a:t>
            </a:fld>
            <a:endParaRPr lang="en-US" dirty="0"/>
          </a:p>
        </p:txBody>
      </p:sp>
    </p:spTree>
    <p:extLst>
      <p:ext uri="{BB962C8B-B14F-4D97-AF65-F5344CB8AC3E}">
        <p14:creationId xmlns:p14="http://schemas.microsoft.com/office/powerpoint/2010/main" val="34505774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52</a:t>
            </a:fld>
            <a:endParaRPr lang="en-US" dirty="0"/>
          </a:p>
        </p:txBody>
      </p:sp>
    </p:spTree>
    <p:extLst>
      <p:ext uri="{BB962C8B-B14F-4D97-AF65-F5344CB8AC3E}">
        <p14:creationId xmlns:p14="http://schemas.microsoft.com/office/powerpoint/2010/main" val="371604839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53</a:t>
            </a:fld>
            <a:endParaRPr lang="en-US" dirty="0"/>
          </a:p>
        </p:txBody>
      </p:sp>
    </p:spTree>
    <p:extLst>
      <p:ext uri="{BB962C8B-B14F-4D97-AF65-F5344CB8AC3E}">
        <p14:creationId xmlns:p14="http://schemas.microsoft.com/office/powerpoint/2010/main" val="19159318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54</a:t>
            </a:fld>
            <a:endParaRPr lang="en-US" dirty="0"/>
          </a:p>
        </p:txBody>
      </p:sp>
    </p:spTree>
    <p:extLst>
      <p:ext uri="{BB962C8B-B14F-4D97-AF65-F5344CB8AC3E}">
        <p14:creationId xmlns:p14="http://schemas.microsoft.com/office/powerpoint/2010/main" val="143491850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55</a:t>
            </a:fld>
            <a:endParaRPr lang="en-US" dirty="0"/>
          </a:p>
        </p:txBody>
      </p:sp>
    </p:spTree>
    <p:extLst>
      <p:ext uri="{BB962C8B-B14F-4D97-AF65-F5344CB8AC3E}">
        <p14:creationId xmlns:p14="http://schemas.microsoft.com/office/powerpoint/2010/main" val="36923119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56</a:t>
            </a:fld>
            <a:endParaRPr lang="en-US" dirty="0"/>
          </a:p>
        </p:txBody>
      </p:sp>
    </p:spTree>
    <p:extLst>
      <p:ext uri="{BB962C8B-B14F-4D97-AF65-F5344CB8AC3E}">
        <p14:creationId xmlns:p14="http://schemas.microsoft.com/office/powerpoint/2010/main" val="36223076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57</a:t>
            </a:fld>
            <a:endParaRPr lang="en-US" dirty="0"/>
          </a:p>
        </p:txBody>
      </p:sp>
    </p:spTree>
    <p:extLst>
      <p:ext uri="{BB962C8B-B14F-4D97-AF65-F5344CB8AC3E}">
        <p14:creationId xmlns:p14="http://schemas.microsoft.com/office/powerpoint/2010/main" val="118552530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58</a:t>
            </a:fld>
            <a:endParaRPr lang="en-US" dirty="0"/>
          </a:p>
        </p:txBody>
      </p:sp>
    </p:spTree>
    <p:extLst>
      <p:ext uri="{BB962C8B-B14F-4D97-AF65-F5344CB8AC3E}">
        <p14:creationId xmlns:p14="http://schemas.microsoft.com/office/powerpoint/2010/main" val="349065322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59</a:t>
            </a:fld>
            <a:endParaRPr lang="en-US" dirty="0"/>
          </a:p>
        </p:txBody>
      </p:sp>
    </p:spTree>
    <p:extLst>
      <p:ext uri="{BB962C8B-B14F-4D97-AF65-F5344CB8AC3E}">
        <p14:creationId xmlns:p14="http://schemas.microsoft.com/office/powerpoint/2010/main" val="1864360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a:t>
            </a:fld>
            <a:endParaRPr lang="en-US" dirty="0"/>
          </a:p>
        </p:txBody>
      </p:sp>
    </p:spTree>
    <p:extLst>
      <p:ext uri="{BB962C8B-B14F-4D97-AF65-F5344CB8AC3E}">
        <p14:creationId xmlns:p14="http://schemas.microsoft.com/office/powerpoint/2010/main" val="327434353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60</a:t>
            </a:fld>
            <a:endParaRPr lang="en-US" dirty="0"/>
          </a:p>
        </p:txBody>
      </p:sp>
    </p:spTree>
    <p:extLst>
      <p:ext uri="{BB962C8B-B14F-4D97-AF65-F5344CB8AC3E}">
        <p14:creationId xmlns:p14="http://schemas.microsoft.com/office/powerpoint/2010/main" val="34536283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61</a:t>
            </a:fld>
            <a:endParaRPr lang="en-US" dirty="0"/>
          </a:p>
        </p:txBody>
      </p:sp>
    </p:spTree>
    <p:extLst>
      <p:ext uri="{BB962C8B-B14F-4D97-AF65-F5344CB8AC3E}">
        <p14:creationId xmlns:p14="http://schemas.microsoft.com/office/powerpoint/2010/main" val="89072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a:t>
            </a:fld>
            <a:endParaRPr lang="en-US" dirty="0"/>
          </a:p>
        </p:txBody>
      </p:sp>
    </p:spTree>
    <p:extLst>
      <p:ext uri="{BB962C8B-B14F-4D97-AF65-F5344CB8AC3E}">
        <p14:creationId xmlns:p14="http://schemas.microsoft.com/office/powerpoint/2010/main" val="1074104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8</a:t>
            </a:fld>
            <a:endParaRPr lang="en-US" dirty="0"/>
          </a:p>
        </p:txBody>
      </p:sp>
    </p:spTree>
    <p:extLst>
      <p:ext uri="{BB962C8B-B14F-4D97-AF65-F5344CB8AC3E}">
        <p14:creationId xmlns:p14="http://schemas.microsoft.com/office/powerpoint/2010/main" val="1724051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9</a:t>
            </a:fld>
            <a:endParaRPr lang="en-US" dirty="0"/>
          </a:p>
        </p:txBody>
      </p:sp>
    </p:spTree>
    <p:extLst>
      <p:ext uri="{BB962C8B-B14F-4D97-AF65-F5344CB8AC3E}">
        <p14:creationId xmlns:p14="http://schemas.microsoft.com/office/powerpoint/2010/main" val="3958516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3988787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750794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3071639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959819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4132393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499192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31108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21482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845737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165194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29712E-21F0-4250-8057-4E62F0C853B8}" type="datetimeFigureOut">
              <a:rPr lang="en-US" smtClean="0"/>
              <a:t>5/11/2015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1913158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12000">
              <a:schemeClr val="accent1">
                <a:shade val="67500"/>
                <a:satMod val="115000"/>
              </a:schemeClr>
            </a:gs>
            <a:gs pos="100000">
              <a:schemeClr val="accent1">
                <a:shade val="100000"/>
                <a:satMod val="115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29712E-21F0-4250-8057-4E62F0C853B8}" type="datetimeFigureOut">
              <a:rPr lang="en-US" smtClean="0"/>
              <a:t>5/11/2015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95111-C7E2-45CA-84CD-9846867D3F79}" type="slidenum">
              <a:rPr lang="en-US" smtClean="0"/>
              <a:t>‹#›</a:t>
            </a:fld>
            <a:endParaRPr lang="en-US" dirty="0"/>
          </a:p>
        </p:txBody>
      </p:sp>
    </p:spTree>
    <p:extLst>
      <p:ext uri="{BB962C8B-B14F-4D97-AF65-F5344CB8AC3E}">
        <p14:creationId xmlns:p14="http://schemas.microsoft.com/office/powerpoint/2010/main" val="3180481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package" Target="../embeddings/Microsoft_Word_Document1.docx"/><Relationship Id="rId4" Type="http://schemas.openxmlformats.org/officeDocument/2006/relationships/image" Target="../media/image8.e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package" Target="../embeddings/Microsoft_Word_Document2.docx"/></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7.emf"/><Relationship Id="rId4" Type="http://schemas.openxmlformats.org/officeDocument/2006/relationships/oleObject" Target="../embeddings/oleObject2.bin"/></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8.emf"/><Relationship Id="rId5" Type="http://schemas.openxmlformats.org/officeDocument/2006/relationships/package" Target="../embeddings/Microsoft_Word_Document3.docx"/><Relationship Id="rId4" Type="http://schemas.openxmlformats.org/officeDocument/2006/relationships/image" Target="../media/image19.emf"/></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1.emf"/><Relationship Id="rId5" Type="http://schemas.openxmlformats.org/officeDocument/2006/relationships/image" Target="../media/image20.wmf"/><Relationship Id="rId4" Type="http://schemas.openxmlformats.org/officeDocument/2006/relationships/oleObject" Target="../embeddings/oleObject3.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2.wmf"/><Relationship Id="rId5" Type="http://schemas.openxmlformats.org/officeDocument/2006/relationships/oleObject" Target="../embeddings/oleObject4.bin"/><Relationship Id="rId4" Type="http://schemas.openxmlformats.org/officeDocument/2006/relationships/image" Target="../media/image23.emf"/></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oleObject" Target="../embeddings/oleObject5.bin"/></Relationships>
</file>

<file path=ppt/slides/_rels/slide5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6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solidFill>
                  <a:schemeClr val="bg2">
                    <a:lumMod val="10000"/>
                  </a:schemeClr>
                </a:solidFill>
                <a:cs typeface="Arial" panose="020B0604020202020204" pitchFamily="34" charset="0"/>
              </a:rPr>
              <a:t>Item Response Theory</a:t>
            </a:r>
            <a:endParaRPr lang="en-US" sz="4000" dirty="0">
              <a:solidFill>
                <a:schemeClr val="bg2">
                  <a:lumMod val="10000"/>
                </a:schemeClr>
              </a:solidFill>
              <a:cs typeface="Arial" panose="020B0604020202020204" pitchFamily="34" charset="0"/>
            </a:endParaRPr>
          </a:p>
        </p:txBody>
      </p:sp>
      <p:sp>
        <p:nvSpPr>
          <p:cNvPr id="3" name="Subtitle 2"/>
          <p:cNvSpPr>
            <a:spLocks noGrp="1"/>
          </p:cNvSpPr>
          <p:nvPr>
            <p:ph type="subTitle" idx="1"/>
          </p:nvPr>
        </p:nvSpPr>
        <p:spPr>
          <a:xfrm>
            <a:off x="1447800" y="4114800"/>
            <a:ext cx="6400800" cy="990600"/>
          </a:xfrm>
        </p:spPr>
        <p:txBody>
          <a:bodyPr>
            <a:noAutofit/>
          </a:bodyPr>
          <a:lstStyle/>
          <a:p>
            <a:r>
              <a:rPr lang="en-US" sz="2400" i="1" dirty="0">
                <a:solidFill>
                  <a:srgbClr val="000000"/>
                </a:solidFill>
                <a:cs typeface="Arial" panose="020B0604020202020204" pitchFamily="34" charset="0"/>
              </a:rPr>
              <a:t>©Psychometric Methods: Theory into Practice</a:t>
            </a:r>
          </a:p>
          <a:p>
            <a:r>
              <a:rPr lang="en-US" sz="2400" i="1" dirty="0">
                <a:solidFill>
                  <a:srgbClr val="000000"/>
                </a:solidFill>
                <a:cs typeface="Arial" panose="020B0604020202020204" pitchFamily="34" charset="0"/>
              </a:rPr>
              <a:t>Larry R. Price, </a:t>
            </a:r>
            <a:r>
              <a:rPr lang="en-US" sz="2400" i="1" dirty="0" smtClean="0">
                <a:solidFill>
                  <a:srgbClr val="000000"/>
                </a:solidFill>
                <a:cs typeface="Arial" panose="020B0604020202020204" pitchFamily="34" charset="0"/>
              </a:rPr>
              <a:t>Ph.D.</a:t>
            </a:r>
            <a:endParaRPr lang="en-US" sz="2400" dirty="0">
              <a:solidFill>
                <a:srgbClr val="000000"/>
              </a:solidFill>
              <a:cs typeface="Arial" panose="020B0604020202020204" pitchFamily="34" charset="0"/>
            </a:endParaRPr>
          </a:p>
        </p:txBody>
      </p:sp>
    </p:spTree>
    <p:extLst>
      <p:ext uri="{BB962C8B-B14F-4D97-AF65-F5344CB8AC3E}">
        <p14:creationId xmlns:p14="http://schemas.microsoft.com/office/powerpoint/2010/main" val="142750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Advantages of IRT</a:t>
            </a:r>
            <a:endParaRPr lang="en-US" dirty="0">
              <a:solidFill>
                <a:srgbClr val="000000"/>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For example, with IRT it is possible to estimate </a:t>
            </a:r>
            <a:r>
              <a:rPr lang="en-US" sz="2800" i="1" dirty="0"/>
              <a:t>conditional standard errors of measurement </a:t>
            </a:r>
            <a:r>
              <a:rPr lang="en-US" sz="2800" dirty="0">
                <a:solidFill>
                  <a:srgbClr val="000000"/>
                </a:solidFill>
              </a:rPr>
              <a:t>and </a:t>
            </a:r>
            <a:r>
              <a:rPr lang="en-US" sz="2800" i="1" dirty="0"/>
              <a:t>reliability</a:t>
            </a:r>
            <a:r>
              <a:rPr lang="en-US" sz="2800" dirty="0">
                <a:solidFill>
                  <a:srgbClr val="000000"/>
                </a:solidFill>
              </a:rPr>
              <a:t> at the </a:t>
            </a:r>
            <a:r>
              <a:rPr lang="en-US" sz="2800" i="1" dirty="0"/>
              <a:t>person ability level </a:t>
            </a:r>
            <a:r>
              <a:rPr lang="en-US" sz="2800" dirty="0">
                <a:solidFill>
                  <a:srgbClr val="000000"/>
                </a:solidFill>
              </a:rPr>
              <a:t>(Raju, et al. 2007; Price, et al., 2006; Kolen, et al, 1992; Feldt &amp; Brennan, 1989; Lord, 1980</a:t>
            </a:r>
            <a:r>
              <a:rPr lang="en-US" sz="2800" dirty="0" smtClean="0">
                <a:solidFill>
                  <a:srgbClr val="000000"/>
                </a:solidFill>
              </a:rPr>
              <a:t>).</a:t>
            </a:r>
          </a:p>
          <a:p>
            <a:r>
              <a:rPr lang="en-US" sz="2800" dirty="0">
                <a:solidFill>
                  <a:srgbClr val="000000"/>
                </a:solidFill>
              </a:rPr>
              <a:t>Estimating and reporting conditional standard errors of measurement and score reliability is highly recommended by AERA, APA, NCME (1999) and extremely useful in test development and score interpretation. </a:t>
            </a:r>
          </a:p>
        </p:txBody>
      </p:sp>
    </p:spTree>
    <p:extLst>
      <p:ext uri="{BB962C8B-B14F-4D97-AF65-F5344CB8AC3E}">
        <p14:creationId xmlns:p14="http://schemas.microsoft.com/office/powerpoint/2010/main" val="26392399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Foundations of IRT</a:t>
            </a:r>
            <a:endParaRPr lang="en-US" dirty="0">
              <a:solidFill>
                <a:srgbClr val="000000"/>
              </a:solidFill>
            </a:endParaRPr>
          </a:p>
        </p:txBody>
      </p:sp>
      <p:sp>
        <p:nvSpPr>
          <p:cNvPr id="5" name="Content Placeholder 4"/>
          <p:cNvSpPr>
            <a:spLocks noGrp="1"/>
          </p:cNvSpPr>
          <p:nvPr>
            <p:ph idx="1"/>
          </p:nvPr>
        </p:nvSpPr>
        <p:spPr/>
        <p:txBody>
          <a:bodyPr>
            <a:normAutofit fontScale="92500" lnSpcReduction="20000"/>
          </a:bodyPr>
          <a:lstStyle/>
          <a:p>
            <a:r>
              <a:rPr lang="en-US" sz="2800" dirty="0">
                <a:solidFill>
                  <a:srgbClr val="000000"/>
                </a:solidFill>
              </a:rPr>
              <a:t>Item response theory is formally classified as a</a:t>
            </a:r>
            <a:r>
              <a:rPr lang="en-US" sz="2800" dirty="0"/>
              <a:t> </a:t>
            </a:r>
            <a:r>
              <a:rPr lang="en-US" sz="2800" i="1" dirty="0"/>
              <a:t>strong true score </a:t>
            </a:r>
            <a:r>
              <a:rPr lang="en-US" sz="2800" dirty="0" smtClean="0">
                <a:solidFill>
                  <a:srgbClr val="000000"/>
                </a:solidFill>
              </a:rPr>
              <a:t>theory.</a:t>
            </a:r>
          </a:p>
          <a:p>
            <a:r>
              <a:rPr lang="en-US" sz="2800" dirty="0">
                <a:solidFill>
                  <a:srgbClr val="000000"/>
                </a:solidFill>
              </a:rPr>
              <a:t>S</a:t>
            </a:r>
            <a:r>
              <a:rPr lang="en-US" sz="2800" dirty="0" smtClean="0">
                <a:solidFill>
                  <a:srgbClr val="000000"/>
                </a:solidFill>
              </a:rPr>
              <a:t>trong </a:t>
            </a:r>
            <a:r>
              <a:rPr lang="en-US" sz="2800" dirty="0">
                <a:solidFill>
                  <a:srgbClr val="000000"/>
                </a:solidFill>
              </a:rPr>
              <a:t>true score models such as IRT can be statistically tested for their </a:t>
            </a:r>
            <a:r>
              <a:rPr lang="en-US" sz="2800" i="1" dirty="0"/>
              <a:t>adequacy of fit </a:t>
            </a:r>
            <a:r>
              <a:rPr lang="en-US" sz="2800" dirty="0">
                <a:solidFill>
                  <a:srgbClr val="000000"/>
                </a:solidFill>
              </a:rPr>
              <a:t>to an expected or ideal model</a:t>
            </a:r>
            <a:r>
              <a:rPr lang="en-US" sz="2800" dirty="0" smtClean="0">
                <a:solidFill>
                  <a:srgbClr val="000000"/>
                </a:solidFill>
              </a:rPr>
              <a:t>.</a:t>
            </a:r>
          </a:p>
          <a:p>
            <a:r>
              <a:rPr lang="en-US" sz="2800" dirty="0">
                <a:solidFill>
                  <a:srgbClr val="000000"/>
                </a:solidFill>
              </a:rPr>
              <a:t>Classical test theory is </a:t>
            </a:r>
            <a:r>
              <a:rPr lang="en-US" sz="2800" i="1" dirty="0" smtClean="0"/>
              <a:t>not a falsifiable </a:t>
            </a:r>
            <a:r>
              <a:rPr lang="en-US" sz="2800" i="1" dirty="0"/>
              <a:t>model</a:t>
            </a:r>
            <a:r>
              <a:rPr lang="en-US" sz="2800" dirty="0">
                <a:solidFill>
                  <a:srgbClr val="000000"/>
                </a:solidFill>
              </a:rPr>
              <a:t>, meaning that a formal test of the fit of the CTT model to the data is not available.  </a:t>
            </a:r>
            <a:endParaRPr lang="en-US" sz="2800" dirty="0" smtClean="0">
              <a:solidFill>
                <a:srgbClr val="000000"/>
              </a:solidFill>
            </a:endParaRPr>
          </a:p>
          <a:p>
            <a:r>
              <a:rPr lang="en-US" sz="2800" dirty="0" smtClean="0">
                <a:solidFill>
                  <a:srgbClr val="000000"/>
                </a:solidFill>
              </a:rPr>
              <a:t>In </a:t>
            </a:r>
            <a:r>
              <a:rPr lang="en-US" sz="2800" dirty="0">
                <a:solidFill>
                  <a:srgbClr val="000000"/>
                </a:solidFill>
              </a:rPr>
              <a:t>IRT, the probability that a person with a particular true score (e.g., estimated by an IRT model) will exhibit a specific observed score makes IRT a </a:t>
            </a:r>
            <a:r>
              <a:rPr lang="en-US" sz="2800" i="1" dirty="0"/>
              <a:t>probabilistic </a:t>
            </a:r>
            <a:r>
              <a:rPr lang="en-US" sz="2800" dirty="0">
                <a:solidFill>
                  <a:srgbClr val="000000"/>
                </a:solidFill>
              </a:rPr>
              <a:t>approach to how persons or examinees </a:t>
            </a:r>
            <a:r>
              <a:rPr lang="en-US" sz="2800" i="1" dirty="0"/>
              <a:t>will likely </a:t>
            </a:r>
            <a:r>
              <a:rPr lang="en-US" sz="2800" dirty="0">
                <a:solidFill>
                  <a:srgbClr val="000000"/>
                </a:solidFill>
              </a:rPr>
              <a:t>respond to test items. </a:t>
            </a:r>
            <a:endParaRPr lang="en-US" sz="2800" dirty="0" smtClean="0">
              <a:solidFill>
                <a:srgbClr val="000000"/>
              </a:solidFill>
            </a:endParaRPr>
          </a:p>
          <a:p>
            <a:endParaRPr lang="en-US" sz="2800" dirty="0" smtClean="0">
              <a:solidFill>
                <a:srgbClr val="000000"/>
              </a:solidFill>
            </a:endParaRPr>
          </a:p>
          <a:p>
            <a:endParaRPr lang="en-US" sz="2800" dirty="0">
              <a:solidFill>
                <a:srgbClr val="000000"/>
              </a:solidFill>
            </a:endParaRPr>
          </a:p>
        </p:txBody>
      </p:sp>
    </p:spTree>
    <p:extLst>
      <p:ext uri="{BB962C8B-B14F-4D97-AF65-F5344CB8AC3E}">
        <p14:creationId xmlns:p14="http://schemas.microsoft.com/office/powerpoint/2010/main" val="41501465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Foundations of IRT</a:t>
            </a:r>
            <a:endParaRPr lang="en-US" dirty="0">
              <a:solidFill>
                <a:srgbClr val="000000"/>
              </a:solidFill>
            </a:endParaRPr>
          </a:p>
        </p:txBody>
      </p:sp>
      <p:sp>
        <p:nvSpPr>
          <p:cNvPr id="5" name="Content Placeholder 4"/>
          <p:cNvSpPr>
            <a:spLocks noGrp="1"/>
          </p:cNvSpPr>
          <p:nvPr>
            <p:ph idx="1"/>
          </p:nvPr>
        </p:nvSpPr>
        <p:spPr/>
        <p:txBody>
          <a:bodyPr>
            <a:normAutofit lnSpcReduction="10000"/>
          </a:bodyPr>
          <a:lstStyle/>
          <a:p>
            <a:r>
              <a:rPr lang="en-US" sz="2800" dirty="0">
                <a:solidFill>
                  <a:srgbClr val="000000"/>
                </a:solidFill>
              </a:rPr>
              <a:t>In IRT, the relationship between observed variables (i.e., item responses) and unobserved variables or latent traits (i.e., person abilities) is specified by an </a:t>
            </a:r>
            <a:r>
              <a:rPr lang="en-US" sz="2800" i="1" dirty="0"/>
              <a:t>item response function </a:t>
            </a:r>
            <a:r>
              <a:rPr lang="en-US" sz="2800" dirty="0"/>
              <a:t>(IRF) </a:t>
            </a:r>
            <a:r>
              <a:rPr lang="en-US" sz="2800" dirty="0">
                <a:solidFill>
                  <a:srgbClr val="000000"/>
                </a:solidFill>
              </a:rPr>
              <a:t>graphed as an </a:t>
            </a:r>
            <a:r>
              <a:rPr lang="en-US" sz="2800" i="1" dirty="0"/>
              <a:t>item characteristic curve </a:t>
            </a:r>
            <a:r>
              <a:rPr lang="en-US" sz="2800" dirty="0"/>
              <a:t>(ICC). </a:t>
            </a:r>
            <a:endParaRPr lang="en-US" sz="2800" dirty="0" smtClean="0"/>
          </a:p>
          <a:p>
            <a:r>
              <a:rPr lang="en-US" sz="2800" dirty="0">
                <a:solidFill>
                  <a:srgbClr val="000000"/>
                </a:solidFill>
              </a:rPr>
              <a:t>An examinee’s true score is estimated or </a:t>
            </a:r>
            <a:r>
              <a:rPr lang="en-US" sz="2800" i="1" dirty="0">
                <a:solidFill>
                  <a:srgbClr val="000000"/>
                </a:solidFill>
              </a:rPr>
              <a:t>predicted</a:t>
            </a:r>
            <a:r>
              <a:rPr lang="en-US" sz="2800" dirty="0">
                <a:solidFill>
                  <a:srgbClr val="000000"/>
                </a:solidFill>
              </a:rPr>
              <a:t> based on their observed score. </a:t>
            </a:r>
            <a:endParaRPr lang="en-US" sz="2800" dirty="0" smtClean="0">
              <a:solidFill>
                <a:srgbClr val="000000"/>
              </a:solidFill>
            </a:endParaRPr>
          </a:p>
          <a:p>
            <a:r>
              <a:rPr lang="en-US" sz="2800" dirty="0" smtClean="0">
                <a:solidFill>
                  <a:srgbClr val="000000"/>
                </a:solidFill>
              </a:rPr>
              <a:t>Thus</a:t>
            </a:r>
            <a:r>
              <a:rPr lang="en-US" sz="2800" dirty="0">
                <a:solidFill>
                  <a:srgbClr val="000000"/>
                </a:solidFill>
              </a:rPr>
              <a:t>, IRT is the </a:t>
            </a:r>
            <a:r>
              <a:rPr lang="en-US" sz="2800" i="1" dirty="0"/>
              <a:t>nonlinear regression </a:t>
            </a:r>
            <a:r>
              <a:rPr lang="en-US" sz="2800" dirty="0">
                <a:solidFill>
                  <a:srgbClr val="000000"/>
                </a:solidFill>
              </a:rPr>
              <a:t>of </a:t>
            </a:r>
            <a:r>
              <a:rPr lang="en-US" sz="2800" i="1" dirty="0"/>
              <a:t>observed score </a:t>
            </a:r>
            <a:r>
              <a:rPr lang="en-US" sz="2800" dirty="0">
                <a:solidFill>
                  <a:srgbClr val="000000"/>
                </a:solidFill>
              </a:rPr>
              <a:t>on </a:t>
            </a:r>
            <a:r>
              <a:rPr lang="en-US" sz="2800" i="1" dirty="0"/>
              <a:t>true score </a:t>
            </a:r>
            <a:r>
              <a:rPr lang="en-US" sz="2800" dirty="0">
                <a:solidFill>
                  <a:srgbClr val="000000"/>
                </a:solidFill>
              </a:rPr>
              <a:t>across a range of person or examinee abilities. </a:t>
            </a:r>
            <a:endParaRPr lang="en-US" sz="2800" dirty="0" smtClean="0">
              <a:solidFill>
                <a:srgbClr val="000000"/>
              </a:solidFill>
            </a:endParaRPr>
          </a:p>
          <a:p>
            <a:endParaRPr lang="en-US" sz="2800" dirty="0">
              <a:solidFill>
                <a:srgbClr val="000000"/>
              </a:solidFill>
            </a:endParaRPr>
          </a:p>
        </p:txBody>
      </p:sp>
    </p:spTree>
    <p:extLst>
      <p:ext uri="{BB962C8B-B14F-4D97-AF65-F5344CB8AC3E}">
        <p14:creationId xmlns:p14="http://schemas.microsoft.com/office/powerpoint/2010/main" val="12435971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Philosophical Views on IRT</a:t>
            </a:r>
            <a:endParaRPr lang="en-US" dirty="0">
              <a:solidFill>
                <a:srgbClr val="000000"/>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Historically, two philosophical approaches have been forwarded in relation to IRT</a:t>
            </a:r>
            <a:r>
              <a:rPr lang="en-US" sz="2800" dirty="0" smtClean="0">
                <a:solidFill>
                  <a:srgbClr val="000000"/>
                </a:solidFill>
              </a:rPr>
              <a:t>.</a:t>
            </a:r>
          </a:p>
          <a:p>
            <a:r>
              <a:rPr lang="en-US" sz="2800" dirty="0">
                <a:solidFill>
                  <a:srgbClr val="000000"/>
                </a:solidFill>
              </a:rPr>
              <a:t>The </a:t>
            </a:r>
            <a:r>
              <a:rPr lang="en-US" sz="2800" i="1" dirty="0"/>
              <a:t>Rasch</a:t>
            </a:r>
            <a:r>
              <a:rPr lang="en-US" sz="2800" dirty="0">
                <a:solidFill>
                  <a:srgbClr val="000000"/>
                </a:solidFill>
              </a:rPr>
              <a:t> modeling strategy is to develop a set of test items that </a:t>
            </a:r>
            <a:r>
              <a:rPr lang="en-US" sz="2800" i="1" dirty="0"/>
              <a:t>conform to how persons are expected to respond based on their abilities</a:t>
            </a:r>
            <a:r>
              <a:rPr lang="en-US" sz="2800" dirty="0">
                <a:solidFill>
                  <a:srgbClr val="000000"/>
                </a:solidFill>
              </a:rPr>
              <a:t>. </a:t>
            </a:r>
            <a:endParaRPr lang="en-US" sz="2800" dirty="0" smtClean="0">
              <a:solidFill>
                <a:srgbClr val="000000"/>
              </a:solidFill>
            </a:endParaRPr>
          </a:p>
          <a:p>
            <a:r>
              <a:rPr lang="en-US" sz="2800" dirty="0">
                <a:solidFill>
                  <a:srgbClr val="000000"/>
                </a:solidFill>
              </a:rPr>
              <a:t>From a probabilistic perspective, Rasch’s approach provides a cogent framework for what is described as </a:t>
            </a:r>
            <a:r>
              <a:rPr lang="en-US" sz="2800" i="1" dirty="0"/>
              <a:t>sample-free measurement of item analysis </a:t>
            </a:r>
            <a:r>
              <a:rPr lang="en-US" sz="2800" dirty="0">
                <a:solidFill>
                  <a:srgbClr val="000000"/>
                </a:solidFill>
              </a:rPr>
              <a:t>(Wright &amp; Stone, 1979).</a:t>
            </a:r>
          </a:p>
          <a:p>
            <a:pPr marL="0" indent="0">
              <a:buNone/>
            </a:pPr>
            <a:endParaRPr lang="en-US" sz="2800" dirty="0">
              <a:solidFill>
                <a:srgbClr val="000000"/>
              </a:solidFill>
            </a:endParaRPr>
          </a:p>
        </p:txBody>
      </p:sp>
    </p:spTree>
    <p:extLst>
      <p:ext uri="{BB962C8B-B14F-4D97-AF65-F5344CB8AC3E}">
        <p14:creationId xmlns:p14="http://schemas.microsoft.com/office/powerpoint/2010/main" val="35305502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Philosophical Views on IRT</a:t>
            </a:r>
            <a:endParaRPr lang="en-US" dirty="0">
              <a:solidFill>
                <a:srgbClr val="000000"/>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The second philosophical approach to IRT focuses on a </a:t>
            </a:r>
            <a:r>
              <a:rPr lang="en-US" sz="2800" i="1" dirty="0"/>
              <a:t>sampling</a:t>
            </a:r>
            <a:r>
              <a:rPr lang="en-US" sz="2800" dirty="0">
                <a:solidFill>
                  <a:srgbClr val="000000"/>
                </a:solidFill>
              </a:rPr>
              <a:t> or </a:t>
            </a:r>
            <a:r>
              <a:rPr lang="en-US" sz="2800" i="1" dirty="0"/>
              <a:t>data-driven</a:t>
            </a:r>
            <a:r>
              <a:rPr lang="en-US" sz="2800" dirty="0">
                <a:solidFill>
                  <a:srgbClr val="000000"/>
                </a:solidFill>
              </a:rPr>
              <a:t> approach (Wainer, et al, 2007; Thissen &amp; Wainer, 2001). </a:t>
            </a:r>
            <a:endParaRPr lang="en-US" sz="2800" dirty="0" smtClean="0">
              <a:solidFill>
                <a:srgbClr val="000000"/>
              </a:solidFill>
            </a:endParaRPr>
          </a:p>
          <a:p>
            <a:r>
              <a:rPr lang="en-US" sz="2800" dirty="0">
                <a:solidFill>
                  <a:srgbClr val="000000"/>
                </a:solidFill>
              </a:rPr>
              <a:t>In the sampling approach, item-level scores (i.e., responses to test items) are related to a person’s ability by </a:t>
            </a:r>
            <a:r>
              <a:rPr lang="en-US" sz="2800" i="1" dirty="0"/>
              <a:t>mathematical functions </a:t>
            </a:r>
            <a:r>
              <a:rPr lang="en-US" sz="2800" dirty="0">
                <a:solidFill>
                  <a:srgbClr val="000000"/>
                </a:solidFill>
              </a:rPr>
              <a:t>that elicit the </a:t>
            </a:r>
            <a:r>
              <a:rPr lang="en-US" sz="2800" i="1" dirty="0"/>
              <a:t>probability</a:t>
            </a:r>
            <a:r>
              <a:rPr lang="en-US" sz="2800" dirty="0">
                <a:solidFill>
                  <a:srgbClr val="000000"/>
                </a:solidFill>
              </a:rPr>
              <a:t> of each possible outcome on an item for a </a:t>
            </a:r>
            <a:r>
              <a:rPr lang="en-US" sz="2800" i="1" dirty="0" smtClean="0"/>
              <a:t>randomly selected person of given ability </a:t>
            </a:r>
            <a:r>
              <a:rPr lang="en-US" sz="2800" dirty="0" smtClean="0">
                <a:solidFill>
                  <a:srgbClr val="000000"/>
                </a:solidFill>
              </a:rPr>
              <a:t>(</a:t>
            </a:r>
            <a:r>
              <a:rPr lang="en-US" sz="2800" dirty="0">
                <a:solidFill>
                  <a:srgbClr val="000000"/>
                </a:solidFill>
              </a:rPr>
              <a:t>Lord, 1968, 1980</a:t>
            </a:r>
            <a:r>
              <a:rPr lang="en-US" sz="2800" dirty="0" smtClean="0">
                <a:solidFill>
                  <a:srgbClr val="000000"/>
                </a:solidFill>
              </a:rPr>
              <a:t>).</a:t>
            </a:r>
            <a:endParaRPr lang="en-US" sz="2800" dirty="0">
              <a:solidFill>
                <a:srgbClr val="000000"/>
              </a:solidFill>
            </a:endParaRPr>
          </a:p>
        </p:txBody>
      </p:sp>
    </p:spTree>
    <p:extLst>
      <p:ext uri="{BB962C8B-B14F-4D97-AF65-F5344CB8AC3E}">
        <p14:creationId xmlns:p14="http://schemas.microsoft.com/office/powerpoint/2010/main" val="36327049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Philosophical Views on IRT</a:t>
            </a:r>
            <a:endParaRPr lang="en-US" dirty="0">
              <a:solidFill>
                <a:srgbClr val="000000"/>
              </a:solidFill>
            </a:endParaRPr>
          </a:p>
        </p:txBody>
      </p:sp>
      <p:sp>
        <p:nvSpPr>
          <p:cNvPr id="5" name="Content Placeholder 4"/>
          <p:cNvSpPr>
            <a:spLocks noGrp="1"/>
          </p:cNvSpPr>
          <p:nvPr>
            <p:ph idx="1"/>
          </p:nvPr>
        </p:nvSpPr>
        <p:spPr/>
        <p:txBody>
          <a:bodyPr>
            <a:normAutofit lnSpcReduction="10000"/>
          </a:bodyPr>
          <a:lstStyle/>
          <a:p>
            <a:r>
              <a:rPr lang="en-US" sz="2800" dirty="0">
                <a:solidFill>
                  <a:srgbClr val="000000"/>
                </a:solidFill>
              </a:rPr>
              <a:t>In the sampling approach to IRT the process of </a:t>
            </a:r>
            <a:r>
              <a:rPr lang="en-US" sz="2800" i="1" dirty="0"/>
              <a:t>fitting statistical models to a set of item responses </a:t>
            </a:r>
            <a:r>
              <a:rPr lang="en-US" sz="2800" dirty="0">
                <a:solidFill>
                  <a:srgbClr val="000000"/>
                </a:solidFill>
              </a:rPr>
              <a:t>focuses initially on a set of examinees </a:t>
            </a:r>
            <a:r>
              <a:rPr lang="en-US" sz="2800" i="1" dirty="0"/>
              <a:t>item scores </a:t>
            </a:r>
            <a:r>
              <a:rPr lang="en-US" sz="2800" dirty="0">
                <a:solidFill>
                  <a:srgbClr val="000000"/>
                </a:solidFill>
              </a:rPr>
              <a:t>rather than on </a:t>
            </a:r>
            <a:r>
              <a:rPr lang="en-US" sz="2800" i="1" dirty="0"/>
              <a:t>person ability</a:t>
            </a:r>
            <a:r>
              <a:rPr lang="en-US" sz="2800" dirty="0">
                <a:solidFill>
                  <a:srgbClr val="000000"/>
                </a:solidFill>
              </a:rPr>
              <a:t>. </a:t>
            </a:r>
            <a:endParaRPr lang="en-US" sz="2800" dirty="0" smtClean="0">
              <a:solidFill>
                <a:srgbClr val="000000"/>
              </a:solidFill>
            </a:endParaRPr>
          </a:p>
          <a:p>
            <a:r>
              <a:rPr lang="en-US" sz="2800" dirty="0" smtClean="0">
                <a:solidFill>
                  <a:srgbClr val="000000"/>
                </a:solidFill>
              </a:rPr>
              <a:t>This </a:t>
            </a:r>
            <a:r>
              <a:rPr lang="en-US" sz="2800" dirty="0">
                <a:solidFill>
                  <a:srgbClr val="000000"/>
                </a:solidFill>
              </a:rPr>
              <a:t>differs from Rasch’s sample-free approach to measurement where </a:t>
            </a:r>
            <a:r>
              <a:rPr lang="en-US" sz="2800" i="1" dirty="0"/>
              <a:t>person ability </a:t>
            </a:r>
            <a:r>
              <a:rPr lang="en-US" sz="2800" dirty="0">
                <a:solidFill>
                  <a:srgbClr val="000000"/>
                </a:solidFill>
              </a:rPr>
              <a:t>is the dominant component in the probabilistic model. </a:t>
            </a:r>
            <a:endParaRPr lang="en-US" sz="2800" dirty="0" smtClean="0">
              <a:solidFill>
                <a:srgbClr val="000000"/>
              </a:solidFill>
            </a:endParaRPr>
          </a:p>
          <a:p>
            <a:r>
              <a:rPr lang="en-US" sz="2800" dirty="0" smtClean="0">
                <a:solidFill>
                  <a:srgbClr val="000000"/>
                </a:solidFill>
              </a:rPr>
              <a:t>To </a:t>
            </a:r>
            <a:r>
              <a:rPr lang="en-US" sz="2800" dirty="0">
                <a:solidFill>
                  <a:srgbClr val="000000"/>
                </a:solidFill>
              </a:rPr>
              <a:t>clarify, in the Rasch model, </a:t>
            </a:r>
            <a:r>
              <a:rPr lang="en-US" sz="2800" i="1" dirty="0"/>
              <a:t>test items are constructed or designed to “fit” the properties of Rasch measurement theory</a:t>
            </a:r>
            <a:r>
              <a:rPr lang="en-US" sz="2800" dirty="0">
                <a:solidFill>
                  <a:srgbClr val="000000"/>
                </a:solidFill>
              </a:rPr>
              <a:t>. </a:t>
            </a:r>
          </a:p>
        </p:txBody>
      </p:sp>
    </p:spTree>
    <p:extLst>
      <p:ext uri="{BB962C8B-B14F-4D97-AF65-F5344CB8AC3E}">
        <p14:creationId xmlns:p14="http://schemas.microsoft.com/office/powerpoint/2010/main" val="670203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Philosophical Views on IRT</a:t>
            </a:r>
            <a:endParaRPr lang="en-US" dirty="0">
              <a:solidFill>
                <a:srgbClr val="000000"/>
              </a:solidFill>
            </a:endParaRPr>
          </a:p>
        </p:txBody>
      </p:sp>
      <p:sp>
        <p:nvSpPr>
          <p:cNvPr id="5" name="Content Placeholder 4"/>
          <p:cNvSpPr>
            <a:spLocks noGrp="1"/>
          </p:cNvSpPr>
          <p:nvPr>
            <p:ph idx="1"/>
          </p:nvPr>
        </p:nvSpPr>
        <p:spPr/>
        <p:txBody>
          <a:bodyPr>
            <a:normAutofit lnSpcReduction="10000"/>
          </a:bodyPr>
          <a:lstStyle/>
          <a:p>
            <a:r>
              <a:rPr lang="en-US" sz="2800" dirty="0">
                <a:solidFill>
                  <a:srgbClr val="000000"/>
                </a:solidFill>
              </a:rPr>
              <a:t>Returning the philosophical stances between the Rasch and IRT approaches, as Holland and Hoskins (2003) note, </a:t>
            </a:r>
            <a:r>
              <a:rPr lang="en-US" sz="2800" i="1" dirty="0"/>
              <a:t>item parameters and person abilities are always estimated in relation to a sample obtained from a population</a:t>
            </a:r>
            <a:r>
              <a:rPr lang="en-US" sz="2800" dirty="0">
                <a:solidFill>
                  <a:srgbClr val="000000"/>
                </a:solidFill>
              </a:rPr>
              <a:t>, so in this sense, it is an illusion to believe that there is such a thing as sample-free measurement. </a:t>
            </a:r>
            <a:endParaRPr lang="en-US" sz="2800" dirty="0" smtClean="0">
              <a:solidFill>
                <a:srgbClr val="000000"/>
              </a:solidFill>
            </a:endParaRPr>
          </a:p>
          <a:p>
            <a:r>
              <a:rPr lang="en-US" sz="2800" dirty="0" smtClean="0">
                <a:solidFill>
                  <a:srgbClr val="000000"/>
                </a:solidFill>
              </a:rPr>
              <a:t>In </a:t>
            </a:r>
            <a:r>
              <a:rPr lang="en-US" sz="2800" dirty="0">
                <a:solidFill>
                  <a:srgbClr val="000000"/>
                </a:solidFill>
              </a:rPr>
              <a:t>the end, both philosophical approaches have merit and should be considered in light of the other when deciding on an approach to address practical testing problems. </a:t>
            </a:r>
          </a:p>
        </p:txBody>
      </p:sp>
    </p:spTree>
    <p:extLst>
      <p:ext uri="{BB962C8B-B14F-4D97-AF65-F5344CB8AC3E}">
        <p14:creationId xmlns:p14="http://schemas.microsoft.com/office/powerpoint/2010/main" val="40121692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Taxonomy of IRT Models</a:t>
            </a:r>
            <a:endParaRPr lang="en-US" dirty="0">
              <a:solidFill>
                <a:srgbClr val="000000"/>
              </a:solidFill>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834200066"/>
              </p:ext>
            </p:extLst>
          </p:nvPr>
        </p:nvGraphicFramePr>
        <p:xfrm>
          <a:off x="2362200" y="1435472"/>
          <a:ext cx="4105218" cy="5041527"/>
        </p:xfrm>
        <a:graphic>
          <a:graphicData uri="http://schemas.openxmlformats.org/drawingml/2006/table">
            <a:tbl>
              <a:tblPr firstRow="1" firstCol="1" bandRow="1"/>
              <a:tblGrid>
                <a:gridCol w="1368406"/>
                <a:gridCol w="1368406"/>
                <a:gridCol w="1368406"/>
              </a:tblGrid>
              <a:tr h="152411">
                <a:tc gridSpan="3">
                  <a:txBody>
                    <a:bodyPr/>
                    <a:lstStyle/>
                    <a:p>
                      <a:pPr marL="0" marR="0" algn="ctr">
                        <a:lnSpc>
                          <a:spcPct val="150000"/>
                        </a:lnSpc>
                        <a:spcBef>
                          <a:spcPts val="0"/>
                        </a:spcBef>
                        <a:spcAft>
                          <a:spcPts val="0"/>
                        </a:spcAft>
                      </a:pPr>
                      <a:r>
                        <a:rPr lang="en-US" sz="600" b="1" dirty="0">
                          <a:effectLst/>
                          <a:latin typeface="Arial" panose="020B0604020202020204" pitchFamily="34" charset="0"/>
                          <a:ea typeface="Times New Roman" panose="02020603050405020304" pitchFamily="18" charset="0"/>
                          <a:cs typeface="Times New Roman" panose="02020603050405020304" pitchFamily="18" charset="0"/>
                        </a:rPr>
                        <a:t>Unidimensional</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0258">
                <a:tc>
                  <a:txBody>
                    <a:bodyPr/>
                    <a:lstStyle/>
                    <a:p>
                      <a:pPr marL="0" marR="0">
                        <a:lnSpc>
                          <a:spcPct val="200000"/>
                        </a:lnSpc>
                        <a:spcBef>
                          <a:spcPts val="0"/>
                        </a:spcBef>
                        <a:spcAft>
                          <a:spcPts val="0"/>
                        </a:spcAft>
                      </a:pPr>
                      <a:r>
                        <a:rPr lang="en-US" sz="500" b="1" u="sng" dirty="0">
                          <a:effectLst/>
                          <a:latin typeface="Arial" panose="020B0604020202020204" pitchFamily="34" charset="0"/>
                          <a:ea typeface="Times New Roman" panose="02020603050405020304" pitchFamily="18" charset="0"/>
                          <a:cs typeface="Times New Roman" panose="02020603050405020304" pitchFamily="18" charset="0"/>
                        </a:rPr>
                        <a:t>Type of Data</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500" b="1" u="sng" dirty="0">
                          <a:effectLst/>
                          <a:latin typeface="Arial" panose="020B0604020202020204" pitchFamily="34" charset="0"/>
                          <a:ea typeface="Times New Roman" panose="02020603050405020304" pitchFamily="18" charset="0"/>
                          <a:cs typeface="Times New Roman" panose="02020603050405020304" pitchFamily="18" charset="0"/>
                        </a:rPr>
                        <a:t>Model</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500" b="1" u="sng" dirty="0">
                          <a:effectLst/>
                          <a:latin typeface="Arial" panose="020B0604020202020204" pitchFamily="34" charset="0"/>
                          <a:ea typeface="Times New Roman" panose="02020603050405020304" pitchFamily="18" charset="0"/>
                          <a:cs typeface="Times New Roman" panose="02020603050405020304" pitchFamily="18" charset="0"/>
                        </a:rPr>
                        <a:t>References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Dichotomous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Linear Latent</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Lazarsfeld &amp; Henry (1968)</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Perfect Scale</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Guttman (1944)</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Latent Distance</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Lazarsfeld &amp; Henry (1968)</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Rasch</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Rasch (1960)</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1-, 2-, 3- Parameter Normal Ogive</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Lord (1952)</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516">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1-, 2-, 3- Parameter Logistic</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highlight>
                            <a:srgbClr val="D3D3D3"/>
                          </a:highlight>
                          <a:latin typeface="Arial" panose="020B0604020202020204" pitchFamily="34" charset="0"/>
                        </a:rPr>
                        <a:t>Birnbaum (1957, 1958a, 1958b, 1968), Lord &amp; Novick (1968), Lord (1980), Rasch (1960), Wright &amp; Stone (1979)</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4-Parameter Logistic</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McDonald (1967), Barton &amp; Lord (1981)</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Multicategory Scoring</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Nominal Response</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Bock (1972)</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Graded Response</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Samejima (1969)</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Partial Credit Model</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Masters (1982)</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Continuous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Continuous Response</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Samejima (1972)</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11">
                <a:tc gridSpan="3">
                  <a:txBody>
                    <a:bodyPr/>
                    <a:lstStyle/>
                    <a:p>
                      <a:pPr algn="ctr">
                        <a:lnSpc>
                          <a:spcPct val="150000"/>
                        </a:lnSpc>
                        <a:spcAft>
                          <a:spcPts val="0"/>
                        </a:spcAft>
                      </a:pPr>
                      <a:r>
                        <a:rPr lang="en-US" sz="600" b="1" dirty="0">
                          <a:effectLst/>
                          <a:latin typeface="Arial" panose="020B0604020202020204" pitchFamily="34" charset="0"/>
                        </a:rPr>
                        <a:t>Multidimensional (Compensatory)</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Dichotomous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Multidimensional  2-, and 3-Parameter Logistic</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McKinley &amp; Reckase, 1983a, Reckase (1985)</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297">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Multidimensional  2-, Parameter Normal Ogive</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Bock &amp; Aitkin (1982)</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129">
                <a:tc>
                  <a:txBody>
                    <a:bodyPr/>
                    <a:lstStyle/>
                    <a:p>
                      <a:pPr>
                        <a:spcAft>
                          <a:spcPts val="0"/>
                        </a:spcAft>
                      </a:pPr>
                      <a:r>
                        <a:rPr lang="en-US" sz="500" dirty="0">
                          <a:effectLst/>
                          <a:latin typeface="Arial" panose="020B0604020202020204" pitchFamily="34" charset="0"/>
                        </a:rPr>
                        <a:t>Multicategory/Polytomous Scoring</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Loglinear Multidimensional Model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Kelderrman (1992,1997)</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Dichotomous/Polytomous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Multidimensional Linear Logistic Model for Change</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Fischer (1983)</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Dichotomous/Polytomous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Multidimensional Factor Analytic - IRT Model</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McDonald (1982; 1999)</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608">
                <a:tc gridSpan="3">
                  <a:txBody>
                    <a:bodyPr/>
                    <a:lstStyle/>
                    <a:p>
                      <a:pPr algn="ctr">
                        <a:spcAft>
                          <a:spcPts val="0"/>
                        </a:spcAft>
                      </a:pPr>
                      <a:r>
                        <a:rPr lang="en-US" sz="600" b="1" dirty="0">
                          <a:effectLst/>
                          <a:latin typeface="Arial" panose="020B0604020202020204" pitchFamily="34" charset="0"/>
                        </a:rPr>
                        <a:t>Multidimensional (Noncompensatory)</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Multicomponent Response Models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Whitely (Embretson) (1980)</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608">
                <a:tc gridSpan="3">
                  <a:txBody>
                    <a:bodyPr/>
                    <a:lstStyle/>
                    <a:p>
                      <a:pPr>
                        <a:spcAft>
                          <a:spcPts val="0"/>
                        </a:spcAft>
                        <a:tabLst>
                          <a:tab pos="520065" algn="l"/>
                          <a:tab pos="3063240" algn="ctr"/>
                        </a:tabLst>
                      </a:pPr>
                      <a:r>
                        <a:rPr lang="en-US" sz="600" b="1" dirty="0">
                          <a:effectLst/>
                          <a:latin typeface="Arial" panose="020B0604020202020204" pitchFamily="34" charset="0"/>
                        </a:rPr>
                        <a:t>		Nonparametric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Dichotomous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Mokken (1982)</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Polytomous Scoring</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Molenaar (2002)</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500" b="1" dirty="0">
                          <a:effectLst/>
                          <a:latin typeface="Arial" panose="020B0604020202020204" pitchFamily="34" charset="0"/>
                        </a:rPr>
                        <a:t>Bayesian</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387">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Dichotomous</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Albert (1992), Albert &amp; Chib (1993), Bradlow, Wainer, &amp; Wang (1999)</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Polytomous Scoring</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Wainer, Bradlow, &amp; Wang (2007)</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258">
                <a:tc>
                  <a:txBody>
                    <a:bodyPr/>
                    <a:lstStyle/>
                    <a:p>
                      <a:pPr marL="0" marR="0">
                        <a:lnSpc>
                          <a:spcPct val="200000"/>
                        </a:lnSpc>
                        <a:spcBef>
                          <a:spcPts val="0"/>
                        </a:spcBef>
                        <a:spcAft>
                          <a:spcPts val="0"/>
                        </a:spcAft>
                      </a:pPr>
                      <a:r>
                        <a:rPr lang="en-US" sz="500" dirty="0">
                          <a:effectLst/>
                          <a:latin typeface="Arial" panose="020B0604020202020204" pitchFamily="34" charset="0"/>
                          <a:ea typeface="Times New Roman" panose="02020603050405020304" pitchFamily="18" charset="0"/>
                          <a:cs typeface="Times New Roman" panose="02020603050405020304" pitchFamily="18" charset="0"/>
                        </a:rPr>
                        <a:t>Teslet</a:t>
                      </a:r>
                      <a:endParaRPr lang="en-US"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 </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500" dirty="0">
                          <a:effectLst/>
                          <a:latin typeface="Arial" panose="020B0604020202020204" pitchFamily="34" charset="0"/>
                        </a:rPr>
                        <a:t>Wainer, Bradlow, &amp; Wang (2007)</a:t>
                      </a:r>
                      <a:endParaRPr lang="en-US" sz="600" dirty="0">
                        <a:effectLst/>
                        <a:latin typeface="Calibri" panose="020F0502020204030204" pitchFamily="34" charset="0"/>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237811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How Rasch &amp; IRT Works</a:t>
            </a:r>
            <a:endParaRPr lang="en-US" dirty="0">
              <a:solidFill>
                <a:srgbClr val="000000"/>
              </a:solidFill>
            </a:endParaRPr>
          </a:p>
        </p:txBody>
      </p:sp>
      <p:sp>
        <p:nvSpPr>
          <p:cNvPr id="5" name="Content Placeholder 4"/>
          <p:cNvSpPr>
            <a:spLocks noGrp="1"/>
          </p:cNvSpPr>
          <p:nvPr>
            <p:ph idx="1"/>
          </p:nvPr>
        </p:nvSpPr>
        <p:spPr>
          <a:xfrm>
            <a:off x="457200" y="1600201"/>
            <a:ext cx="8001000" cy="4267200"/>
          </a:xfrm>
        </p:spPr>
        <p:txBody>
          <a:bodyPr>
            <a:normAutofit/>
          </a:bodyPr>
          <a:lstStyle/>
          <a:p>
            <a:r>
              <a:rPr lang="en-US" sz="2400" dirty="0">
                <a:solidFill>
                  <a:srgbClr val="000000"/>
                </a:solidFill>
              </a:rPr>
              <a:t>To illustrate how Rasch analysis and IRT works, I provide an example using </a:t>
            </a:r>
            <a:r>
              <a:rPr lang="en-US" sz="2400" dirty="0" smtClean="0">
                <a:solidFill>
                  <a:srgbClr val="000000"/>
                </a:solidFill>
              </a:rPr>
              <a:t>the </a:t>
            </a:r>
            <a:r>
              <a:rPr lang="en-US" sz="2400" dirty="0">
                <a:solidFill>
                  <a:srgbClr val="000000"/>
                </a:solidFill>
              </a:rPr>
              <a:t>example intelligence test data</a:t>
            </a:r>
            <a:r>
              <a:rPr lang="en-US" sz="2400" dirty="0" smtClean="0">
                <a:solidFill>
                  <a:srgbClr val="000000"/>
                </a:solidFill>
              </a:rPr>
              <a:t>.</a:t>
            </a:r>
          </a:p>
          <a:p>
            <a:r>
              <a:rPr lang="en-US" sz="2400" dirty="0">
                <a:solidFill>
                  <a:srgbClr val="000000"/>
                </a:solidFill>
              </a:rPr>
              <a:t>Graphically, an example of a continuum representing a latent attribute is provided in </a:t>
            </a:r>
            <a:r>
              <a:rPr lang="en-US" sz="2400" dirty="0" smtClean="0">
                <a:solidFill>
                  <a:srgbClr val="000000"/>
                </a:solidFill>
              </a:rPr>
              <a:t>the figure</a:t>
            </a:r>
            <a:endParaRPr lang="en-US" sz="2400" dirty="0">
              <a:solidFill>
                <a:srgbClr val="000000"/>
              </a:solidFill>
            </a:endParaRPr>
          </a:p>
        </p:txBody>
      </p:sp>
      <p:pic>
        <p:nvPicPr>
          <p:cNvPr id="2" name="Picture 1"/>
          <p:cNvPicPr>
            <a:picLocks noChangeAspect="1"/>
          </p:cNvPicPr>
          <p:nvPr/>
        </p:nvPicPr>
        <p:blipFill>
          <a:blip r:embed="rId3"/>
          <a:stretch>
            <a:fillRect/>
          </a:stretch>
        </p:blipFill>
        <p:spPr>
          <a:xfrm>
            <a:off x="1828800" y="3657600"/>
            <a:ext cx="5450296" cy="2011854"/>
          </a:xfrm>
          <a:prstGeom prst="rect">
            <a:avLst/>
          </a:prstGeom>
        </p:spPr>
      </p:pic>
      <p:sp>
        <p:nvSpPr>
          <p:cNvPr id="3" name="Rectangle 2"/>
          <p:cNvSpPr/>
          <p:nvPr/>
        </p:nvSpPr>
        <p:spPr>
          <a:xfrm>
            <a:off x="1143000" y="5791200"/>
            <a:ext cx="7010400" cy="769441"/>
          </a:xfrm>
          <a:prstGeom prst="rect">
            <a:avLst/>
          </a:prstGeom>
        </p:spPr>
        <p:txBody>
          <a:bodyPr wrap="square">
            <a:spAutoFit/>
          </a:bodyPr>
          <a:lstStyle/>
          <a:p>
            <a:r>
              <a:rPr lang="en-US" sz="1100" dirty="0">
                <a:latin typeface="Arial" panose="020B0604020202020204" pitchFamily="34" charset="0"/>
                <a:ea typeface="Times New Roman" panose="02020603050405020304" pitchFamily="18" charset="0"/>
              </a:rPr>
              <a:t>The values on the horizontal line in Figure 10.1 are called </a:t>
            </a:r>
            <a:r>
              <a:rPr lang="en-US" sz="1100" i="1" dirty="0">
                <a:latin typeface="Arial" panose="020B0604020202020204" pitchFamily="34" charset="0"/>
                <a:ea typeface="Times New Roman" panose="02020603050405020304" pitchFamily="18" charset="0"/>
              </a:rPr>
              <a:t>logits</a:t>
            </a:r>
            <a:r>
              <a:rPr lang="en-US" sz="1100" dirty="0">
                <a:latin typeface="Arial" panose="020B0604020202020204" pitchFamily="34" charset="0"/>
                <a:ea typeface="Times New Roman" panose="02020603050405020304" pitchFamily="18" charset="0"/>
              </a:rPr>
              <a:t> and are derived using the logistic </a:t>
            </a:r>
            <a:r>
              <a:rPr lang="en-US" sz="1100" dirty="0" smtClean="0">
                <a:latin typeface="Arial" panose="020B0604020202020204" pitchFamily="34" charset="0"/>
                <a:ea typeface="Times New Roman" panose="02020603050405020304" pitchFamily="18" charset="0"/>
              </a:rPr>
              <a:t>equation. </a:t>
            </a:r>
            <a:r>
              <a:rPr lang="en-US" sz="1100" dirty="0">
                <a:latin typeface="Arial" panose="020B0604020202020204" pitchFamily="34" charset="0"/>
                <a:ea typeface="Times New Roman" panose="02020603050405020304" pitchFamily="18" charset="0"/>
              </a:rPr>
              <a:t>Logit values are based on a transformation that yields item locations that are </a:t>
            </a:r>
            <a:r>
              <a:rPr lang="en-US" sz="1100" i="1" dirty="0">
                <a:latin typeface="Arial" panose="020B0604020202020204" pitchFamily="34" charset="0"/>
                <a:ea typeface="Times New Roman" panose="02020603050405020304" pitchFamily="18" charset="0"/>
              </a:rPr>
              <a:t>linearized by applying the </a:t>
            </a:r>
            <a:r>
              <a:rPr lang="en-US" sz="1100" i="1" dirty="0" smtClean="0">
                <a:latin typeface="Arial" panose="020B0604020202020204" pitchFamily="34" charset="0"/>
                <a:ea typeface="Times New Roman" panose="02020603050405020304" pitchFamily="18" charset="0"/>
              </a:rPr>
              <a:t>logarithmic </a:t>
            </a:r>
            <a:r>
              <a:rPr lang="en-US" sz="1100" i="1" dirty="0">
                <a:latin typeface="Arial" panose="020B0604020202020204" pitchFamily="34" charset="0"/>
                <a:ea typeface="Times New Roman" panose="02020603050405020304" pitchFamily="18" charset="0"/>
              </a:rPr>
              <a:t>transform to nonlinear data </a:t>
            </a:r>
            <a:r>
              <a:rPr lang="en-US" sz="1100" dirty="0">
                <a:latin typeface="Arial" panose="020B0604020202020204" pitchFamily="34" charset="0"/>
                <a:ea typeface="Times New Roman" panose="02020603050405020304" pitchFamily="18" charset="0"/>
              </a:rPr>
              <a:t>(e.g., the probability of a correct response based on binary test item responses)</a:t>
            </a:r>
            <a:r>
              <a:rPr lang="en-US" sz="1100" i="1" dirty="0">
                <a:latin typeface="Arial" panose="020B0604020202020204" pitchFamily="34" charset="0"/>
                <a:ea typeface="Times New Roman" panose="02020603050405020304" pitchFamily="18" charset="0"/>
              </a:rPr>
              <a:t>. </a:t>
            </a:r>
            <a:endParaRPr lang="en-US" dirty="0"/>
          </a:p>
        </p:txBody>
      </p:sp>
      <p:sp>
        <p:nvSpPr>
          <p:cNvPr id="7" name="Rectangle 6"/>
          <p:cNvSpPr/>
          <p:nvPr/>
        </p:nvSpPr>
        <p:spPr>
          <a:xfrm>
            <a:off x="6096000" y="3535854"/>
            <a:ext cx="3048000" cy="461665"/>
          </a:xfrm>
          <a:prstGeom prst="rect">
            <a:avLst/>
          </a:prstGeom>
        </p:spPr>
        <p:txBody>
          <a:bodyPr wrap="square">
            <a:spAutoFit/>
          </a:bodyPr>
          <a:lstStyle/>
          <a:p>
            <a:r>
              <a:rPr lang="en-US" sz="1200" b="1" dirty="0" smtClean="0">
                <a:latin typeface="Arial" panose="020B0604020202020204" pitchFamily="34" charset="0"/>
                <a:ea typeface="Times New Roman" panose="02020603050405020304" pitchFamily="18" charset="0"/>
              </a:rPr>
              <a:t>Location </a:t>
            </a:r>
            <a:r>
              <a:rPr lang="en-US" sz="1200" b="1" dirty="0">
                <a:latin typeface="Arial" panose="020B0604020202020204" pitchFamily="34" charset="0"/>
                <a:ea typeface="Times New Roman" panose="02020603050405020304" pitchFamily="18" charset="0"/>
              </a:rPr>
              <a:t>of items and the ability of a </a:t>
            </a:r>
            <a:r>
              <a:rPr lang="en-US" sz="1200" b="1" dirty="0" smtClean="0">
                <a:latin typeface="Arial" panose="020B0604020202020204" pitchFamily="34" charset="0"/>
                <a:ea typeface="Times New Roman" panose="02020603050405020304" pitchFamily="18" charset="0"/>
              </a:rPr>
              <a:t> person </a:t>
            </a:r>
            <a:r>
              <a:rPr lang="en-US" sz="1200" b="1" dirty="0">
                <a:latin typeface="Arial" panose="020B0604020202020204" pitchFamily="34" charset="0"/>
                <a:ea typeface="Times New Roman" panose="02020603050405020304" pitchFamily="18" charset="0"/>
              </a:rPr>
              <a:t>are located on the same </a:t>
            </a:r>
            <a:r>
              <a:rPr lang="en-US" sz="1200" b="1" dirty="0" smtClean="0">
                <a:latin typeface="Arial" panose="020B0604020202020204" pitchFamily="34" charset="0"/>
                <a:ea typeface="Times New Roman" panose="02020603050405020304" pitchFamily="18" charset="0"/>
              </a:rPr>
              <a:t>scale*</a:t>
            </a:r>
            <a:endParaRPr lang="en-US" b="1" dirty="0"/>
          </a:p>
        </p:txBody>
      </p:sp>
    </p:spTree>
    <p:extLst>
      <p:ext uri="{BB962C8B-B14F-4D97-AF65-F5344CB8AC3E}">
        <p14:creationId xmlns:p14="http://schemas.microsoft.com/office/powerpoint/2010/main" val="23023758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Interpretation</a:t>
            </a:r>
            <a:endParaRPr lang="en-US" dirty="0">
              <a:solidFill>
                <a:schemeClr val="bg2">
                  <a:lumMod val="10000"/>
                </a:schemeClr>
              </a:solidFill>
            </a:endParaRPr>
          </a:p>
        </p:txBody>
      </p:sp>
      <mc:AlternateContent xmlns:mc="http://schemas.openxmlformats.org/markup-compatibility/2006">
        <mc:Choice xmlns:a14="http://schemas.microsoft.com/office/drawing/2010/main" Requires="a14">
          <p:sp>
            <p:nvSpPr>
              <p:cNvPr id="5" name="Content Placeholder 4"/>
              <p:cNvSpPr>
                <a:spLocks noGrp="1"/>
              </p:cNvSpPr>
              <p:nvPr>
                <p:ph idx="1"/>
              </p:nvPr>
            </p:nvSpPr>
            <p:spPr>
              <a:xfrm>
                <a:off x="457200" y="1600200"/>
                <a:ext cx="8229600" cy="4876800"/>
              </a:xfrm>
            </p:spPr>
            <p:txBody>
              <a:bodyPr>
                <a:normAutofit fontScale="92500" lnSpcReduction="10000"/>
              </a:bodyPr>
              <a:lstStyle/>
              <a:p>
                <a:pPr>
                  <a:lnSpc>
                    <a:spcPct val="90000"/>
                  </a:lnSpc>
                  <a:defRPr/>
                </a:pPr>
                <a:r>
                  <a:rPr lang="en-US" sz="2400" dirty="0" smtClean="0">
                    <a:solidFill>
                      <a:srgbClr val="000000"/>
                    </a:solidFill>
                  </a:rPr>
                  <a:t>To interpret the figure, </a:t>
                </a:r>
                <a:r>
                  <a:rPr lang="en-US" sz="2400" dirty="0">
                    <a:solidFill>
                      <a:srgbClr val="000000"/>
                    </a:solidFill>
                  </a:rPr>
                  <a:t>consider the hypothetical person that exhibits an ability of 0.0 on the ability </a:t>
                </a:r>
                <a:r>
                  <a:rPr lang="en-US" sz="2400" dirty="0" smtClean="0">
                    <a:solidFill>
                      <a:srgbClr val="000000"/>
                    </a:solidFill>
                  </a:rPr>
                  <a:t>scale</a:t>
                </a:r>
                <a:r>
                  <a:rPr lang="en-US" sz="2400" dirty="0">
                    <a:solidFill>
                      <a:srgbClr val="000000"/>
                    </a:solidFill>
                  </a:rPr>
                  <a:t>. </a:t>
                </a:r>
                <a:endParaRPr lang="en-US" sz="2400" dirty="0" smtClean="0">
                  <a:solidFill>
                    <a:srgbClr val="000000"/>
                  </a:solidFill>
                </a:endParaRPr>
              </a:p>
              <a:p>
                <a:pPr>
                  <a:lnSpc>
                    <a:spcPct val="90000"/>
                  </a:lnSpc>
                  <a:defRPr/>
                </a:pPr>
                <a:r>
                  <a:rPr lang="en-US" sz="2400" dirty="0" smtClean="0">
                    <a:solidFill>
                      <a:srgbClr val="000000"/>
                    </a:solidFill>
                  </a:rPr>
                  <a:t>Easier </a:t>
                </a:r>
                <a:r>
                  <a:rPr lang="en-US" sz="2400" dirty="0">
                    <a:solidFill>
                      <a:srgbClr val="000000"/>
                    </a:solidFill>
                  </a:rPr>
                  <a:t>items (e.g., 1 and 2) are on the left side of the </a:t>
                </a:r>
                <a:r>
                  <a:rPr lang="en-US" sz="2400" dirty="0" smtClean="0">
                    <a:solidFill>
                      <a:srgbClr val="000000"/>
                    </a:solidFill>
                  </a:rPr>
                  <a:t>continuum.</a:t>
                </a:r>
              </a:p>
              <a:p>
                <a:pPr>
                  <a:lnSpc>
                    <a:spcPct val="90000"/>
                  </a:lnSpc>
                  <a:defRPr/>
                </a:pPr>
                <a:r>
                  <a:rPr lang="en-US" sz="2400" dirty="0" smtClean="0">
                    <a:solidFill>
                      <a:srgbClr val="000000"/>
                    </a:solidFill>
                  </a:rPr>
                  <a:t>Moderately </a:t>
                </a:r>
                <a:r>
                  <a:rPr lang="en-US" sz="2400" dirty="0">
                    <a:solidFill>
                      <a:srgbClr val="000000"/>
                    </a:solidFill>
                  </a:rPr>
                  <a:t>difficult items (e.g., 3 and 4) are in the middle, and harder items (e.g., 5 and 6) are on the positive side of the continuum. </a:t>
                </a:r>
                <a:endParaRPr lang="en-US" sz="2400" dirty="0" smtClean="0">
                  <a:solidFill>
                    <a:srgbClr val="000000"/>
                  </a:solidFill>
                </a:endParaRPr>
              </a:p>
              <a:p>
                <a:pPr>
                  <a:lnSpc>
                    <a:spcPct val="90000"/>
                  </a:lnSpc>
                  <a:defRPr/>
                </a:pPr>
                <a:r>
                  <a:rPr lang="en-US" sz="2400" dirty="0" smtClean="0">
                    <a:solidFill>
                      <a:srgbClr val="000000"/>
                    </a:solidFill>
                  </a:rPr>
                  <a:t>From </a:t>
                </a:r>
                <a:r>
                  <a:rPr lang="en-US" sz="2400" dirty="0">
                    <a:solidFill>
                      <a:srgbClr val="000000"/>
                    </a:solidFill>
                  </a:rPr>
                  <a:t>a probabilistic perspective, this person with ability </a:t>
                </a:r>
                <a14:m>
                  <m:oMath xmlns:m="http://schemas.openxmlformats.org/officeDocument/2006/math">
                    <m:r>
                      <a:rPr lang="en-US" sz="2400" i="1">
                        <a:solidFill>
                          <a:srgbClr val="000000"/>
                        </a:solidFill>
                      </a:rPr>
                      <m:t>=0.0 </m:t>
                    </m:r>
                  </m:oMath>
                </a14:m>
                <a:r>
                  <a:rPr lang="en-US" sz="2400" dirty="0">
                    <a:solidFill>
                      <a:srgbClr val="000000"/>
                    </a:solidFill>
                  </a:rPr>
                  <a:t> , will be less likely to correctly answer item 5 than item 3 because item 5 is displayed as having a difficulty of </a:t>
                </a:r>
                <a14:m>
                  <m:oMath xmlns:m="http://schemas.openxmlformats.org/officeDocument/2006/math">
                    <m:sSub>
                      <m:sSubPr>
                        <m:ctrlPr>
                          <a:rPr lang="en-US" sz="2400" i="1">
                            <a:solidFill>
                              <a:srgbClr val="000000"/>
                            </a:solidFill>
                          </a:rPr>
                        </m:ctrlPr>
                      </m:sSubPr>
                      <m:e>
                        <m:r>
                          <a:rPr lang="en-US" sz="2400" i="1">
                            <a:solidFill>
                              <a:srgbClr val="000000"/>
                            </a:solidFill>
                          </a:rPr>
                          <m:t>𝛿</m:t>
                        </m:r>
                      </m:e>
                      <m:sub>
                        <m:r>
                          <a:rPr lang="en-US" sz="2400" i="1">
                            <a:solidFill>
                              <a:srgbClr val="000000"/>
                            </a:solidFill>
                          </a:rPr>
                          <m:t>5 </m:t>
                        </m:r>
                      </m:sub>
                    </m:sSub>
                    <m:r>
                      <a:rPr lang="en-US" sz="2400" i="1">
                        <a:solidFill>
                          <a:srgbClr val="000000"/>
                        </a:solidFill>
                      </a:rPr>
                      <m:t>=2.0</m:t>
                    </m:r>
                  </m:oMath>
                </a14:m>
                <a:r>
                  <a:rPr lang="en-US" sz="2400" dirty="0">
                    <a:solidFill>
                      <a:srgbClr val="000000"/>
                    </a:solidFill>
                  </a:rPr>
                  <a:t> on the logit scale compared to item 3 having a difficulty of 0.0. </a:t>
                </a:r>
                <a:endParaRPr lang="en-US" sz="2400" dirty="0" smtClean="0">
                  <a:solidFill>
                    <a:srgbClr val="000000"/>
                  </a:solidFill>
                </a:endParaRPr>
              </a:p>
              <a:p>
                <a:pPr>
                  <a:lnSpc>
                    <a:spcPct val="90000"/>
                  </a:lnSpc>
                  <a:defRPr/>
                </a:pPr>
                <a:r>
                  <a:rPr lang="en-US" sz="2400" dirty="0" smtClean="0">
                    <a:solidFill>
                      <a:srgbClr val="000000"/>
                    </a:solidFill>
                  </a:rPr>
                  <a:t>This </a:t>
                </a:r>
                <a:r>
                  <a:rPr lang="en-US" sz="2400" dirty="0">
                    <a:solidFill>
                      <a:srgbClr val="000000"/>
                    </a:solidFill>
                  </a:rPr>
                  <a:t>reason why a person with ability of 0.0 is less likely to respond correctly to item five as compared to item 3 is because the discrepancy between the difficulty of item 5 and the ability of the person (0.0) is larger than the discrepancy between item 3 and the ability of the person.</a:t>
                </a:r>
                <a:endParaRPr lang="en-US" sz="2400" dirty="0">
                  <a:solidFill>
                    <a:srgbClr val="000000"/>
                  </a:solidFill>
                  <a:latin typeface="+mj-lt"/>
                  <a:cs typeface="Arial" pitchFamily="34" charset="0"/>
                </a:endParaRPr>
              </a:p>
            </p:txBody>
          </p:sp>
        </mc:Choice>
        <mc:Fallback>
          <p:sp>
            <p:nvSpPr>
              <p:cNvPr id="5" name="Content Placeholder 4"/>
              <p:cNvSpPr>
                <a:spLocks noGrp="1" noRot="1" noChangeAspect="1" noMove="1" noResize="1" noEditPoints="1" noAdjustHandles="1" noChangeArrowheads="1" noChangeShapeType="1" noTextEdit="1"/>
              </p:cNvSpPr>
              <p:nvPr>
                <p:ph idx="1"/>
              </p:nvPr>
            </p:nvSpPr>
            <p:spPr>
              <a:xfrm>
                <a:off x="457200" y="1600200"/>
                <a:ext cx="8229600" cy="4876800"/>
              </a:xfrm>
              <a:blipFill rotWithShape="0">
                <a:blip r:embed="rId3"/>
                <a:stretch>
                  <a:fillRect l="-815" t="-2125" r="-1481"/>
                </a:stretch>
              </a:blipFill>
            </p:spPr>
            <p:txBody>
              <a:bodyPr/>
              <a:lstStyle/>
              <a:p>
                <a:r>
                  <a:rPr lang="en-US">
                    <a:noFill/>
                  </a:rPr>
                  <a:t> </a:t>
                </a:r>
              </a:p>
            </p:txBody>
          </p:sp>
        </mc:Fallback>
      </mc:AlternateContent>
    </p:spTree>
    <p:extLst>
      <p:ext uri="{BB962C8B-B14F-4D97-AF65-F5344CB8AC3E}">
        <p14:creationId xmlns:p14="http://schemas.microsoft.com/office/powerpoint/2010/main" val="350017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Introduction</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92500"/>
          </a:bodyPr>
          <a:lstStyle/>
          <a:p>
            <a:pPr>
              <a:lnSpc>
                <a:spcPct val="90000"/>
              </a:lnSpc>
              <a:defRPr/>
            </a:pPr>
            <a:r>
              <a:rPr lang="en-US" sz="2800" i="1" dirty="0" smtClean="0"/>
              <a:t>Item Response Theory </a:t>
            </a:r>
            <a:r>
              <a:rPr lang="en-US" sz="2800" dirty="0" smtClean="0">
                <a:solidFill>
                  <a:srgbClr val="000000"/>
                </a:solidFill>
              </a:rPr>
              <a:t>is a </a:t>
            </a:r>
            <a:r>
              <a:rPr lang="en-US" sz="2800" dirty="0">
                <a:solidFill>
                  <a:srgbClr val="000000"/>
                </a:solidFill>
              </a:rPr>
              <a:t>psychometric technique that provides a </a:t>
            </a:r>
            <a:r>
              <a:rPr lang="en-US" sz="2800" i="1" dirty="0"/>
              <a:t>probabilistic framework </a:t>
            </a:r>
            <a:r>
              <a:rPr lang="en-US" sz="2800" dirty="0">
                <a:solidFill>
                  <a:srgbClr val="000000"/>
                </a:solidFill>
              </a:rPr>
              <a:t>for estimating how examinees will perform on a set of items based on their ability and characteristics of the items</a:t>
            </a:r>
            <a:r>
              <a:rPr lang="en-US" sz="2800" dirty="0" smtClean="0">
                <a:solidFill>
                  <a:srgbClr val="000000"/>
                </a:solidFill>
                <a:cs typeface="Arial" pitchFamily="34" charset="0"/>
              </a:rPr>
              <a:t>.</a:t>
            </a:r>
            <a:endParaRPr lang="en-US" sz="2800" dirty="0">
              <a:solidFill>
                <a:srgbClr val="000000"/>
              </a:solidFill>
              <a:cs typeface="Arial" pitchFamily="34" charset="0"/>
            </a:endParaRPr>
          </a:p>
          <a:p>
            <a:pPr lvl="1">
              <a:lnSpc>
                <a:spcPct val="90000"/>
              </a:lnSpc>
              <a:defRPr/>
            </a:pPr>
            <a:endParaRPr lang="en-US" dirty="0">
              <a:solidFill>
                <a:srgbClr val="000000"/>
              </a:solidFill>
              <a:cs typeface="Arial" pitchFamily="34" charset="0"/>
            </a:endParaRPr>
          </a:p>
          <a:p>
            <a:pPr>
              <a:defRPr/>
            </a:pPr>
            <a:r>
              <a:rPr lang="en-US" sz="2800" i="1" dirty="0"/>
              <a:t>Item response theory </a:t>
            </a:r>
            <a:r>
              <a:rPr lang="en-US" sz="2800" dirty="0"/>
              <a:t>(IRT), </a:t>
            </a:r>
            <a:r>
              <a:rPr lang="en-US" sz="2800" dirty="0">
                <a:solidFill>
                  <a:srgbClr val="000000"/>
                </a:solidFill>
              </a:rPr>
              <a:t>also known as modern test theory, is a system of modeling procedures that uses </a:t>
            </a:r>
            <a:r>
              <a:rPr lang="en-US" sz="2800" i="1" dirty="0"/>
              <a:t>latent characteristics of persons </a:t>
            </a:r>
            <a:r>
              <a:rPr lang="en-US" sz="2800" dirty="0">
                <a:solidFill>
                  <a:srgbClr val="000000"/>
                </a:solidFill>
              </a:rPr>
              <a:t>or examinees and </a:t>
            </a:r>
            <a:r>
              <a:rPr lang="en-US" sz="2800" i="1" dirty="0"/>
              <a:t>test items</a:t>
            </a:r>
            <a:r>
              <a:rPr lang="en-US" sz="2800" dirty="0">
                <a:solidFill>
                  <a:srgbClr val="000000"/>
                </a:solidFill>
              </a:rPr>
              <a:t> as predictors of </a:t>
            </a:r>
            <a:r>
              <a:rPr lang="en-US" sz="2800" i="1" dirty="0"/>
              <a:t>observed responses </a:t>
            </a:r>
            <a:r>
              <a:rPr lang="en-US" sz="2800" dirty="0">
                <a:solidFill>
                  <a:srgbClr val="000000"/>
                </a:solidFill>
              </a:rPr>
              <a:t>(Lord, 1980; Hambleton &amp; Swaminathan, 1985; de Ayala, 2009). </a:t>
            </a:r>
            <a:endParaRPr lang="en-US" sz="24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82793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Interpretation</a:t>
            </a:r>
            <a:endParaRPr lang="en-US"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a:bodyPr>
          <a:lstStyle/>
          <a:p>
            <a:pPr>
              <a:lnSpc>
                <a:spcPct val="90000"/>
              </a:lnSpc>
              <a:defRPr/>
            </a:pPr>
            <a:r>
              <a:rPr lang="en-US" sz="2800" dirty="0">
                <a:solidFill>
                  <a:srgbClr val="000000"/>
                </a:solidFill>
              </a:rPr>
              <a:t>The key idea in </a:t>
            </a:r>
            <a:r>
              <a:rPr lang="en-US" sz="2800" dirty="0" smtClean="0">
                <a:solidFill>
                  <a:srgbClr val="000000"/>
                </a:solidFill>
              </a:rPr>
              <a:t>the figure is </a:t>
            </a:r>
            <a:r>
              <a:rPr lang="en-US" sz="2800" dirty="0">
                <a:solidFill>
                  <a:srgbClr val="000000"/>
                </a:solidFill>
              </a:rPr>
              <a:t>that </a:t>
            </a:r>
            <a:r>
              <a:rPr lang="en-US" sz="2800" i="1" dirty="0"/>
              <a:t>the greater the discrepancy between the person ability and item location, the greater the probability of correctly predicting how the person will respond to an item or question</a:t>
            </a:r>
            <a:r>
              <a:rPr lang="en-US" sz="2800" dirty="0"/>
              <a:t> </a:t>
            </a:r>
            <a:r>
              <a:rPr lang="en-US" sz="2800" dirty="0">
                <a:solidFill>
                  <a:srgbClr val="000000"/>
                </a:solidFill>
              </a:rPr>
              <a:t>(i.e., correct/incorrect or higher/lower on an ordinal type scale</a:t>
            </a:r>
            <a:r>
              <a:rPr lang="en-US" sz="2800" dirty="0" smtClean="0">
                <a:solidFill>
                  <a:srgbClr val="000000"/>
                </a:solidFill>
              </a:rPr>
              <a:t>).</a:t>
            </a:r>
          </a:p>
          <a:p>
            <a:pPr>
              <a:lnSpc>
                <a:spcPct val="90000"/>
              </a:lnSpc>
              <a:defRPr/>
            </a:pPr>
            <a:r>
              <a:rPr lang="en-US" sz="2800" dirty="0" smtClean="0">
                <a:solidFill>
                  <a:srgbClr val="000000"/>
                </a:solidFill>
              </a:rPr>
              <a:t>In </a:t>
            </a:r>
            <a:r>
              <a:rPr lang="en-US" sz="2800" dirty="0">
                <a:solidFill>
                  <a:srgbClr val="000000"/>
                </a:solidFill>
              </a:rPr>
              <a:t>the Rasch model </a:t>
            </a:r>
            <a:r>
              <a:rPr lang="en-US" sz="2800" dirty="0" smtClean="0">
                <a:solidFill>
                  <a:srgbClr val="000000"/>
                </a:solidFill>
              </a:rPr>
              <a:t>(or 1-PL IRT), the </a:t>
            </a:r>
            <a:r>
              <a:rPr lang="en-US" sz="2800" dirty="0">
                <a:solidFill>
                  <a:srgbClr val="000000"/>
                </a:solidFill>
              </a:rPr>
              <a:t>only item characteristic being measured is </a:t>
            </a:r>
            <a:r>
              <a:rPr lang="en-US" sz="2800" i="1" dirty="0"/>
              <a:t>item difficulty</a:t>
            </a:r>
            <a:r>
              <a:rPr lang="en-US" sz="2800" dirty="0">
                <a:solidFill>
                  <a:srgbClr val="000000"/>
                </a:solidFill>
              </a:rPr>
              <a:t>, 𝛿. </a:t>
            </a:r>
            <a:endParaRPr lang="en-US" sz="2800" dirty="0" smtClean="0">
              <a:solidFill>
                <a:srgbClr val="000000"/>
              </a:solidFill>
            </a:endParaRPr>
          </a:p>
          <a:p>
            <a:pPr>
              <a:lnSpc>
                <a:spcPct val="90000"/>
              </a:lnSpc>
              <a:defRPr/>
            </a:pPr>
            <a:r>
              <a:rPr lang="en-US" sz="2800" dirty="0" smtClean="0">
                <a:solidFill>
                  <a:srgbClr val="000000"/>
                </a:solidFill>
              </a:rPr>
              <a:t>Under </a:t>
            </a:r>
            <a:r>
              <a:rPr lang="en-US" sz="2800" dirty="0">
                <a:solidFill>
                  <a:srgbClr val="000000"/>
                </a:solidFill>
              </a:rPr>
              <a:t>these circumstances, </a:t>
            </a:r>
            <a:r>
              <a:rPr lang="en-US" sz="2800" dirty="0" smtClean="0">
                <a:solidFill>
                  <a:srgbClr val="000000"/>
                </a:solidFill>
              </a:rPr>
              <a:t>as the </a:t>
            </a:r>
            <a:r>
              <a:rPr lang="en-US" sz="2800" dirty="0">
                <a:solidFill>
                  <a:srgbClr val="000000"/>
                </a:solidFill>
              </a:rPr>
              <a:t>discrepancy between the person ability and item locations nears zero, the probability of a person responding correctly to an item approaches .50 or 50%. </a:t>
            </a:r>
            <a:endParaRPr lang="en-US" sz="2800" dirty="0">
              <a:solidFill>
                <a:srgbClr val="000000"/>
              </a:solidFill>
              <a:latin typeface="+mj-lt"/>
              <a:cs typeface="Arial" pitchFamily="34" charset="0"/>
            </a:endParaRPr>
          </a:p>
        </p:txBody>
      </p:sp>
    </p:spTree>
    <p:extLst>
      <p:ext uri="{BB962C8B-B14F-4D97-AF65-F5344CB8AC3E}">
        <p14:creationId xmlns:p14="http://schemas.microsoft.com/office/powerpoint/2010/main" val="2059371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lstStyle/>
          <a:p>
            <a:r>
              <a:rPr lang="en-US" dirty="0" smtClean="0">
                <a:solidFill>
                  <a:schemeClr val="bg2">
                    <a:lumMod val="10000"/>
                  </a:schemeClr>
                </a:solidFill>
              </a:rPr>
              <a:t>Assumptions</a:t>
            </a:r>
            <a:endParaRPr lang="en-US"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fontScale="92500"/>
          </a:bodyPr>
          <a:lstStyle/>
          <a:p>
            <a:pPr>
              <a:lnSpc>
                <a:spcPct val="90000"/>
              </a:lnSpc>
              <a:defRPr/>
            </a:pPr>
            <a:r>
              <a:rPr lang="en-US" sz="2800" dirty="0">
                <a:solidFill>
                  <a:srgbClr val="000000"/>
                </a:solidFill>
              </a:rPr>
              <a:t>The first</a:t>
            </a:r>
            <a:r>
              <a:rPr lang="en-US" sz="2800" b="1" dirty="0">
                <a:solidFill>
                  <a:srgbClr val="000000"/>
                </a:solidFill>
              </a:rPr>
              <a:t> </a:t>
            </a:r>
            <a:r>
              <a:rPr lang="en-US" sz="2800" dirty="0">
                <a:solidFill>
                  <a:srgbClr val="000000"/>
                </a:solidFill>
              </a:rPr>
              <a:t>assumption to consider prior to the application of any Rasch or IRT model is the </a:t>
            </a:r>
            <a:r>
              <a:rPr lang="en-US" sz="2800" i="1" dirty="0"/>
              <a:t>dimensionality</a:t>
            </a:r>
            <a:r>
              <a:rPr lang="en-US" sz="2800" b="1" dirty="0">
                <a:solidFill>
                  <a:srgbClr val="000000"/>
                </a:solidFill>
              </a:rPr>
              <a:t> </a:t>
            </a:r>
            <a:r>
              <a:rPr lang="en-US" sz="2800" dirty="0">
                <a:solidFill>
                  <a:srgbClr val="000000"/>
                </a:solidFill>
              </a:rPr>
              <a:t>of the set of items comprising the test or instrument</a:t>
            </a:r>
            <a:r>
              <a:rPr lang="en-US" sz="2800" dirty="0" smtClean="0">
                <a:solidFill>
                  <a:srgbClr val="000000"/>
                </a:solidFill>
              </a:rPr>
              <a:t>.</a:t>
            </a:r>
          </a:p>
          <a:p>
            <a:pPr>
              <a:lnSpc>
                <a:spcPct val="90000"/>
              </a:lnSpc>
              <a:defRPr/>
            </a:pPr>
            <a:r>
              <a:rPr lang="en-US" sz="2800" dirty="0">
                <a:solidFill>
                  <a:srgbClr val="000000"/>
                </a:solidFill>
              </a:rPr>
              <a:t>The dimensionality of a test specifies whether there are </a:t>
            </a:r>
            <a:r>
              <a:rPr lang="en-US" sz="2800" i="1" dirty="0"/>
              <a:t>one or more underlying abilities, traits or attributes </a:t>
            </a:r>
            <a:r>
              <a:rPr lang="en-US" sz="2800" dirty="0">
                <a:solidFill>
                  <a:srgbClr val="000000"/>
                </a:solidFill>
              </a:rPr>
              <a:t>being measured by the set of items. </a:t>
            </a:r>
            <a:endParaRPr lang="en-US" sz="2800" dirty="0" smtClean="0">
              <a:solidFill>
                <a:srgbClr val="000000"/>
              </a:solidFill>
            </a:endParaRPr>
          </a:p>
          <a:p>
            <a:pPr>
              <a:lnSpc>
                <a:spcPct val="90000"/>
              </a:lnSpc>
              <a:defRPr/>
            </a:pPr>
            <a:r>
              <a:rPr lang="en-US" sz="2800" dirty="0">
                <a:solidFill>
                  <a:srgbClr val="000000"/>
                </a:solidFill>
              </a:rPr>
              <a:t>The term dimension(s) is used synonymously with person </a:t>
            </a:r>
            <a:r>
              <a:rPr lang="en-US" sz="2800" i="1" dirty="0"/>
              <a:t>ability</a:t>
            </a:r>
            <a:r>
              <a:rPr lang="en-US" sz="2800" dirty="0">
                <a:solidFill>
                  <a:srgbClr val="000000"/>
                </a:solidFill>
              </a:rPr>
              <a:t> or </a:t>
            </a:r>
            <a:r>
              <a:rPr lang="en-US" sz="2800" i="1" dirty="0"/>
              <a:t>latent trait </a:t>
            </a:r>
            <a:r>
              <a:rPr lang="en-US" sz="2800" dirty="0">
                <a:solidFill>
                  <a:srgbClr val="000000"/>
                </a:solidFill>
              </a:rPr>
              <a:t>in IRT. </a:t>
            </a:r>
            <a:endParaRPr lang="en-US" sz="2800" dirty="0" smtClean="0">
              <a:solidFill>
                <a:srgbClr val="000000"/>
              </a:solidFill>
            </a:endParaRPr>
          </a:p>
          <a:p>
            <a:pPr>
              <a:lnSpc>
                <a:spcPct val="90000"/>
              </a:lnSpc>
              <a:defRPr/>
            </a:pPr>
            <a:r>
              <a:rPr lang="en-US" sz="2800" dirty="0" smtClean="0">
                <a:solidFill>
                  <a:srgbClr val="000000"/>
                </a:solidFill>
              </a:rPr>
              <a:t>Abilities </a:t>
            </a:r>
            <a:r>
              <a:rPr lang="en-US" sz="2800" dirty="0">
                <a:solidFill>
                  <a:srgbClr val="000000"/>
                </a:solidFill>
              </a:rPr>
              <a:t>or traits modeled in IRT can reflect educational achievement, attitudes, interests, or skill proficiency – all of which may be measured and scaled on a </a:t>
            </a:r>
            <a:r>
              <a:rPr lang="en-US" sz="2800" i="1" dirty="0" smtClean="0"/>
              <a:t>dichotomous</a:t>
            </a:r>
            <a:r>
              <a:rPr lang="en-US" sz="2800" dirty="0" smtClean="0">
                <a:solidFill>
                  <a:srgbClr val="000000"/>
                </a:solidFill>
              </a:rPr>
              <a:t>, </a:t>
            </a:r>
            <a:r>
              <a:rPr lang="en-US" sz="2800" dirty="0"/>
              <a:t>polytomous (ordinal)</a:t>
            </a:r>
            <a:r>
              <a:rPr lang="en-US" sz="2800" dirty="0">
                <a:solidFill>
                  <a:srgbClr val="000000"/>
                </a:solidFill>
              </a:rPr>
              <a:t>, or </a:t>
            </a:r>
            <a:r>
              <a:rPr lang="en-US" sz="2800" i="1" dirty="0"/>
              <a:t>unordered categorical </a:t>
            </a:r>
            <a:r>
              <a:rPr lang="en-US" sz="2800" i="1" dirty="0" smtClean="0"/>
              <a:t>level</a:t>
            </a:r>
            <a:r>
              <a:rPr lang="en-US" sz="2800" dirty="0">
                <a:solidFill>
                  <a:srgbClr val="000000"/>
                </a:solidFill>
              </a:rPr>
              <a:t>. </a:t>
            </a:r>
            <a:endParaRPr lang="en-US" sz="2800" dirty="0">
              <a:solidFill>
                <a:srgbClr val="000000"/>
              </a:solidFill>
              <a:latin typeface="+mj-lt"/>
              <a:cs typeface="Arial" pitchFamily="34" charset="0"/>
            </a:endParaRPr>
          </a:p>
        </p:txBody>
      </p:sp>
    </p:spTree>
    <p:extLst>
      <p:ext uri="{BB962C8B-B14F-4D97-AF65-F5344CB8AC3E}">
        <p14:creationId xmlns:p14="http://schemas.microsoft.com/office/powerpoint/2010/main" val="19510339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lstStyle/>
          <a:p>
            <a:r>
              <a:rPr lang="en-US" dirty="0" smtClean="0">
                <a:solidFill>
                  <a:schemeClr val="bg2">
                    <a:lumMod val="10000"/>
                  </a:schemeClr>
                </a:solidFill>
              </a:rPr>
              <a:t>Assumptions</a:t>
            </a:r>
            <a:endParaRPr lang="en-US"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a:bodyPr>
          <a:lstStyle/>
          <a:p>
            <a:pPr>
              <a:lnSpc>
                <a:spcPct val="90000"/>
              </a:lnSpc>
              <a:defRPr/>
            </a:pPr>
            <a:r>
              <a:rPr lang="en-US" sz="2800" dirty="0">
                <a:solidFill>
                  <a:srgbClr val="000000"/>
                </a:solidFill>
              </a:rPr>
              <a:t>Strictly speaking, the assumption of </a:t>
            </a:r>
            <a:r>
              <a:rPr lang="en-US" sz="2800" i="1" dirty="0"/>
              <a:t>unidimensionality</a:t>
            </a:r>
            <a:r>
              <a:rPr lang="en-US" sz="2800" b="1" dirty="0">
                <a:solidFill>
                  <a:srgbClr val="000000"/>
                </a:solidFill>
              </a:rPr>
              <a:t> </a:t>
            </a:r>
            <a:r>
              <a:rPr lang="en-US" sz="2800" dirty="0">
                <a:solidFill>
                  <a:srgbClr val="000000"/>
                </a:solidFill>
              </a:rPr>
              <a:t>is rarely able to be perfectly met in practice due to the interplay of a variety of factors such as test taking anxiety, guessing, and the multidimensional nature of human cognitive skills and abilities. </a:t>
            </a:r>
            <a:endParaRPr lang="en-US" sz="2800" dirty="0" smtClean="0">
              <a:solidFill>
                <a:srgbClr val="000000"/>
              </a:solidFill>
            </a:endParaRPr>
          </a:p>
          <a:p>
            <a:pPr>
              <a:lnSpc>
                <a:spcPct val="90000"/>
              </a:lnSpc>
              <a:defRPr/>
            </a:pPr>
            <a:r>
              <a:rPr lang="en-US" sz="2800" dirty="0">
                <a:solidFill>
                  <a:srgbClr val="000000"/>
                </a:solidFill>
              </a:rPr>
              <a:t>T</a:t>
            </a:r>
            <a:r>
              <a:rPr lang="en-US" sz="2800" dirty="0" smtClean="0">
                <a:solidFill>
                  <a:srgbClr val="000000"/>
                </a:solidFill>
              </a:rPr>
              <a:t>he </a:t>
            </a:r>
            <a:r>
              <a:rPr lang="en-US" sz="2800" dirty="0">
                <a:solidFill>
                  <a:srgbClr val="000000"/>
                </a:solidFill>
              </a:rPr>
              <a:t>performance of Rasch and IRT models has been shown to be robust to minor violations of the dimensionality assumption provided that there is a </a:t>
            </a:r>
            <a:r>
              <a:rPr lang="en-US" sz="2800" i="1" dirty="0"/>
              <a:t>single overriding </a:t>
            </a:r>
            <a:r>
              <a:rPr lang="en-US" sz="2800" i="1" dirty="0">
                <a:solidFill>
                  <a:srgbClr val="000000"/>
                </a:solidFill>
              </a:rPr>
              <a:t>or </a:t>
            </a:r>
            <a:r>
              <a:rPr lang="en-US" sz="2800" i="1" dirty="0"/>
              <a:t>dominant factor</a:t>
            </a:r>
            <a:r>
              <a:rPr lang="en-US" sz="2800" dirty="0"/>
              <a:t> </a:t>
            </a:r>
            <a:r>
              <a:rPr lang="en-US" sz="2800" dirty="0">
                <a:solidFill>
                  <a:srgbClr val="000000"/>
                </a:solidFill>
              </a:rPr>
              <a:t>that influences test performance </a:t>
            </a:r>
            <a:r>
              <a:rPr lang="en-US" sz="2800" dirty="0" smtClean="0">
                <a:solidFill>
                  <a:srgbClr val="000000"/>
                </a:solidFill>
              </a:rPr>
              <a:t>.</a:t>
            </a:r>
            <a:endParaRPr lang="en-US" sz="2800" dirty="0">
              <a:solidFill>
                <a:srgbClr val="000000"/>
              </a:solidFill>
              <a:latin typeface="+mj-lt"/>
              <a:cs typeface="Arial" pitchFamily="34" charset="0"/>
            </a:endParaRPr>
          </a:p>
        </p:txBody>
      </p:sp>
    </p:spTree>
    <p:extLst>
      <p:ext uri="{BB962C8B-B14F-4D97-AF65-F5344CB8AC3E}">
        <p14:creationId xmlns:p14="http://schemas.microsoft.com/office/powerpoint/2010/main" val="149867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lstStyle/>
          <a:p>
            <a:r>
              <a:rPr lang="en-US" dirty="0" smtClean="0">
                <a:solidFill>
                  <a:schemeClr val="bg2">
                    <a:lumMod val="10000"/>
                  </a:schemeClr>
                </a:solidFill>
              </a:rPr>
              <a:t>Assessing Dimensionality</a:t>
            </a:r>
            <a:endParaRPr lang="en-US"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a:bodyPr>
          <a:lstStyle/>
          <a:p>
            <a:pPr>
              <a:lnSpc>
                <a:spcPct val="90000"/>
              </a:lnSpc>
              <a:defRPr/>
            </a:pPr>
            <a:r>
              <a:rPr lang="en-US" sz="2800" dirty="0">
                <a:solidFill>
                  <a:srgbClr val="000000"/>
                </a:solidFill>
              </a:rPr>
              <a:t>Traditional factor analysis techniques </a:t>
            </a:r>
            <a:r>
              <a:rPr lang="en-US" sz="2800" dirty="0" smtClean="0">
                <a:solidFill>
                  <a:srgbClr val="000000"/>
                </a:solidFill>
              </a:rPr>
              <a:t>are </a:t>
            </a:r>
            <a:r>
              <a:rPr lang="en-US" sz="2800" dirty="0">
                <a:solidFill>
                  <a:srgbClr val="000000"/>
                </a:solidFill>
              </a:rPr>
              <a:t>appropriate for interval or continuous data</a:t>
            </a:r>
            <a:r>
              <a:rPr lang="en-US" sz="2800" dirty="0" smtClean="0">
                <a:solidFill>
                  <a:srgbClr val="000000"/>
                </a:solidFill>
              </a:rPr>
              <a:t>.</a:t>
            </a:r>
          </a:p>
          <a:p>
            <a:pPr>
              <a:lnSpc>
                <a:spcPct val="90000"/>
              </a:lnSpc>
              <a:defRPr/>
            </a:pPr>
            <a:r>
              <a:rPr lang="en-US" sz="2800" dirty="0">
                <a:solidFill>
                  <a:srgbClr val="000000"/>
                </a:solidFill>
              </a:rPr>
              <a:t>When the item-level response data are dichotomous with an assumed underlying distribution on the latent trait being normal, the </a:t>
            </a:r>
            <a:r>
              <a:rPr lang="en-US" sz="2800" i="1" dirty="0"/>
              <a:t>tetrachoric correlation </a:t>
            </a:r>
            <a:r>
              <a:rPr lang="en-US" sz="2800" dirty="0">
                <a:solidFill>
                  <a:srgbClr val="000000"/>
                </a:solidFill>
              </a:rPr>
              <a:t>matrix is the appropriate matrix to use for analysis (Wilson, Wood, &amp; Gibbons, 1991; Lord, 1968). </a:t>
            </a:r>
            <a:endParaRPr lang="en-US" sz="2800" dirty="0" smtClean="0">
              <a:solidFill>
                <a:srgbClr val="000000"/>
              </a:solidFill>
            </a:endParaRPr>
          </a:p>
          <a:p>
            <a:pPr>
              <a:lnSpc>
                <a:spcPct val="90000"/>
              </a:lnSpc>
              <a:defRPr/>
            </a:pPr>
            <a:r>
              <a:rPr lang="en-US" sz="2800" dirty="0">
                <a:solidFill>
                  <a:srgbClr val="000000"/>
                </a:solidFill>
              </a:rPr>
              <a:t>According to Lord (1968), a </a:t>
            </a:r>
            <a:r>
              <a:rPr lang="en-US" sz="2800" i="1" dirty="0"/>
              <a:t>sufficient condition </a:t>
            </a:r>
            <a:r>
              <a:rPr lang="en-US" sz="2800" dirty="0">
                <a:solidFill>
                  <a:srgbClr val="000000"/>
                </a:solidFill>
              </a:rPr>
              <a:t>for the existence of unidimensionality for a set of dichotomously scored test items is that the result of </a:t>
            </a:r>
            <a:r>
              <a:rPr lang="en-US" sz="2800" i="1" dirty="0"/>
              <a:t>factor analyzing a matrix of tetrachoric correlations results in a single common factor</a:t>
            </a:r>
            <a:r>
              <a:rPr lang="en-US" sz="2800" dirty="0">
                <a:solidFill>
                  <a:srgbClr val="000000"/>
                </a:solidFill>
              </a:rPr>
              <a:t>. </a:t>
            </a:r>
            <a:endParaRPr lang="en-US" sz="2800" dirty="0" smtClean="0">
              <a:solidFill>
                <a:srgbClr val="000000"/>
              </a:solidFill>
            </a:endParaRPr>
          </a:p>
          <a:p>
            <a:pPr>
              <a:lnSpc>
                <a:spcPct val="90000"/>
              </a:lnSpc>
              <a:defRPr/>
            </a:pPr>
            <a:endParaRPr lang="en-US" sz="2800" dirty="0">
              <a:solidFill>
                <a:srgbClr val="000000"/>
              </a:solidFill>
              <a:latin typeface="+mj-lt"/>
              <a:cs typeface="Arial" pitchFamily="34" charset="0"/>
            </a:endParaRPr>
          </a:p>
        </p:txBody>
      </p:sp>
    </p:spTree>
    <p:extLst>
      <p:ext uri="{BB962C8B-B14F-4D97-AF65-F5344CB8AC3E}">
        <p14:creationId xmlns:p14="http://schemas.microsoft.com/office/powerpoint/2010/main" val="9727042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lstStyle/>
          <a:p>
            <a:r>
              <a:rPr lang="en-US" dirty="0" smtClean="0">
                <a:solidFill>
                  <a:schemeClr val="bg2">
                    <a:lumMod val="10000"/>
                  </a:schemeClr>
                </a:solidFill>
              </a:rPr>
              <a:t>Assessing Dimensionality</a:t>
            </a:r>
            <a:endParaRPr lang="en-US"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a:bodyPr>
          <a:lstStyle/>
          <a:p>
            <a:pPr>
              <a:lnSpc>
                <a:spcPct val="90000"/>
              </a:lnSpc>
              <a:defRPr/>
            </a:pPr>
            <a:r>
              <a:rPr lang="en-US" sz="2800" dirty="0">
                <a:solidFill>
                  <a:srgbClr val="000000"/>
                </a:solidFill>
              </a:rPr>
              <a:t>The following PRELISREL program produces a factor analysis using polychoric/tetrachoric correlation matrices. </a:t>
            </a:r>
            <a:endParaRPr lang="en-US" sz="2800" dirty="0" smtClean="0">
              <a:solidFill>
                <a:srgbClr val="000000"/>
              </a:solidFill>
            </a:endParaRPr>
          </a:p>
          <a:p>
            <a:pPr>
              <a:lnSpc>
                <a:spcPct val="90000"/>
              </a:lnSpc>
              <a:defRPr/>
            </a:pPr>
            <a:endParaRPr lang="en-US" sz="2800" dirty="0">
              <a:solidFill>
                <a:srgbClr val="000000"/>
              </a:solidFill>
              <a:latin typeface="+mj-lt"/>
              <a:cs typeface="Arial" pitchFamily="34" charset="0"/>
            </a:endParaRPr>
          </a:p>
          <a:p>
            <a:pPr>
              <a:lnSpc>
                <a:spcPct val="90000"/>
              </a:lnSpc>
              <a:defRPr/>
            </a:pPr>
            <a:endParaRPr lang="en-US" sz="2800" dirty="0" smtClean="0">
              <a:solidFill>
                <a:srgbClr val="000000"/>
              </a:solidFill>
              <a:latin typeface="+mj-lt"/>
              <a:cs typeface="Arial" pitchFamily="34" charset="0"/>
            </a:endParaRPr>
          </a:p>
          <a:p>
            <a:pPr>
              <a:lnSpc>
                <a:spcPct val="90000"/>
              </a:lnSpc>
              <a:defRPr/>
            </a:pPr>
            <a:endParaRPr lang="en-US" sz="2800" dirty="0">
              <a:solidFill>
                <a:srgbClr val="000000"/>
              </a:solidFill>
              <a:latin typeface="+mj-lt"/>
              <a:cs typeface="Arial" pitchFamily="34" charset="0"/>
            </a:endParaRPr>
          </a:p>
          <a:p>
            <a:pPr>
              <a:lnSpc>
                <a:spcPct val="90000"/>
              </a:lnSpc>
              <a:defRPr/>
            </a:pPr>
            <a:endParaRPr lang="en-US" sz="2800" dirty="0" smtClean="0">
              <a:solidFill>
                <a:srgbClr val="000000"/>
              </a:solidFill>
              <a:latin typeface="+mj-lt"/>
              <a:cs typeface="Arial" pitchFamily="34" charset="0"/>
            </a:endParaRPr>
          </a:p>
          <a:p>
            <a:pPr>
              <a:lnSpc>
                <a:spcPct val="90000"/>
              </a:lnSpc>
              <a:defRPr/>
            </a:pPr>
            <a:endParaRPr lang="en-US" sz="2800" dirty="0">
              <a:solidFill>
                <a:srgbClr val="000000"/>
              </a:solidFill>
              <a:latin typeface="+mj-lt"/>
              <a:cs typeface="Arial" pitchFamily="34" charset="0"/>
            </a:endParaRPr>
          </a:p>
          <a:p>
            <a:pPr>
              <a:lnSpc>
                <a:spcPct val="90000"/>
              </a:lnSpc>
              <a:defRPr/>
            </a:pPr>
            <a:r>
              <a:rPr lang="en-US" sz="2800" dirty="0" smtClean="0">
                <a:latin typeface="+mj-lt"/>
                <a:cs typeface="Arial" pitchFamily="34" charset="0"/>
              </a:rPr>
              <a:t>M</a:t>
            </a:r>
            <a:r>
              <a:rPr lang="en-US" sz="2800" i="1" dirty="0" smtClean="0">
                <a:latin typeface="+mj-lt"/>
                <a:cs typeface="Arial" pitchFamily="34" charset="0"/>
              </a:rPr>
              <a:t>plus</a:t>
            </a:r>
            <a:r>
              <a:rPr lang="en-US" sz="2800" dirty="0" smtClean="0">
                <a:solidFill>
                  <a:srgbClr val="000000"/>
                </a:solidFill>
                <a:latin typeface="+mj-lt"/>
                <a:cs typeface="Arial" pitchFamily="34" charset="0"/>
              </a:rPr>
              <a:t> also has the capability to analyze polychoric/tetrachoric correlation matrices.</a:t>
            </a:r>
            <a:endParaRPr lang="en-US" sz="2800" dirty="0">
              <a:solidFill>
                <a:srgbClr val="000000"/>
              </a:solidFill>
              <a:latin typeface="+mj-lt"/>
              <a:cs typeface="Arial" pitchFamily="34" charset="0"/>
            </a:endParaRPr>
          </a:p>
        </p:txBody>
      </p:sp>
      <p:pic>
        <p:nvPicPr>
          <p:cNvPr id="2" name="Picture 1"/>
          <p:cNvPicPr>
            <a:picLocks noChangeAspect="1"/>
          </p:cNvPicPr>
          <p:nvPr/>
        </p:nvPicPr>
        <p:blipFill>
          <a:blip r:embed="rId3"/>
          <a:stretch>
            <a:fillRect/>
          </a:stretch>
        </p:blipFill>
        <p:spPr>
          <a:xfrm>
            <a:off x="1260793" y="3124200"/>
            <a:ext cx="7807007" cy="1524000"/>
          </a:xfrm>
          <a:prstGeom prst="rect">
            <a:avLst/>
          </a:prstGeom>
        </p:spPr>
      </p:pic>
    </p:spTree>
    <p:extLst>
      <p:ext uri="{BB962C8B-B14F-4D97-AF65-F5344CB8AC3E}">
        <p14:creationId xmlns:p14="http://schemas.microsoft.com/office/powerpoint/2010/main" val="1810949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lstStyle/>
          <a:p>
            <a:r>
              <a:rPr lang="en-US" dirty="0" smtClean="0">
                <a:solidFill>
                  <a:schemeClr val="bg2">
                    <a:lumMod val="10000"/>
                  </a:schemeClr>
                </a:solidFill>
              </a:rPr>
              <a:t>Assessing Dimensionality</a:t>
            </a:r>
            <a:endParaRPr lang="en-US"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a:bodyPr>
          <a:lstStyle/>
          <a:p>
            <a:pPr>
              <a:lnSpc>
                <a:spcPct val="90000"/>
              </a:lnSpc>
              <a:defRPr/>
            </a:pPr>
            <a:r>
              <a:rPr lang="en-US" sz="2800" dirty="0"/>
              <a:t>The syntax in the LISREL program below can be referenced in the LISREL 8 User’s Reference Guide</a:t>
            </a:r>
            <a:r>
              <a:rPr lang="en-US" sz="2800" dirty="0" smtClean="0">
                <a:solidFill>
                  <a:srgbClr val="000000"/>
                </a:solidFill>
              </a:rPr>
              <a:t>. </a:t>
            </a:r>
          </a:p>
          <a:p>
            <a:pPr>
              <a:lnSpc>
                <a:spcPct val="90000"/>
              </a:lnSpc>
              <a:defRPr/>
            </a:pPr>
            <a:endParaRPr lang="en-US" sz="2800" dirty="0">
              <a:solidFill>
                <a:srgbClr val="000000"/>
              </a:solidFill>
              <a:latin typeface="+mj-lt"/>
              <a:cs typeface="Arial" pitchFamily="34" charset="0"/>
            </a:endParaRPr>
          </a:p>
          <a:p>
            <a:pPr>
              <a:lnSpc>
                <a:spcPct val="90000"/>
              </a:lnSpc>
              <a:defRPr/>
            </a:pPr>
            <a:endParaRPr lang="en-US" sz="2800" dirty="0" smtClean="0">
              <a:solidFill>
                <a:srgbClr val="000000"/>
              </a:solidFill>
              <a:latin typeface="+mj-lt"/>
              <a:cs typeface="Arial" pitchFamily="34" charset="0"/>
            </a:endParaRPr>
          </a:p>
          <a:p>
            <a:pPr>
              <a:lnSpc>
                <a:spcPct val="90000"/>
              </a:lnSpc>
              <a:defRPr/>
            </a:pPr>
            <a:endParaRPr lang="en-US" sz="2800" dirty="0">
              <a:solidFill>
                <a:srgbClr val="000000"/>
              </a:solidFill>
              <a:latin typeface="+mj-lt"/>
              <a:cs typeface="Arial" pitchFamily="34" charset="0"/>
            </a:endParaRPr>
          </a:p>
          <a:p>
            <a:pPr marL="0" indent="0">
              <a:lnSpc>
                <a:spcPct val="90000"/>
              </a:lnSpc>
              <a:buNone/>
              <a:defRPr/>
            </a:pPr>
            <a:endParaRPr lang="en-US" sz="2800" dirty="0" smtClean="0">
              <a:solidFill>
                <a:srgbClr val="000000"/>
              </a:solidFill>
              <a:latin typeface="+mj-lt"/>
              <a:cs typeface="Arial" pitchFamily="34" charset="0"/>
            </a:endParaRPr>
          </a:p>
        </p:txBody>
      </p:sp>
      <p:pic>
        <p:nvPicPr>
          <p:cNvPr id="3" name="Picture 2"/>
          <p:cNvPicPr>
            <a:picLocks noChangeAspect="1"/>
          </p:cNvPicPr>
          <p:nvPr/>
        </p:nvPicPr>
        <p:blipFill>
          <a:blip r:embed="rId3"/>
          <a:stretch>
            <a:fillRect/>
          </a:stretch>
        </p:blipFill>
        <p:spPr>
          <a:xfrm>
            <a:off x="914400" y="2438400"/>
            <a:ext cx="6127370" cy="992368"/>
          </a:xfrm>
          <a:prstGeom prst="rect">
            <a:avLst/>
          </a:prstGeom>
        </p:spPr>
      </p:pic>
      <p:pic>
        <p:nvPicPr>
          <p:cNvPr id="6" name="Picture 5"/>
          <p:cNvPicPr>
            <a:picLocks noChangeAspect="1"/>
          </p:cNvPicPr>
          <p:nvPr/>
        </p:nvPicPr>
        <p:blipFill>
          <a:blip r:embed="rId4"/>
          <a:stretch>
            <a:fillRect/>
          </a:stretch>
        </p:blipFill>
        <p:spPr>
          <a:xfrm>
            <a:off x="901430" y="3464779"/>
            <a:ext cx="6127370" cy="3240821"/>
          </a:xfrm>
          <a:prstGeom prst="rect">
            <a:avLst/>
          </a:prstGeom>
        </p:spPr>
      </p:pic>
      <p:pic>
        <p:nvPicPr>
          <p:cNvPr id="7" name="Picture 6"/>
          <p:cNvPicPr>
            <a:picLocks noChangeAspect="1"/>
          </p:cNvPicPr>
          <p:nvPr/>
        </p:nvPicPr>
        <p:blipFill>
          <a:blip r:embed="rId5"/>
          <a:stretch>
            <a:fillRect/>
          </a:stretch>
        </p:blipFill>
        <p:spPr>
          <a:xfrm>
            <a:off x="5867400" y="3760606"/>
            <a:ext cx="3259942" cy="3097394"/>
          </a:xfrm>
          <a:prstGeom prst="rect">
            <a:avLst/>
          </a:prstGeom>
        </p:spPr>
      </p:pic>
    </p:spTree>
    <p:extLst>
      <p:ext uri="{BB962C8B-B14F-4D97-AF65-F5344CB8AC3E}">
        <p14:creationId xmlns:p14="http://schemas.microsoft.com/office/powerpoint/2010/main" val="26541458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3200" dirty="0" smtClean="0">
                <a:solidFill>
                  <a:schemeClr val="bg2">
                    <a:lumMod val="10000"/>
                  </a:schemeClr>
                </a:solidFill>
              </a:rPr>
              <a:t>Assessing Dimensionality/Local Item Independence</a:t>
            </a:r>
            <a:endParaRPr lang="en-US" sz="3200"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a:bodyPr>
          <a:lstStyle/>
          <a:p>
            <a:pPr>
              <a:lnSpc>
                <a:spcPct val="90000"/>
              </a:lnSpc>
              <a:defRPr/>
            </a:pPr>
            <a:r>
              <a:rPr lang="en-US" sz="2800" dirty="0">
                <a:solidFill>
                  <a:srgbClr val="000000"/>
                </a:solidFill>
              </a:rPr>
              <a:t>Several methods of dimensionality assessment exist that were developed specifically for use with IRT</a:t>
            </a:r>
            <a:r>
              <a:rPr lang="en-US" sz="2800" dirty="0" smtClean="0">
                <a:solidFill>
                  <a:srgbClr val="000000"/>
                </a:solidFill>
              </a:rPr>
              <a:t>. </a:t>
            </a:r>
          </a:p>
          <a:p>
            <a:pPr>
              <a:lnSpc>
                <a:spcPct val="90000"/>
              </a:lnSpc>
              <a:defRPr/>
            </a:pPr>
            <a:r>
              <a:rPr lang="en-US" sz="2800" dirty="0">
                <a:solidFill>
                  <a:srgbClr val="000000"/>
                </a:solidFill>
              </a:rPr>
              <a:t>These methods fall into the classification of </a:t>
            </a:r>
            <a:r>
              <a:rPr lang="en-US" sz="2800" i="1" dirty="0"/>
              <a:t>nonparametric approaches</a:t>
            </a:r>
            <a:r>
              <a:rPr lang="en-US" sz="2800" dirty="0"/>
              <a:t> </a:t>
            </a:r>
            <a:r>
              <a:rPr lang="en-US" sz="2800" dirty="0">
                <a:solidFill>
                  <a:srgbClr val="000000"/>
                </a:solidFill>
              </a:rPr>
              <a:t>to assessing the dimensionality of a test. </a:t>
            </a:r>
            <a:endParaRPr lang="en-US" sz="2800" dirty="0" smtClean="0">
              <a:solidFill>
                <a:srgbClr val="000000"/>
              </a:solidFill>
            </a:endParaRPr>
          </a:p>
          <a:p>
            <a:pPr>
              <a:lnSpc>
                <a:spcPct val="90000"/>
              </a:lnSpc>
              <a:defRPr/>
            </a:pPr>
            <a:r>
              <a:rPr lang="en-US" sz="2800" dirty="0">
                <a:solidFill>
                  <a:srgbClr val="000000"/>
                </a:solidFill>
              </a:rPr>
              <a:t>The nonparametric approach as incorporated in the computer program </a:t>
            </a:r>
            <a:r>
              <a:rPr lang="en-US" sz="2800" dirty="0"/>
              <a:t>DIMTEST</a:t>
            </a:r>
            <a:r>
              <a:rPr lang="en-US" sz="2800" dirty="0">
                <a:solidFill>
                  <a:srgbClr val="000000"/>
                </a:solidFill>
              </a:rPr>
              <a:t> (Stout, 2006, 1987; 1990) provides a test of unidimensionality that evaluates </a:t>
            </a:r>
            <a:endParaRPr lang="en-US" sz="2800" dirty="0" smtClean="0">
              <a:solidFill>
                <a:srgbClr val="000000"/>
              </a:solidFill>
            </a:endParaRPr>
          </a:p>
          <a:p>
            <a:pPr lvl="1">
              <a:lnSpc>
                <a:spcPct val="90000"/>
              </a:lnSpc>
              <a:defRPr/>
            </a:pPr>
            <a:r>
              <a:rPr lang="en-US" sz="2400" dirty="0" smtClean="0">
                <a:solidFill>
                  <a:srgbClr val="000000"/>
                </a:solidFill>
              </a:rPr>
              <a:t>the </a:t>
            </a:r>
            <a:r>
              <a:rPr lang="en-US" sz="2400" dirty="0">
                <a:solidFill>
                  <a:srgbClr val="000000"/>
                </a:solidFill>
              </a:rPr>
              <a:t>assumption of </a:t>
            </a:r>
            <a:r>
              <a:rPr lang="en-US" sz="2400" i="1" dirty="0"/>
              <a:t>local item </a:t>
            </a:r>
            <a:r>
              <a:rPr lang="en-US" sz="2400" i="1" dirty="0" smtClean="0"/>
              <a:t>independence</a:t>
            </a:r>
            <a:r>
              <a:rPr lang="en-US" sz="2400" dirty="0" smtClean="0">
                <a:solidFill>
                  <a:srgbClr val="000000"/>
                </a:solidFill>
              </a:rPr>
              <a:t>.</a:t>
            </a:r>
          </a:p>
          <a:p>
            <a:pPr lvl="1">
              <a:lnSpc>
                <a:spcPct val="90000"/>
              </a:lnSpc>
              <a:defRPr/>
            </a:pPr>
            <a:r>
              <a:rPr lang="en-US" sz="2400" dirty="0" smtClean="0">
                <a:solidFill>
                  <a:srgbClr val="000000"/>
                </a:solidFill>
              </a:rPr>
              <a:t>tests </a:t>
            </a:r>
            <a:r>
              <a:rPr lang="en-US" sz="2400" dirty="0">
                <a:solidFill>
                  <a:srgbClr val="000000"/>
                </a:solidFill>
              </a:rPr>
              <a:t>the </a:t>
            </a:r>
            <a:r>
              <a:rPr lang="en-US" sz="2400" i="1" dirty="0"/>
              <a:t>number of dimensions </a:t>
            </a:r>
            <a:r>
              <a:rPr lang="en-US" sz="2400" dirty="0">
                <a:solidFill>
                  <a:srgbClr val="000000"/>
                </a:solidFill>
              </a:rPr>
              <a:t>that exist in a set of item responses.</a:t>
            </a:r>
            <a:endParaRPr lang="en-US" sz="2400" dirty="0" smtClean="0">
              <a:solidFill>
                <a:srgbClr val="000000"/>
              </a:solidFill>
            </a:endParaRPr>
          </a:p>
          <a:p>
            <a:pPr>
              <a:lnSpc>
                <a:spcPct val="90000"/>
              </a:lnSpc>
              <a:defRPr/>
            </a:pPr>
            <a:endParaRPr lang="en-US" sz="2800" dirty="0">
              <a:solidFill>
                <a:srgbClr val="000000"/>
              </a:solidFill>
              <a:latin typeface="+mj-lt"/>
              <a:cs typeface="Arial" pitchFamily="34" charset="0"/>
            </a:endParaRPr>
          </a:p>
          <a:p>
            <a:pPr>
              <a:lnSpc>
                <a:spcPct val="90000"/>
              </a:lnSpc>
              <a:defRPr/>
            </a:pPr>
            <a:endParaRPr lang="en-US" sz="2800" dirty="0" smtClean="0">
              <a:solidFill>
                <a:srgbClr val="000000"/>
              </a:solidFill>
              <a:latin typeface="+mj-lt"/>
              <a:cs typeface="Arial" pitchFamily="34" charset="0"/>
            </a:endParaRPr>
          </a:p>
          <a:p>
            <a:pPr>
              <a:lnSpc>
                <a:spcPct val="90000"/>
              </a:lnSpc>
              <a:defRPr/>
            </a:pPr>
            <a:endParaRPr lang="en-US" sz="2800" dirty="0">
              <a:solidFill>
                <a:srgbClr val="000000"/>
              </a:solidFill>
              <a:latin typeface="+mj-lt"/>
              <a:cs typeface="Arial" pitchFamily="34" charset="0"/>
            </a:endParaRPr>
          </a:p>
          <a:p>
            <a:pPr marL="0" indent="0">
              <a:lnSpc>
                <a:spcPct val="90000"/>
              </a:lnSpc>
              <a:buNone/>
              <a:defRPr/>
            </a:pPr>
            <a:endParaRPr lang="en-US" sz="2800" dirty="0" smtClean="0">
              <a:solidFill>
                <a:srgbClr val="000000"/>
              </a:solidFill>
              <a:latin typeface="+mj-lt"/>
              <a:cs typeface="Arial" pitchFamily="34" charset="0"/>
            </a:endParaRPr>
          </a:p>
        </p:txBody>
      </p:sp>
    </p:spTree>
    <p:extLst>
      <p:ext uri="{BB962C8B-B14F-4D97-AF65-F5344CB8AC3E}">
        <p14:creationId xmlns:p14="http://schemas.microsoft.com/office/powerpoint/2010/main" val="4317968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3200" dirty="0" smtClean="0">
                <a:solidFill>
                  <a:schemeClr val="bg2">
                    <a:lumMod val="10000"/>
                  </a:schemeClr>
                </a:solidFill>
              </a:rPr>
              <a:t>Assessing Dimensionality/Local Item Independence</a:t>
            </a:r>
            <a:endParaRPr lang="en-US" sz="3200"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a:bodyPr>
          <a:lstStyle/>
          <a:p>
            <a:pPr>
              <a:lnSpc>
                <a:spcPct val="90000"/>
              </a:lnSpc>
              <a:defRPr/>
            </a:pPr>
            <a:r>
              <a:rPr lang="en-US" sz="2800" dirty="0">
                <a:solidFill>
                  <a:srgbClr val="000000"/>
                </a:solidFill>
              </a:rPr>
              <a:t>Several methods of dimensionality assessment exist that were developed specifically for use with IRT</a:t>
            </a:r>
            <a:r>
              <a:rPr lang="en-US" sz="2800" dirty="0" smtClean="0">
                <a:solidFill>
                  <a:srgbClr val="000000"/>
                </a:solidFill>
              </a:rPr>
              <a:t>. </a:t>
            </a:r>
          </a:p>
          <a:p>
            <a:pPr>
              <a:lnSpc>
                <a:spcPct val="90000"/>
              </a:lnSpc>
              <a:defRPr/>
            </a:pPr>
            <a:r>
              <a:rPr lang="en-US" sz="2800" dirty="0">
                <a:solidFill>
                  <a:srgbClr val="000000"/>
                </a:solidFill>
              </a:rPr>
              <a:t>These methods fall into the classification of </a:t>
            </a:r>
            <a:r>
              <a:rPr lang="en-US" sz="2800" i="1" dirty="0"/>
              <a:t>nonparametric approaches</a:t>
            </a:r>
            <a:r>
              <a:rPr lang="en-US" sz="2800" dirty="0"/>
              <a:t> </a:t>
            </a:r>
            <a:r>
              <a:rPr lang="en-US" sz="2800" dirty="0">
                <a:solidFill>
                  <a:srgbClr val="000000"/>
                </a:solidFill>
              </a:rPr>
              <a:t>to assessing the dimensionality of a test. </a:t>
            </a:r>
            <a:endParaRPr lang="en-US" sz="2800" dirty="0" smtClean="0">
              <a:solidFill>
                <a:srgbClr val="000000"/>
              </a:solidFill>
            </a:endParaRPr>
          </a:p>
          <a:p>
            <a:pPr>
              <a:lnSpc>
                <a:spcPct val="90000"/>
              </a:lnSpc>
              <a:defRPr/>
            </a:pPr>
            <a:r>
              <a:rPr lang="en-US" sz="2800" dirty="0">
                <a:solidFill>
                  <a:srgbClr val="000000"/>
                </a:solidFill>
              </a:rPr>
              <a:t>The nonparametric approach as incorporated in the computer program </a:t>
            </a:r>
            <a:r>
              <a:rPr lang="en-US" sz="2800" dirty="0"/>
              <a:t>DIMTEST</a:t>
            </a:r>
            <a:r>
              <a:rPr lang="en-US" sz="2800" dirty="0">
                <a:solidFill>
                  <a:srgbClr val="000000"/>
                </a:solidFill>
              </a:rPr>
              <a:t> (Stout, 2006, 1987; 1990) provides a test of unidimensionality that evaluates </a:t>
            </a:r>
            <a:endParaRPr lang="en-US" sz="2800" dirty="0" smtClean="0">
              <a:solidFill>
                <a:srgbClr val="000000"/>
              </a:solidFill>
            </a:endParaRPr>
          </a:p>
          <a:p>
            <a:pPr lvl="1">
              <a:lnSpc>
                <a:spcPct val="90000"/>
              </a:lnSpc>
              <a:defRPr/>
            </a:pPr>
            <a:r>
              <a:rPr lang="en-US" sz="2400" dirty="0" smtClean="0">
                <a:solidFill>
                  <a:srgbClr val="000000"/>
                </a:solidFill>
              </a:rPr>
              <a:t>the </a:t>
            </a:r>
            <a:r>
              <a:rPr lang="en-US" sz="2400" dirty="0">
                <a:solidFill>
                  <a:srgbClr val="000000"/>
                </a:solidFill>
              </a:rPr>
              <a:t>assumption of </a:t>
            </a:r>
            <a:r>
              <a:rPr lang="en-US" sz="2400" i="1" dirty="0"/>
              <a:t>local item </a:t>
            </a:r>
            <a:r>
              <a:rPr lang="en-US" sz="2400" i="1" dirty="0" smtClean="0"/>
              <a:t>independence</a:t>
            </a:r>
            <a:r>
              <a:rPr lang="en-US" sz="2400" dirty="0" smtClean="0">
                <a:solidFill>
                  <a:srgbClr val="000000"/>
                </a:solidFill>
              </a:rPr>
              <a:t>.</a:t>
            </a:r>
          </a:p>
          <a:p>
            <a:pPr lvl="1">
              <a:lnSpc>
                <a:spcPct val="90000"/>
              </a:lnSpc>
              <a:defRPr/>
            </a:pPr>
            <a:r>
              <a:rPr lang="en-US" sz="2400" dirty="0" smtClean="0">
                <a:solidFill>
                  <a:srgbClr val="000000"/>
                </a:solidFill>
              </a:rPr>
              <a:t>tests </a:t>
            </a:r>
            <a:r>
              <a:rPr lang="en-US" sz="2400" dirty="0">
                <a:solidFill>
                  <a:srgbClr val="000000"/>
                </a:solidFill>
              </a:rPr>
              <a:t>the </a:t>
            </a:r>
            <a:r>
              <a:rPr lang="en-US" sz="2400" i="1" dirty="0"/>
              <a:t>number of dimensions </a:t>
            </a:r>
            <a:r>
              <a:rPr lang="en-US" sz="2400" dirty="0">
                <a:solidFill>
                  <a:srgbClr val="000000"/>
                </a:solidFill>
              </a:rPr>
              <a:t>that exist in a set of item responses.</a:t>
            </a:r>
            <a:endParaRPr lang="en-US" sz="2400" dirty="0" smtClean="0">
              <a:solidFill>
                <a:srgbClr val="000000"/>
              </a:solidFill>
            </a:endParaRPr>
          </a:p>
          <a:p>
            <a:pPr>
              <a:lnSpc>
                <a:spcPct val="90000"/>
              </a:lnSpc>
              <a:defRPr/>
            </a:pPr>
            <a:endParaRPr lang="en-US" sz="2800" dirty="0">
              <a:solidFill>
                <a:srgbClr val="000000"/>
              </a:solidFill>
              <a:latin typeface="+mj-lt"/>
              <a:cs typeface="Arial" pitchFamily="34" charset="0"/>
            </a:endParaRPr>
          </a:p>
          <a:p>
            <a:pPr>
              <a:lnSpc>
                <a:spcPct val="90000"/>
              </a:lnSpc>
              <a:defRPr/>
            </a:pPr>
            <a:endParaRPr lang="en-US" sz="2800" dirty="0" smtClean="0">
              <a:solidFill>
                <a:srgbClr val="000000"/>
              </a:solidFill>
              <a:latin typeface="+mj-lt"/>
              <a:cs typeface="Arial" pitchFamily="34" charset="0"/>
            </a:endParaRPr>
          </a:p>
          <a:p>
            <a:pPr>
              <a:lnSpc>
                <a:spcPct val="90000"/>
              </a:lnSpc>
              <a:defRPr/>
            </a:pPr>
            <a:endParaRPr lang="en-US" sz="2800" dirty="0">
              <a:solidFill>
                <a:srgbClr val="000000"/>
              </a:solidFill>
              <a:latin typeface="+mj-lt"/>
              <a:cs typeface="Arial" pitchFamily="34" charset="0"/>
            </a:endParaRPr>
          </a:p>
          <a:p>
            <a:pPr marL="0" indent="0">
              <a:lnSpc>
                <a:spcPct val="90000"/>
              </a:lnSpc>
              <a:buNone/>
              <a:defRPr/>
            </a:pPr>
            <a:endParaRPr lang="en-US" sz="2800" dirty="0" smtClean="0">
              <a:solidFill>
                <a:srgbClr val="000000"/>
              </a:solidFill>
              <a:latin typeface="+mj-lt"/>
              <a:cs typeface="Arial" pitchFamily="34" charset="0"/>
            </a:endParaRPr>
          </a:p>
        </p:txBody>
      </p:sp>
    </p:spTree>
    <p:extLst>
      <p:ext uri="{BB962C8B-B14F-4D97-AF65-F5344CB8AC3E}">
        <p14:creationId xmlns:p14="http://schemas.microsoft.com/office/powerpoint/2010/main" val="12951403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3200" dirty="0" smtClean="0">
                <a:solidFill>
                  <a:schemeClr val="bg2">
                    <a:lumMod val="10000"/>
                  </a:schemeClr>
                </a:solidFill>
              </a:rPr>
              <a:t>Assessing Dimensionality/Local Item Independence</a:t>
            </a:r>
            <a:endParaRPr lang="en-US" sz="3200"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a:bodyPr>
          <a:lstStyle/>
          <a:p>
            <a:pPr>
              <a:lnSpc>
                <a:spcPct val="90000"/>
              </a:lnSpc>
              <a:defRPr/>
            </a:pPr>
            <a:r>
              <a:rPr lang="en-US" sz="2800" dirty="0">
                <a:solidFill>
                  <a:srgbClr val="000000"/>
                </a:solidFill>
              </a:rPr>
              <a:t>An alternative to DIMTEST is </a:t>
            </a:r>
            <a:r>
              <a:rPr lang="en-US" sz="2800" i="1" dirty="0"/>
              <a:t>full information item factor analysis </a:t>
            </a:r>
            <a:r>
              <a:rPr lang="en-US" sz="2800" dirty="0">
                <a:solidFill>
                  <a:srgbClr val="000000"/>
                </a:solidFill>
              </a:rPr>
              <a:t>– a factor analytic technique that uses tetrachoric correlations to estimate an </a:t>
            </a:r>
            <a:r>
              <a:rPr lang="en-US" sz="2800" i="1" dirty="0"/>
              <a:t>item response function</a:t>
            </a:r>
            <a:r>
              <a:rPr lang="en-US" sz="2800" dirty="0">
                <a:solidFill>
                  <a:srgbClr val="000000"/>
                </a:solidFill>
              </a:rPr>
              <a:t> (IRF) based on the item responses</a:t>
            </a:r>
            <a:r>
              <a:rPr lang="en-US" sz="2800" dirty="0" smtClean="0">
                <a:solidFill>
                  <a:srgbClr val="000000"/>
                </a:solidFill>
              </a:rPr>
              <a:t>.</a:t>
            </a:r>
          </a:p>
          <a:p>
            <a:pPr>
              <a:lnSpc>
                <a:spcPct val="90000"/>
              </a:lnSpc>
              <a:defRPr/>
            </a:pPr>
            <a:r>
              <a:rPr lang="en-US" sz="2800" dirty="0">
                <a:solidFill>
                  <a:srgbClr val="000000"/>
                </a:solidFill>
              </a:rPr>
              <a:t>The </a:t>
            </a:r>
            <a:r>
              <a:rPr lang="en-US" sz="2800" i="1" dirty="0"/>
              <a:t>full information item factor analysis technique </a:t>
            </a:r>
            <a:r>
              <a:rPr lang="en-US" sz="2800" dirty="0">
                <a:solidFill>
                  <a:srgbClr val="000000"/>
                </a:solidFill>
              </a:rPr>
              <a:t>is implemented in the program </a:t>
            </a:r>
            <a:r>
              <a:rPr lang="en-US" sz="2800" dirty="0"/>
              <a:t>TESTFACT</a:t>
            </a:r>
            <a:r>
              <a:rPr lang="en-US" sz="2800" b="1" dirty="0">
                <a:solidFill>
                  <a:srgbClr val="000000"/>
                </a:solidFill>
              </a:rPr>
              <a:t> </a:t>
            </a:r>
            <a:r>
              <a:rPr lang="en-US" sz="2800" dirty="0">
                <a:solidFill>
                  <a:srgbClr val="000000"/>
                </a:solidFill>
              </a:rPr>
              <a:t>(Bock, et. al., 1996; Bock &amp; Gibbons, &amp; Muraki,1988). </a:t>
            </a:r>
            <a:endParaRPr lang="en-US" sz="2800" dirty="0" smtClean="0">
              <a:solidFill>
                <a:srgbClr val="000000"/>
              </a:solidFill>
            </a:endParaRPr>
          </a:p>
          <a:p>
            <a:pPr>
              <a:lnSpc>
                <a:spcPct val="90000"/>
              </a:lnSpc>
              <a:defRPr/>
            </a:pPr>
            <a:r>
              <a:rPr lang="en-US" sz="2800" dirty="0" smtClean="0">
                <a:solidFill>
                  <a:srgbClr val="000000"/>
                </a:solidFill>
              </a:rPr>
              <a:t>Another </a:t>
            </a:r>
            <a:r>
              <a:rPr lang="en-US" sz="2800" dirty="0">
                <a:solidFill>
                  <a:srgbClr val="000000"/>
                </a:solidFill>
              </a:rPr>
              <a:t>program that is similar to TESTFACT and very useful for IRT-based dimensionality assessment is the </a:t>
            </a:r>
            <a:r>
              <a:rPr lang="en-US" sz="2800" dirty="0"/>
              <a:t>Normal Ogive Harmonic Analysis Robust Method </a:t>
            </a:r>
            <a:r>
              <a:rPr lang="en-US" sz="2800" dirty="0">
                <a:solidFill>
                  <a:srgbClr val="000000"/>
                </a:solidFill>
              </a:rPr>
              <a:t>(</a:t>
            </a:r>
            <a:r>
              <a:rPr lang="en-US" sz="2800" dirty="0"/>
              <a:t>NOHARM</a:t>
            </a:r>
            <a:r>
              <a:rPr lang="en-US" sz="2800" dirty="0">
                <a:solidFill>
                  <a:srgbClr val="000000"/>
                </a:solidFill>
              </a:rPr>
              <a:t>, Fraser and McDonald, 2003). </a:t>
            </a:r>
            <a:endParaRPr lang="en-US" sz="2800" dirty="0">
              <a:solidFill>
                <a:srgbClr val="000000"/>
              </a:solidFill>
              <a:latin typeface="+mj-lt"/>
              <a:cs typeface="Arial" pitchFamily="34" charset="0"/>
            </a:endParaRPr>
          </a:p>
          <a:p>
            <a:pPr>
              <a:lnSpc>
                <a:spcPct val="90000"/>
              </a:lnSpc>
              <a:defRPr/>
            </a:pPr>
            <a:endParaRPr lang="en-US" sz="2800" dirty="0" smtClean="0">
              <a:solidFill>
                <a:srgbClr val="000000"/>
              </a:solidFill>
              <a:latin typeface="+mj-lt"/>
              <a:cs typeface="Arial" pitchFamily="34" charset="0"/>
            </a:endParaRPr>
          </a:p>
          <a:p>
            <a:pPr>
              <a:lnSpc>
                <a:spcPct val="90000"/>
              </a:lnSpc>
              <a:defRPr/>
            </a:pPr>
            <a:endParaRPr lang="en-US" sz="2800" dirty="0">
              <a:solidFill>
                <a:srgbClr val="000000"/>
              </a:solidFill>
              <a:latin typeface="+mj-lt"/>
              <a:cs typeface="Arial" pitchFamily="34" charset="0"/>
            </a:endParaRPr>
          </a:p>
          <a:p>
            <a:pPr marL="0" indent="0">
              <a:lnSpc>
                <a:spcPct val="90000"/>
              </a:lnSpc>
              <a:buNone/>
              <a:defRPr/>
            </a:pPr>
            <a:endParaRPr lang="en-US" sz="2800" dirty="0" smtClean="0">
              <a:solidFill>
                <a:srgbClr val="000000"/>
              </a:solidFill>
              <a:latin typeface="+mj-lt"/>
              <a:cs typeface="Arial" pitchFamily="34" charset="0"/>
            </a:endParaRPr>
          </a:p>
        </p:txBody>
      </p:sp>
    </p:spTree>
    <p:extLst>
      <p:ext uri="{BB962C8B-B14F-4D97-AF65-F5344CB8AC3E}">
        <p14:creationId xmlns:p14="http://schemas.microsoft.com/office/powerpoint/2010/main" val="3455120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3200" dirty="0" smtClean="0">
                <a:solidFill>
                  <a:schemeClr val="bg2">
                    <a:lumMod val="10000"/>
                  </a:schemeClr>
                </a:solidFill>
              </a:rPr>
              <a:t>TESTFACT Program Example</a:t>
            </a:r>
            <a:endParaRPr lang="en-US" sz="3200" dirty="0">
              <a:solidFill>
                <a:schemeClr val="bg2">
                  <a:lumMod val="10000"/>
                </a:schemeClr>
              </a:solidFill>
            </a:endParaRPr>
          </a:p>
        </p:txBody>
      </p:sp>
      <p:sp>
        <p:nvSpPr>
          <p:cNvPr id="5" name="Content Placeholder 4"/>
          <p:cNvSpPr>
            <a:spLocks noGrp="1"/>
          </p:cNvSpPr>
          <p:nvPr>
            <p:ph idx="1"/>
          </p:nvPr>
        </p:nvSpPr>
        <p:spPr>
          <a:xfrm>
            <a:off x="457200" y="1600200"/>
            <a:ext cx="8229600" cy="4876800"/>
          </a:xfrm>
        </p:spPr>
        <p:txBody>
          <a:bodyPr>
            <a:normAutofit fontScale="62500" lnSpcReduction="20000"/>
          </a:bodyPr>
          <a:lstStyle/>
          <a:p>
            <a:r>
              <a:rPr lang="en-US" sz="2800" b="1" dirty="0"/>
              <a:t>TESTFACT PROGRAM FOR FULL INFORMATION ITEM FACTOR ANALYSIS</a:t>
            </a:r>
            <a:endParaRPr lang="en-US" sz="2800" dirty="0"/>
          </a:p>
          <a:p>
            <a:r>
              <a:rPr lang="en-US" sz="2800" dirty="0"/>
              <a:t>&gt;TITLE </a:t>
            </a:r>
          </a:p>
          <a:p>
            <a:r>
              <a:rPr lang="en-US" sz="2800" dirty="0"/>
              <a:t>                CRYSTALLIZED INTELLIGENCE</a:t>
            </a:r>
          </a:p>
          <a:p>
            <a:r>
              <a:rPr lang="en-US" sz="2800" dirty="0"/>
              <a:t>                TEST 2 - 25 ITEMS;</a:t>
            </a:r>
          </a:p>
          <a:p>
            <a:r>
              <a:rPr lang="en-US" sz="2800" dirty="0"/>
              <a:t>&gt;PROBLEM        NIT=25, RESPONSE=3;</a:t>
            </a:r>
          </a:p>
          <a:p>
            <a:r>
              <a:rPr lang="en-US" sz="2800" dirty="0"/>
              <a:t>&gt;RESPONSE       ' ','0','1';</a:t>
            </a:r>
          </a:p>
          <a:p>
            <a:r>
              <a:rPr lang="en-US" sz="2800" dirty="0"/>
              <a:t>&gt;KEY            1111111111111111111111111;</a:t>
            </a:r>
          </a:p>
          <a:p>
            <a:r>
              <a:rPr lang="en-US" sz="2800" dirty="0"/>
              <a:t>&gt;TETRACHORIC    NDEC=3, LIST;</a:t>
            </a:r>
          </a:p>
          <a:p>
            <a:r>
              <a:rPr lang="en-US" sz="2800" dirty="0"/>
              <a:t>&gt;RELIABILITY    ALPHA;</a:t>
            </a:r>
          </a:p>
          <a:p>
            <a:r>
              <a:rPr lang="en-US" sz="2800" dirty="0"/>
              <a:t>&gt;PLOT           PBISERIAL, FACILITY;</a:t>
            </a:r>
          </a:p>
          <a:p>
            <a:r>
              <a:rPr lang="en-US" sz="2800" dirty="0"/>
              <a:t>&gt;FACTOR         NFAC=1, NROOT=3;</a:t>
            </a:r>
          </a:p>
          <a:p>
            <a:r>
              <a:rPr lang="en-US" sz="2800" dirty="0"/>
              <a:t>&gt;FULL           CYCLES=20;</a:t>
            </a:r>
          </a:p>
          <a:p>
            <a:r>
              <a:rPr lang="en-US" sz="2800" dirty="0"/>
              <a:t>&gt;TECHNICAL      NOADAPT PRECISION=0.005;</a:t>
            </a:r>
          </a:p>
          <a:p>
            <a:r>
              <a:rPr lang="en-US" sz="2800" dirty="0"/>
              <a:t>&gt;INPUT          WEIGHT=PATTERN, FILE='F:\CRI2.DAT';</a:t>
            </a:r>
          </a:p>
          <a:p>
            <a:r>
              <a:rPr lang="en-US" sz="2800" dirty="0"/>
              <a:t>(25A1)</a:t>
            </a:r>
          </a:p>
          <a:p>
            <a:r>
              <a:rPr lang="en-US" sz="2800" dirty="0"/>
              <a:t>&gt;STOP</a:t>
            </a:r>
          </a:p>
          <a:p>
            <a:r>
              <a:rPr lang="en-US" sz="2800" dirty="0"/>
              <a:t>&gt;END</a:t>
            </a:r>
          </a:p>
          <a:p>
            <a:pPr>
              <a:lnSpc>
                <a:spcPct val="90000"/>
              </a:lnSpc>
              <a:defRPr/>
            </a:pPr>
            <a:endParaRPr lang="en-US" sz="2800" dirty="0" smtClean="0">
              <a:solidFill>
                <a:srgbClr val="000000"/>
              </a:solidFill>
              <a:latin typeface="+mj-lt"/>
              <a:cs typeface="Arial" pitchFamily="34" charset="0"/>
            </a:endParaRPr>
          </a:p>
          <a:p>
            <a:pPr>
              <a:lnSpc>
                <a:spcPct val="90000"/>
              </a:lnSpc>
              <a:defRPr/>
            </a:pPr>
            <a:endParaRPr lang="en-US" sz="2800" dirty="0">
              <a:solidFill>
                <a:srgbClr val="000000"/>
              </a:solidFill>
              <a:latin typeface="+mj-lt"/>
              <a:cs typeface="Arial" pitchFamily="34" charset="0"/>
            </a:endParaRPr>
          </a:p>
          <a:p>
            <a:pPr marL="0" indent="0">
              <a:lnSpc>
                <a:spcPct val="90000"/>
              </a:lnSpc>
              <a:buNone/>
              <a:defRPr/>
            </a:pPr>
            <a:endParaRPr lang="en-US" sz="2800" dirty="0" smtClean="0">
              <a:solidFill>
                <a:srgbClr val="000000"/>
              </a:solidFill>
              <a:latin typeface="+mj-lt"/>
              <a:cs typeface="Arial" pitchFamily="34" charset="0"/>
            </a:endParaRPr>
          </a:p>
        </p:txBody>
      </p:sp>
    </p:spTree>
    <p:extLst>
      <p:ext uri="{BB962C8B-B14F-4D97-AF65-F5344CB8AC3E}">
        <p14:creationId xmlns:p14="http://schemas.microsoft.com/office/powerpoint/2010/main" val="35116513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Introduction</a:t>
            </a:r>
            <a:endParaRPr lang="en-US" dirty="0">
              <a:solidFill>
                <a:srgbClr val="000000"/>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IRT is a </a:t>
            </a:r>
            <a:r>
              <a:rPr lang="en-US" sz="2800" i="1" dirty="0"/>
              <a:t>model-based theory </a:t>
            </a:r>
            <a:r>
              <a:rPr lang="en-US" sz="2800" dirty="0">
                <a:solidFill>
                  <a:srgbClr val="000000"/>
                </a:solidFill>
              </a:rPr>
              <a:t>of statistical estimation that conveniently places </a:t>
            </a:r>
            <a:r>
              <a:rPr lang="en-US" sz="2800" i="1" dirty="0"/>
              <a:t>persons and items </a:t>
            </a:r>
            <a:r>
              <a:rPr lang="en-US" sz="2800" dirty="0">
                <a:solidFill>
                  <a:srgbClr val="000000"/>
                </a:solidFill>
              </a:rPr>
              <a:t>on the same metric based on the </a:t>
            </a:r>
            <a:r>
              <a:rPr lang="en-US" sz="2800" i="1" dirty="0"/>
              <a:t>probability</a:t>
            </a:r>
            <a:r>
              <a:rPr lang="en-US" sz="2800" dirty="0">
                <a:solidFill>
                  <a:srgbClr val="000000"/>
                </a:solidFill>
              </a:rPr>
              <a:t> of response outcomes. </a:t>
            </a:r>
            <a:endParaRPr lang="en-US" sz="2800" dirty="0" smtClean="0">
              <a:solidFill>
                <a:srgbClr val="000000"/>
              </a:solidFill>
            </a:endParaRPr>
          </a:p>
          <a:p>
            <a:r>
              <a:rPr lang="en-US" sz="2800" dirty="0" smtClean="0">
                <a:solidFill>
                  <a:srgbClr val="000000"/>
                </a:solidFill>
              </a:rPr>
              <a:t>IRT offers </a:t>
            </a:r>
            <a:r>
              <a:rPr lang="en-US" sz="2800" dirty="0">
                <a:solidFill>
                  <a:srgbClr val="000000"/>
                </a:solidFill>
              </a:rPr>
              <a:t>a powerful statistical framework that is particularly useful for experts in disciplines such as cognitive, educational, or social psychology when the </a:t>
            </a:r>
            <a:r>
              <a:rPr lang="en-US" sz="2800" i="1" dirty="0"/>
              <a:t>goal </a:t>
            </a:r>
            <a:r>
              <a:rPr lang="en-US" sz="2800" dirty="0">
                <a:solidFill>
                  <a:srgbClr val="000000"/>
                </a:solidFill>
              </a:rPr>
              <a:t>is to </a:t>
            </a:r>
            <a:r>
              <a:rPr lang="en-US" sz="2800" i="1" dirty="0"/>
              <a:t>construct explanatory models of behavior </a:t>
            </a:r>
            <a:r>
              <a:rPr lang="en-US" sz="2800" dirty="0">
                <a:solidFill>
                  <a:srgbClr val="000000"/>
                </a:solidFill>
              </a:rPr>
              <a:t>and/or performance in relation to theory. </a:t>
            </a:r>
          </a:p>
        </p:txBody>
      </p:sp>
    </p:spTree>
    <p:extLst>
      <p:ext uri="{BB962C8B-B14F-4D97-AF65-F5344CB8AC3E}">
        <p14:creationId xmlns:p14="http://schemas.microsoft.com/office/powerpoint/2010/main" val="805142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Local Item Independence</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fontScale="92500" lnSpcReduction="10000"/>
          </a:bodyPr>
          <a:lstStyle/>
          <a:p>
            <a:r>
              <a:rPr lang="en-US" dirty="0">
                <a:solidFill>
                  <a:srgbClr val="000000"/>
                </a:solidFill>
              </a:rPr>
              <a:t>A second assumption of IRT is </a:t>
            </a:r>
            <a:r>
              <a:rPr lang="en-US" i="1" dirty="0"/>
              <a:t>local independence</a:t>
            </a:r>
            <a:r>
              <a:rPr lang="en-US" b="1" dirty="0"/>
              <a:t>; </a:t>
            </a:r>
            <a:r>
              <a:rPr lang="en-US" dirty="0">
                <a:solidFill>
                  <a:srgbClr val="000000"/>
                </a:solidFill>
              </a:rPr>
              <a:t>also known as </a:t>
            </a:r>
            <a:r>
              <a:rPr lang="en-US" i="1" dirty="0"/>
              <a:t>conditional item independence</a:t>
            </a:r>
            <a:r>
              <a:rPr lang="en-US" dirty="0"/>
              <a:t>. </a:t>
            </a:r>
            <a:endParaRPr lang="en-US" dirty="0" smtClean="0"/>
          </a:p>
          <a:p>
            <a:r>
              <a:rPr lang="en-US" dirty="0">
                <a:solidFill>
                  <a:srgbClr val="000000"/>
                </a:solidFill>
              </a:rPr>
              <a:t>Operationally, once examinees’ ability is accounted for (i.e., statistically controlled), no covariation (or correlation) remains between responses to different items</a:t>
            </a:r>
            <a:r>
              <a:rPr lang="en-US" dirty="0" smtClean="0">
                <a:solidFill>
                  <a:srgbClr val="000000"/>
                </a:solidFill>
              </a:rPr>
              <a:t>.</a:t>
            </a:r>
          </a:p>
          <a:p>
            <a:r>
              <a:rPr lang="en-US" dirty="0">
                <a:solidFill>
                  <a:srgbClr val="000000"/>
                </a:solidFill>
              </a:rPr>
              <a:t>When local item independence holds, a particular test item in no way provides information that may be used to answer another test item</a:t>
            </a:r>
            <a:r>
              <a:rPr lang="en-US" dirty="0"/>
              <a:t>. </a:t>
            </a:r>
            <a:endParaRPr lang="en-US" dirty="0"/>
          </a:p>
        </p:txBody>
      </p:sp>
    </p:spTree>
    <p:extLst>
      <p:ext uri="{BB962C8B-B14F-4D97-AF65-F5344CB8AC3E}">
        <p14:creationId xmlns:p14="http://schemas.microsoft.com/office/powerpoint/2010/main" val="1138210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Local Item Independence</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fontScale="92500" lnSpcReduction="20000"/>
          </a:bodyPr>
          <a:lstStyle/>
          <a:p>
            <a:r>
              <a:rPr lang="en-US" dirty="0">
                <a:solidFill>
                  <a:srgbClr val="000000"/>
                </a:solidFill>
              </a:rPr>
              <a:t>To illustrate local independence, an example is provided using a small subsample of 25 examinee responses from </a:t>
            </a:r>
            <a:r>
              <a:rPr lang="en-US" i="1" dirty="0"/>
              <a:t>crystallized intelligence test 2 </a:t>
            </a:r>
            <a:r>
              <a:rPr lang="en-US" dirty="0">
                <a:solidFill>
                  <a:srgbClr val="000000"/>
                </a:solidFill>
              </a:rPr>
              <a:t>on items 1 and </a:t>
            </a:r>
            <a:r>
              <a:rPr lang="en-US" dirty="0" smtClean="0">
                <a:solidFill>
                  <a:srgbClr val="000000"/>
                </a:solidFill>
              </a:rPr>
              <a:t>2. </a:t>
            </a:r>
          </a:p>
          <a:p>
            <a:r>
              <a:rPr lang="en-US" dirty="0" smtClean="0">
                <a:solidFill>
                  <a:srgbClr val="000000"/>
                </a:solidFill>
              </a:rPr>
              <a:t>To </a:t>
            </a:r>
            <a:r>
              <a:rPr lang="en-US" dirty="0">
                <a:solidFill>
                  <a:srgbClr val="000000"/>
                </a:solidFill>
              </a:rPr>
              <a:t>examine the assumption of local independence we start by considering what this means in a statistical sense</a:t>
            </a:r>
            <a:r>
              <a:rPr lang="en-US" dirty="0" smtClean="0">
                <a:solidFill>
                  <a:srgbClr val="000000"/>
                </a:solidFill>
              </a:rPr>
              <a:t>.</a:t>
            </a:r>
          </a:p>
          <a:p>
            <a:r>
              <a:rPr lang="en-US" dirty="0" smtClean="0">
                <a:solidFill>
                  <a:srgbClr val="000000"/>
                </a:solidFill>
              </a:rPr>
              <a:t>The </a:t>
            </a:r>
            <a:r>
              <a:rPr lang="en-US" dirty="0">
                <a:solidFill>
                  <a:srgbClr val="000000"/>
                </a:solidFill>
              </a:rPr>
              <a:t>problem of interest in IRT is whether test items are </a:t>
            </a:r>
            <a:r>
              <a:rPr lang="en-US" i="1" dirty="0"/>
              <a:t>statistically independent </a:t>
            </a:r>
            <a:r>
              <a:rPr lang="en-US" dirty="0">
                <a:solidFill>
                  <a:srgbClr val="000000"/>
                </a:solidFill>
              </a:rPr>
              <a:t>of one another for persons with </a:t>
            </a:r>
            <a:r>
              <a:rPr lang="en-US" i="1" dirty="0">
                <a:solidFill>
                  <a:srgbClr val="000000"/>
                </a:solidFill>
              </a:rPr>
              <a:t>the </a:t>
            </a:r>
            <a:r>
              <a:rPr lang="en-US" i="1" dirty="0"/>
              <a:t>same level of ability</a:t>
            </a:r>
            <a:r>
              <a:rPr lang="en-US" dirty="0"/>
              <a:t> </a:t>
            </a:r>
            <a:r>
              <a:rPr lang="en-US" dirty="0">
                <a:solidFill>
                  <a:srgbClr val="000000"/>
                </a:solidFill>
              </a:rPr>
              <a:t>on a latent trait or attribute. </a:t>
            </a:r>
            <a:endParaRPr lang="en-US" dirty="0">
              <a:solidFill>
                <a:srgbClr val="000000"/>
              </a:solidFill>
            </a:endParaRPr>
          </a:p>
        </p:txBody>
      </p:sp>
    </p:spTree>
    <p:extLst>
      <p:ext uri="{BB962C8B-B14F-4D97-AF65-F5344CB8AC3E}">
        <p14:creationId xmlns:p14="http://schemas.microsoft.com/office/powerpoint/2010/main" val="292267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Local Item Independence</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fontScale="92500" lnSpcReduction="10000"/>
          </a:bodyPr>
          <a:lstStyle/>
          <a:p>
            <a:r>
              <a:rPr lang="en-US" dirty="0">
                <a:solidFill>
                  <a:srgbClr val="000000"/>
                </a:solidFill>
              </a:rPr>
              <a:t>For example, the examinees at the same ability level will likely have the same number correct score on the items in the test (or very close). </a:t>
            </a:r>
            <a:endParaRPr lang="en-US" dirty="0" smtClean="0">
              <a:solidFill>
                <a:srgbClr val="000000"/>
              </a:solidFill>
            </a:endParaRPr>
          </a:p>
          <a:p>
            <a:r>
              <a:rPr lang="en-US" dirty="0">
                <a:solidFill>
                  <a:srgbClr val="000000"/>
                </a:solidFill>
              </a:rPr>
              <a:t>Below are responses from 25 examinees on items 1 and 2. </a:t>
            </a:r>
            <a:endParaRPr lang="en-US" dirty="0" smtClean="0">
              <a:solidFill>
                <a:srgbClr val="000000"/>
              </a:solidFill>
            </a:endParaRPr>
          </a:p>
          <a:p>
            <a:r>
              <a:rPr lang="en-US" dirty="0" smtClean="0">
                <a:solidFill>
                  <a:srgbClr val="000000"/>
                </a:solidFill>
              </a:rPr>
              <a:t>Examining </a:t>
            </a:r>
            <a:r>
              <a:rPr lang="en-US" dirty="0">
                <a:solidFill>
                  <a:srgbClr val="000000"/>
                </a:solidFill>
              </a:rPr>
              <a:t>the response patterns </a:t>
            </a:r>
            <a:r>
              <a:rPr lang="en-US" dirty="0" smtClean="0">
                <a:solidFill>
                  <a:srgbClr val="000000"/>
                </a:solidFill>
              </a:rPr>
              <a:t>(next slide), </a:t>
            </a:r>
            <a:r>
              <a:rPr lang="en-US" dirty="0">
                <a:solidFill>
                  <a:srgbClr val="000000"/>
                </a:solidFill>
              </a:rPr>
              <a:t>the 25 examinees appear to be at approximately the same level of ability (i.e., because the </a:t>
            </a:r>
            <a:r>
              <a:rPr lang="en-US" i="1" dirty="0"/>
              <a:t>pattern</a:t>
            </a:r>
            <a:r>
              <a:rPr lang="en-US" dirty="0"/>
              <a:t> </a:t>
            </a:r>
            <a:r>
              <a:rPr lang="en-US" dirty="0">
                <a:solidFill>
                  <a:srgbClr val="000000"/>
                </a:solidFill>
              </a:rPr>
              <a:t>of 0’s and 1’s across the 25 examinees on items 1 and 2 match, except for examinees 10 and 13).</a:t>
            </a:r>
          </a:p>
          <a:p>
            <a:endParaRPr lang="en-US" dirty="0">
              <a:solidFill>
                <a:srgbClr val="000000"/>
              </a:solidFill>
            </a:endParaRPr>
          </a:p>
        </p:txBody>
      </p:sp>
    </p:spTree>
    <p:extLst>
      <p:ext uri="{BB962C8B-B14F-4D97-AF65-F5344CB8AC3E}">
        <p14:creationId xmlns:p14="http://schemas.microsoft.com/office/powerpoint/2010/main" val="20594880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Local Item Independence</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a:bodyPr>
          <a:lstStyle/>
          <a:p>
            <a:r>
              <a:rPr lang="en-US" sz="2400" dirty="0" smtClean="0">
                <a:solidFill>
                  <a:srgbClr val="000000"/>
                </a:solidFill>
              </a:rPr>
              <a:t>Examining </a:t>
            </a:r>
            <a:r>
              <a:rPr lang="en-US" sz="2400" dirty="0">
                <a:solidFill>
                  <a:srgbClr val="000000"/>
                </a:solidFill>
              </a:rPr>
              <a:t>the response </a:t>
            </a:r>
            <a:r>
              <a:rPr lang="en-US" sz="2400" dirty="0" smtClean="0">
                <a:solidFill>
                  <a:srgbClr val="000000"/>
                </a:solidFill>
              </a:rPr>
              <a:t>patterns below, </a:t>
            </a:r>
            <a:r>
              <a:rPr lang="en-US" sz="2400" dirty="0">
                <a:solidFill>
                  <a:srgbClr val="000000"/>
                </a:solidFill>
              </a:rPr>
              <a:t>the 25 examinees appear to be at approximately the same level of ability (i.e., because the </a:t>
            </a:r>
            <a:r>
              <a:rPr lang="en-US" sz="2400" i="1" dirty="0">
                <a:solidFill>
                  <a:srgbClr val="000000"/>
                </a:solidFill>
              </a:rPr>
              <a:t>pattern</a:t>
            </a:r>
            <a:r>
              <a:rPr lang="en-US" sz="2400" dirty="0">
                <a:solidFill>
                  <a:srgbClr val="000000"/>
                </a:solidFill>
              </a:rPr>
              <a:t> of 0’s and 1’s across the 25 examinees on items 1 and 2 match, except for examinees 10 and 13</a:t>
            </a:r>
            <a:r>
              <a:rPr lang="en-US" sz="2400" dirty="0" smtClean="0">
                <a:solidFill>
                  <a:srgbClr val="000000"/>
                </a:solidFill>
              </a:rPr>
              <a:t>).</a:t>
            </a:r>
          </a:p>
          <a:p>
            <a:endParaRPr lang="en-US" sz="2400" dirty="0"/>
          </a:p>
          <a:p>
            <a:endParaRPr lang="en-US" sz="2400" dirty="0" smtClean="0"/>
          </a:p>
          <a:p>
            <a:endParaRPr lang="en-US" sz="2400" dirty="0"/>
          </a:p>
          <a:p>
            <a:endParaRPr lang="en-US" sz="2400" dirty="0" smtClean="0"/>
          </a:p>
          <a:p>
            <a:r>
              <a:rPr lang="en-US" sz="2400" dirty="0">
                <a:solidFill>
                  <a:srgbClr val="000000"/>
                </a:solidFill>
              </a:rPr>
              <a:t>To test the assumption of local independence, we enter the data </a:t>
            </a:r>
            <a:r>
              <a:rPr lang="en-US" sz="2400" dirty="0" smtClean="0">
                <a:solidFill>
                  <a:srgbClr val="000000"/>
                </a:solidFill>
              </a:rPr>
              <a:t>into </a:t>
            </a:r>
            <a:r>
              <a:rPr lang="en-US" sz="2400" dirty="0">
                <a:solidFill>
                  <a:srgbClr val="000000"/>
                </a:solidFill>
              </a:rPr>
              <a:t>SPSS and construct a two-way table using the SPSS</a:t>
            </a:r>
            <a:r>
              <a:rPr lang="en-US" sz="2400" i="1" dirty="0">
                <a:solidFill>
                  <a:srgbClr val="000000"/>
                </a:solidFill>
              </a:rPr>
              <a:t> </a:t>
            </a:r>
            <a:r>
              <a:rPr lang="en-US" sz="2400" i="1" dirty="0"/>
              <a:t>crosstabs</a:t>
            </a:r>
            <a:r>
              <a:rPr lang="en-US" sz="2400" dirty="0">
                <a:solidFill>
                  <a:srgbClr val="000000"/>
                </a:solidFill>
              </a:rPr>
              <a:t> procedure. </a:t>
            </a:r>
          </a:p>
          <a:p>
            <a:endParaRPr lang="en-US" dirty="0">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232466216"/>
              </p:ext>
            </p:extLst>
          </p:nvPr>
        </p:nvGraphicFramePr>
        <p:xfrm>
          <a:off x="1371600" y="3505200"/>
          <a:ext cx="6324600" cy="1016508"/>
        </p:xfrm>
        <a:graphic>
          <a:graphicData uri="http://schemas.openxmlformats.org/drawingml/2006/table">
            <a:tbl>
              <a:tblPr firstRow="1" firstCol="1" bandRow="1"/>
              <a:tblGrid>
                <a:gridCol w="433705"/>
                <a:gridCol w="193040"/>
                <a:gridCol w="193040"/>
                <a:gridCol w="193040"/>
                <a:gridCol w="193675"/>
                <a:gridCol w="193675"/>
                <a:gridCol w="193675"/>
                <a:gridCol w="193675"/>
                <a:gridCol w="193675"/>
                <a:gridCol w="193675"/>
                <a:gridCol w="252095"/>
                <a:gridCol w="252095"/>
                <a:gridCol w="252095"/>
                <a:gridCol w="252095"/>
                <a:gridCol w="252095"/>
                <a:gridCol w="252095"/>
                <a:gridCol w="252095"/>
                <a:gridCol w="252095"/>
                <a:gridCol w="252095"/>
                <a:gridCol w="252095"/>
                <a:gridCol w="252095"/>
                <a:gridCol w="252095"/>
                <a:gridCol w="252095"/>
                <a:gridCol w="252095"/>
                <a:gridCol w="315595"/>
                <a:gridCol w="304800"/>
              </a:tblGrid>
              <a:tr h="177800">
                <a:tc>
                  <a:txBody>
                    <a:bodyPr/>
                    <a:lstStyle/>
                    <a:p>
                      <a:pPr>
                        <a:lnSpc>
                          <a:spcPct val="115000"/>
                        </a:lnSpc>
                      </a:pPr>
                      <a:endParaRPr lang="en-US" sz="1100" dirty="0">
                        <a:effectLst/>
                        <a:latin typeface="Calibri" panose="020F0502020204030204" pitchFamily="34" charset="0"/>
                      </a:endParaRPr>
                    </a:p>
                  </a:txBody>
                  <a:tcPr marL="68580" marR="68580" marT="0" marB="0" anchor="b">
                    <a:lnL>
                      <a:noFill/>
                    </a:lnL>
                    <a:lnR>
                      <a:noFill/>
                    </a:lnR>
                    <a:lnT>
                      <a:noFill/>
                    </a:lnT>
                    <a:lnB>
                      <a:noFill/>
                    </a:lnB>
                  </a:tcPr>
                </a:tc>
                <a:tc gridSpan="23">
                  <a:txBody>
                    <a:bodyPr/>
                    <a:lstStyle/>
                    <a:p>
                      <a:pPr marL="0" marR="0" algn="ctr">
                        <a:lnSpc>
                          <a:spcPct val="1150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Examinee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15000"/>
                        </a:lnSpc>
                      </a:pPr>
                      <a:endParaRPr lang="en-US" sz="1100" dirty="0">
                        <a:effectLst/>
                        <a:latin typeface="Calibri" panose="020F0502020204030204" pitchFamily="34" charset="0"/>
                      </a:endParaRPr>
                    </a:p>
                  </a:txBody>
                  <a:tcPr marL="68580" marR="68580" marT="0" marB="0" anchor="b">
                    <a:lnL>
                      <a:noFill/>
                    </a:lnL>
                    <a:lnR>
                      <a:noFill/>
                    </a:lnR>
                    <a:lnT>
                      <a:noFill/>
                    </a:lnT>
                    <a:lnB>
                      <a:noFill/>
                    </a:lnB>
                  </a:tcPr>
                </a:tc>
                <a:tc>
                  <a:txBody>
                    <a:bodyPr/>
                    <a:lstStyle/>
                    <a:p>
                      <a:pPr>
                        <a:lnSpc>
                          <a:spcPct val="115000"/>
                        </a:lnSpc>
                      </a:pPr>
                      <a:endParaRPr lang="en-US" sz="1100" dirty="0">
                        <a:effectLst/>
                        <a:latin typeface="Calibri" panose="020F0502020204030204" pitchFamily="34" charset="0"/>
                      </a:endParaRPr>
                    </a:p>
                  </a:txBody>
                  <a:tcPr marL="68580" marR="68580" marT="0" marB="0" anchor="b">
                    <a:lnL>
                      <a:noFill/>
                    </a:lnL>
                    <a:lnR>
                      <a:noFill/>
                    </a:lnR>
                    <a:lnT>
                      <a:noFill/>
                    </a:lnT>
                    <a:lnB>
                      <a:noFill/>
                    </a:lnB>
                  </a:tcPr>
                </a:tc>
              </a:tr>
              <a:tr h="177800">
                <a:tc>
                  <a:txBody>
                    <a:bodyPr/>
                    <a:lstStyle/>
                    <a:p>
                      <a:pPr>
                        <a:lnSpc>
                          <a:spcPct val="115000"/>
                        </a:lnSpc>
                      </a:pPr>
                      <a:endParaRPr lang="en-US" sz="1100" dirty="0">
                        <a:effectLst/>
                        <a:latin typeface="Calibri" panose="020F0502020204030204"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177800">
                <a:tc>
                  <a:txBody>
                    <a:bodyPr/>
                    <a:lstStyle/>
                    <a:p>
                      <a:pPr marL="0" marR="0" algn="ctr">
                        <a:lnSpc>
                          <a:spcPct val="1150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 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177800">
                <a:tc>
                  <a:txBody>
                    <a:bodyPr/>
                    <a:lstStyle/>
                    <a:p>
                      <a:pPr marL="0" marR="0" algn="ctr">
                        <a:lnSpc>
                          <a:spcPct val="1150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 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200914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Local Item Independence</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a:bodyPr>
          <a:lstStyle/>
          <a:p>
            <a:r>
              <a:rPr lang="en-US" dirty="0"/>
              <a:t>The results of this test are provided </a:t>
            </a:r>
            <a:r>
              <a:rPr lang="en-US" dirty="0" smtClean="0"/>
              <a:t>below.</a:t>
            </a:r>
            <a:endParaRPr lang="en-US" dirty="0">
              <a:solidFill>
                <a:srgbClr val="000000"/>
              </a:solidFill>
            </a:endParaRPr>
          </a:p>
        </p:txBody>
      </p:sp>
      <p:pic>
        <p:nvPicPr>
          <p:cNvPr id="3" name="Picture 2"/>
          <p:cNvPicPr>
            <a:picLocks noChangeAspect="1"/>
          </p:cNvPicPr>
          <p:nvPr/>
        </p:nvPicPr>
        <p:blipFill>
          <a:blip r:embed="rId4"/>
          <a:stretch>
            <a:fillRect/>
          </a:stretch>
        </p:blipFill>
        <p:spPr>
          <a:xfrm>
            <a:off x="914400" y="2286000"/>
            <a:ext cx="6127370" cy="2842960"/>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2574656184"/>
              </p:ext>
            </p:extLst>
          </p:nvPr>
        </p:nvGraphicFramePr>
        <p:xfrm>
          <a:off x="4038600" y="3311812"/>
          <a:ext cx="5638800" cy="2605777"/>
        </p:xfrm>
        <a:graphic>
          <a:graphicData uri="http://schemas.openxmlformats.org/presentationml/2006/ole">
            <mc:AlternateContent xmlns:mc="http://schemas.openxmlformats.org/markup-compatibility/2006">
              <mc:Choice xmlns:v="urn:schemas-microsoft-com:vml" Requires="v">
                <p:oleObj spid="_x0000_s28698" name="Document" r:id="rId5" imgW="6139305" imgH="2837182" progId="Word.Document.12">
                  <p:embed/>
                </p:oleObj>
              </mc:Choice>
              <mc:Fallback>
                <p:oleObj name="Document" r:id="rId5" imgW="6139305" imgH="2837182" progId="Word.Document.12">
                  <p:embed/>
                  <p:pic>
                    <p:nvPicPr>
                      <p:cNvPr id="0" name=""/>
                      <p:cNvPicPr/>
                      <p:nvPr/>
                    </p:nvPicPr>
                    <p:blipFill>
                      <a:blip r:embed="rId6"/>
                      <a:stretch>
                        <a:fillRect/>
                      </a:stretch>
                    </p:blipFill>
                    <p:spPr>
                      <a:xfrm>
                        <a:off x="4038600" y="3311812"/>
                        <a:ext cx="5638800" cy="2605777"/>
                      </a:xfrm>
                      <a:prstGeom prst="rect">
                        <a:avLst/>
                      </a:prstGeom>
                    </p:spPr>
                  </p:pic>
                </p:oleObj>
              </mc:Fallback>
            </mc:AlternateContent>
          </a:graphicData>
        </a:graphic>
      </p:graphicFrame>
    </p:spTree>
    <p:extLst>
      <p:ext uri="{BB962C8B-B14F-4D97-AF65-F5344CB8AC3E}">
        <p14:creationId xmlns:p14="http://schemas.microsoft.com/office/powerpoint/2010/main" val="10478167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Local Item Independence</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fontScale="92500" lnSpcReduction="20000"/>
          </a:bodyPr>
          <a:lstStyle/>
          <a:p>
            <a:r>
              <a:rPr lang="en-US" sz="2800" dirty="0">
                <a:solidFill>
                  <a:srgbClr val="000000"/>
                </a:solidFill>
              </a:rPr>
              <a:t>In practice, local independence is evaluated based on the item response patterns across all ability levels for all examinees in a sample. </a:t>
            </a:r>
            <a:endParaRPr lang="en-US" sz="2800" dirty="0" smtClean="0">
              <a:solidFill>
                <a:srgbClr val="000000"/>
              </a:solidFill>
            </a:endParaRPr>
          </a:p>
          <a:p>
            <a:r>
              <a:rPr lang="en-US" sz="2800" dirty="0" smtClean="0">
                <a:solidFill>
                  <a:srgbClr val="000000"/>
                </a:solidFill>
              </a:rPr>
              <a:t>Computationally</a:t>
            </a:r>
            <a:r>
              <a:rPr lang="en-US" sz="2800" dirty="0">
                <a:solidFill>
                  <a:srgbClr val="000000"/>
                </a:solidFill>
              </a:rPr>
              <a:t>, this step is challenging and is </a:t>
            </a:r>
            <a:endParaRPr lang="en-US" sz="2800" dirty="0" smtClean="0">
              <a:solidFill>
                <a:srgbClr val="000000"/>
              </a:solidFill>
            </a:endParaRPr>
          </a:p>
          <a:p>
            <a:pPr lvl="1"/>
            <a:r>
              <a:rPr lang="en-US" dirty="0" smtClean="0">
                <a:solidFill>
                  <a:srgbClr val="000000"/>
                </a:solidFill>
              </a:rPr>
              <a:t>performed </a:t>
            </a:r>
            <a:r>
              <a:rPr lang="en-US" dirty="0">
                <a:solidFill>
                  <a:srgbClr val="000000"/>
                </a:solidFill>
              </a:rPr>
              <a:t>in conjunction with testing the dimensionality of a set of items as described earlier in the DIMTEST program </a:t>
            </a:r>
            <a:r>
              <a:rPr lang="en-US" dirty="0" smtClean="0">
                <a:solidFill>
                  <a:srgbClr val="000000"/>
                </a:solidFill>
              </a:rPr>
              <a:t>explanation.</a:t>
            </a:r>
          </a:p>
          <a:p>
            <a:pPr lvl="1"/>
            <a:r>
              <a:rPr lang="en-US" dirty="0" smtClean="0">
                <a:solidFill>
                  <a:srgbClr val="000000"/>
                </a:solidFill>
              </a:rPr>
              <a:t>evaluated </a:t>
            </a:r>
            <a:r>
              <a:rPr lang="en-US" dirty="0">
                <a:solidFill>
                  <a:srgbClr val="000000"/>
                </a:solidFill>
              </a:rPr>
              <a:t>by using a separate analysis as presented next. </a:t>
            </a:r>
          </a:p>
          <a:p>
            <a:r>
              <a:rPr lang="en-US" sz="2800" dirty="0">
                <a:solidFill>
                  <a:srgbClr val="000000"/>
                </a:solidFill>
              </a:rPr>
              <a:t>Another approach for evaluating the assumption of local item independence is using </a:t>
            </a:r>
            <a:r>
              <a:rPr lang="en-US" sz="2800" dirty="0"/>
              <a:t>Yen’s</a:t>
            </a:r>
            <a:r>
              <a:rPr lang="en-US" sz="2800" dirty="0">
                <a:solidFill>
                  <a:srgbClr val="000000"/>
                </a:solidFill>
              </a:rPr>
              <a:t> (1984; 1993) </a:t>
            </a:r>
            <a:r>
              <a:rPr lang="en-US" sz="2800" dirty="0"/>
              <a:t>Q</a:t>
            </a:r>
            <a:r>
              <a:rPr lang="en-US" sz="2800" baseline="-25000" dirty="0"/>
              <a:t>3</a:t>
            </a:r>
            <a:r>
              <a:rPr lang="en-US" sz="2800" dirty="0"/>
              <a:t> statistic. </a:t>
            </a:r>
            <a:endParaRPr lang="en-US" sz="2800" dirty="0"/>
          </a:p>
        </p:txBody>
      </p:sp>
    </p:spTree>
    <p:extLst>
      <p:ext uri="{BB962C8B-B14F-4D97-AF65-F5344CB8AC3E}">
        <p14:creationId xmlns:p14="http://schemas.microsoft.com/office/powerpoint/2010/main" val="26785321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Local Item Independence</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fontScale="92500" lnSpcReduction="10000"/>
          </a:bodyPr>
          <a:lstStyle/>
          <a:p>
            <a:r>
              <a:rPr lang="en-US" sz="2800" dirty="0">
                <a:solidFill>
                  <a:srgbClr val="000000"/>
                </a:solidFill>
              </a:rPr>
              <a:t>The advantage of using the Q</a:t>
            </a:r>
            <a:r>
              <a:rPr lang="en-US" sz="2800" baseline="-25000" dirty="0">
                <a:solidFill>
                  <a:srgbClr val="000000"/>
                </a:solidFill>
              </a:rPr>
              <a:t>3 </a:t>
            </a:r>
            <a:r>
              <a:rPr lang="en-US" sz="2800" dirty="0">
                <a:solidFill>
                  <a:srgbClr val="000000"/>
                </a:solidFill>
              </a:rPr>
              <a:t>statistic approach is </a:t>
            </a:r>
            <a:r>
              <a:rPr lang="en-US" sz="2800" dirty="0" smtClean="0">
                <a:solidFill>
                  <a:srgbClr val="000000"/>
                </a:solidFill>
              </a:rPr>
              <a:t>that</a:t>
            </a:r>
          </a:p>
          <a:p>
            <a:pPr lvl="1"/>
            <a:r>
              <a:rPr lang="en-US" sz="2400" dirty="0" smtClean="0">
                <a:solidFill>
                  <a:srgbClr val="000000"/>
                </a:solidFill>
              </a:rPr>
              <a:t>it </a:t>
            </a:r>
            <a:r>
              <a:rPr lang="en-US" sz="2400" dirty="0">
                <a:solidFill>
                  <a:srgbClr val="000000"/>
                </a:solidFill>
              </a:rPr>
              <a:t>is relatively easy to </a:t>
            </a:r>
            <a:r>
              <a:rPr lang="en-US" sz="2400" dirty="0" smtClean="0">
                <a:solidFill>
                  <a:srgbClr val="000000"/>
                </a:solidFill>
              </a:rPr>
              <a:t>implement.</a:t>
            </a:r>
          </a:p>
          <a:p>
            <a:pPr lvl="1"/>
            <a:r>
              <a:rPr lang="en-US" sz="2400" dirty="0" smtClean="0">
                <a:solidFill>
                  <a:srgbClr val="000000"/>
                </a:solidFill>
              </a:rPr>
              <a:t>requires </a:t>
            </a:r>
            <a:r>
              <a:rPr lang="en-US" sz="2400" dirty="0">
                <a:solidFill>
                  <a:srgbClr val="000000"/>
                </a:solidFill>
              </a:rPr>
              <a:t>no specialized </a:t>
            </a:r>
            <a:r>
              <a:rPr lang="en-US" sz="2400" dirty="0" smtClean="0">
                <a:solidFill>
                  <a:srgbClr val="000000"/>
                </a:solidFill>
              </a:rPr>
              <a:t>software.</a:t>
            </a:r>
          </a:p>
          <a:p>
            <a:pPr lvl="1"/>
            <a:r>
              <a:rPr lang="en-US" sz="2400" dirty="0" smtClean="0">
                <a:solidFill>
                  <a:srgbClr val="000000"/>
                </a:solidFill>
              </a:rPr>
              <a:t>yields </a:t>
            </a:r>
            <a:r>
              <a:rPr lang="en-US" sz="2400" dirty="0">
                <a:solidFill>
                  <a:srgbClr val="000000"/>
                </a:solidFill>
              </a:rPr>
              <a:t>reliable performance across a wide range of sample size </a:t>
            </a:r>
            <a:r>
              <a:rPr lang="en-US" sz="2400" dirty="0" smtClean="0">
                <a:solidFill>
                  <a:srgbClr val="000000"/>
                </a:solidFill>
              </a:rPr>
              <a:t>conditions.</a:t>
            </a:r>
          </a:p>
          <a:p>
            <a:r>
              <a:rPr lang="en-US" sz="2600" dirty="0">
                <a:solidFill>
                  <a:srgbClr val="000000"/>
                </a:solidFill>
              </a:rPr>
              <a:t>The Q</a:t>
            </a:r>
            <a:r>
              <a:rPr lang="en-US" sz="2600" baseline="-25000" dirty="0">
                <a:solidFill>
                  <a:srgbClr val="000000"/>
                </a:solidFill>
              </a:rPr>
              <a:t>3</a:t>
            </a:r>
            <a:r>
              <a:rPr lang="en-US" sz="2600" dirty="0">
                <a:solidFill>
                  <a:srgbClr val="000000"/>
                </a:solidFill>
              </a:rPr>
              <a:t> technique works by examining the correlation of the residuals between pairs of items. </a:t>
            </a:r>
            <a:endParaRPr lang="en-US" sz="2600" dirty="0" smtClean="0">
              <a:solidFill>
                <a:srgbClr val="000000"/>
              </a:solidFill>
            </a:endParaRPr>
          </a:p>
          <a:p>
            <a:r>
              <a:rPr lang="en-US" sz="2600" dirty="0" smtClean="0">
                <a:solidFill>
                  <a:srgbClr val="000000"/>
                </a:solidFill>
              </a:rPr>
              <a:t>A </a:t>
            </a:r>
            <a:r>
              <a:rPr lang="en-US" sz="2600" dirty="0">
                <a:solidFill>
                  <a:srgbClr val="000000"/>
                </a:solidFill>
              </a:rPr>
              <a:t>residual is defined as the difference between an examinee’s observed response to an item and their expected response to the item. </a:t>
            </a:r>
            <a:endParaRPr lang="en-US" sz="2600" dirty="0" smtClean="0">
              <a:solidFill>
                <a:srgbClr val="000000"/>
              </a:solidFill>
            </a:endParaRPr>
          </a:p>
          <a:p>
            <a:r>
              <a:rPr lang="en-US" sz="2600" dirty="0" smtClean="0">
                <a:solidFill>
                  <a:srgbClr val="000000"/>
                </a:solidFill>
              </a:rPr>
              <a:t>Two </a:t>
            </a:r>
            <a:r>
              <a:rPr lang="en-US" sz="2600" dirty="0">
                <a:solidFill>
                  <a:srgbClr val="000000"/>
                </a:solidFill>
              </a:rPr>
              <a:t>residuals are necessary in order to implement the Q</a:t>
            </a:r>
            <a:r>
              <a:rPr lang="en-US" sz="2600" baseline="-25000" dirty="0">
                <a:solidFill>
                  <a:srgbClr val="000000"/>
                </a:solidFill>
              </a:rPr>
              <a:t>3,</a:t>
            </a:r>
            <a:r>
              <a:rPr lang="en-US" sz="2600" dirty="0">
                <a:solidFill>
                  <a:srgbClr val="000000"/>
                </a:solidFill>
              </a:rPr>
              <a:t> an item residual and a person-level residual. </a:t>
            </a:r>
            <a:endParaRPr lang="en-US" sz="2600" dirty="0">
              <a:solidFill>
                <a:srgbClr val="000000"/>
              </a:solidFill>
            </a:endParaRPr>
          </a:p>
        </p:txBody>
      </p:sp>
    </p:spTree>
    <p:extLst>
      <p:ext uri="{BB962C8B-B14F-4D97-AF65-F5344CB8AC3E}">
        <p14:creationId xmlns:p14="http://schemas.microsoft.com/office/powerpoint/2010/main" val="39241026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IRT Invariance Property</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a:bodyPr>
          <a:lstStyle/>
          <a:p>
            <a:r>
              <a:rPr lang="en-US" sz="2800" dirty="0"/>
              <a:t>Arguably, the most important difference between </a:t>
            </a:r>
            <a:r>
              <a:rPr lang="en-US" sz="2800" dirty="0" smtClean="0"/>
              <a:t>CTT and IRT </a:t>
            </a:r>
            <a:r>
              <a:rPr lang="en-US" sz="2800" dirty="0"/>
              <a:t>and the results they produce is the property of invariance</a:t>
            </a:r>
            <a:r>
              <a:rPr lang="en-US" sz="2800" dirty="0" smtClean="0"/>
              <a:t>.</a:t>
            </a:r>
          </a:p>
          <a:p>
            <a:r>
              <a:rPr lang="en-US" sz="2800" dirty="0"/>
              <a:t>In IRT, invariance means that the characteristics of item parameters (e.g., difficulty and discrimination) do not depend on the ability distribution of examinees and conversely, the ability distribution of examinees does not depend on the item parameters. </a:t>
            </a:r>
            <a:endParaRPr lang="en-US" sz="2800" dirty="0" smtClean="0"/>
          </a:p>
          <a:p>
            <a:endParaRPr lang="en-US" sz="2600" dirty="0">
              <a:solidFill>
                <a:srgbClr val="000000"/>
              </a:solidFill>
            </a:endParaRPr>
          </a:p>
        </p:txBody>
      </p:sp>
    </p:spTree>
    <p:extLst>
      <p:ext uri="{BB962C8B-B14F-4D97-AF65-F5344CB8AC3E}">
        <p14:creationId xmlns:p14="http://schemas.microsoft.com/office/powerpoint/2010/main" val="16357970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IRT Invariance Property</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a:bodyPr>
          <a:lstStyle/>
          <a:p>
            <a:r>
              <a:rPr lang="en-US" sz="2800" dirty="0">
                <a:solidFill>
                  <a:srgbClr val="000000"/>
                </a:solidFill>
              </a:rPr>
              <a:t>CTT item indices </a:t>
            </a:r>
            <a:r>
              <a:rPr lang="en-US" sz="2800" dirty="0" smtClean="0">
                <a:solidFill>
                  <a:srgbClr val="000000"/>
                </a:solidFill>
              </a:rPr>
              <a:t>include </a:t>
            </a:r>
            <a:r>
              <a:rPr lang="en-US" sz="2800" dirty="0">
                <a:solidFill>
                  <a:srgbClr val="000000"/>
                </a:solidFill>
              </a:rPr>
              <a:t>the proportion of examinees </a:t>
            </a:r>
            <a:r>
              <a:rPr lang="en-US" sz="2800" i="1" dirty="0"/>
              <a:t>responding correctly </a:t>
            </a:r>
            <a:r>
              <a:rPr lang="en-US" sz="2800" dirty="0">
                <a:solidFill>
                  <a:srgbClr val="000000"/>
                </a:solidFill>
              </a:rPr>
              <a:t>to items (i.e., proportion-correct) and the </a:t>
            </a:r>
            <a:r>
              <a:rPr lang="en-US" sz="2800" i="1" dirty="0"/>
              <a:t>discrimination of an item </a:t>
            </a:r>
            <a:r>
              <a:rPr lang="en-US" sz="2800" dirty="0">
                <a:solidFill>
                  <a:srgbClr val="000000"/>
                </a:solidFill>
              </a:rPr>
              <a:t>(i.e., the degree to which an item separates low and high ability examinees). </a:t>
            </a:r>
            <a:endParaRPr lang="en-US" sz="2800" dirty="0" smtClean="0">
              <a:solidFill>
                <a:srgbClr val="000000"/>
              </a:solidFill>
            </a:endParaRPr>
          </a:p>
          <a:p>
            <a:r>
              <a:rPr lang="en-US" sz="2800" dirty="0" smtClean="0">
                <a:solidFill>
                  <a:srgbClr val="000000"/>
                </a:solidFill>
              </a:rPr>
              <a:t>In </a:t>
            </a:r>
            <a:r>
              <a:rPr lang="en-US" sz="2800" dirty="0">
                <a:solidFill>
                  <a:srgbClr val="000000"/>
                </a:solidFill>
              </a:rPr>
              <a:t>CTT, these indices change in relation to the group of examinees taking the test (e.g., </a:t>
            </a:r>
            <a:r>
              <a:rPr lang="en-US" sz="2800" i="1" dirty="0"/>
              <a:t>they are sample dependent</a:t>
            </a:r>
            <a:r>
              <a:rPr lang="en-US" sz="2800" dirty="0">
                <a:solidFill>
                  <a:srgbClr val="000000"/>
                </a:solidFill>
              </a:rPr>
              <a:t>). </a:t>
            </a:r>
            <a:endParaRPr lang="en-US" sz="2600" dirty="0">
              <a:solidFill>
                <a:srgbClr val="000000"/>
              </a:solidFill>
            </a:endParaRPr>
          </a:p>
        </p:txBody>
      </p:sp>
    </p:spTree>
    <p:extLst>
      <p:ext uri="{BB962C8B-B14F-4D97-AF65-F5344CB8AC3E}">
        <p14:creationId xmlns:p14="http://schemas.microsoft.com/office/powerpoint/2010/main" val="38100986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IRT Invariance Property</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a:bodyPr>
          <a:lstStyle/>
          <a:p>
            <a:r>
              <a:rPr lang="en-US" sz="2800" dirty="0">
                <a:solidFill>
                  <a:srgbClr val="000000"/>
                </a:solidFill>
              </a:rPr>
              <a:t>W</a:t>
            </a:r>
            <a:r>
              <a:rPr lang="en-US" sz="2800" dirty="0" smtClean="0">
                <a:solidFill>
                  <a:srgbClr val="000000"/>
                </a:solidFill>
              </a:rPr>
              <a:t>hen </a:t>
            </a:r>
            <a:r>
              <a:rPr lang="en-US" sz="2800" dirty="0">
                <a:solidFill>
                  <a:srgbClr val="000000"/>
                </a:solidFill>
              </a:rPr>
              <a:t>the assumptions of IRT hold and the model adequately fits a set of item responses (i.e., either exactly or as a close approximation) </a:t>
            </a:r>
            <a:r>
              <a:rPr lang="en-US" sz="2800" i="1" dirty="0"/>
              <a:t>the same IRF/ICC for the test items is observed regardless of the distribution of ability of the groups used to estimate the item parameters</a:t>
            </a:r>
            <a:r>
              <a:rPr lang="en-US" sz="2800" dirty="0">
                <a:solidFill>
                  <a:srgbClr val="000000"/>
                </a:solidFill>
              </a:rPr>
              <a:t>. </a:t>
            </a:r>
            <a:endParaRPr lang="en-US" sz="2800" dirty="0" smtClean="0">
              <a:solidFill>
                <a:srgbClr val="000000"/>
              </a:solidFill>
            </a:endParaRPr>
          </a:p>
          <a:p>
            <a:r>
              <a:rPr lang="en-US" sz="2800" dirty="0">
                <a:solidFill>
                  <a:srgbClr val="000000"/>
                </a:solidFill>
              </a:rPr>
              <a:t>For this reason the IRF is </a:t>
            </a:r>
            <a:r>
              <a:rPr lang="en-US" sz="2800" i="1" dirty="0"/>
              <a:t>invariant</a:t>
            </a:r>
            <a:r>
              <a:rPr lang="en-US" sz="2800" dirty="0">
                <a:solidFill>
                  <a:srgbClr val="000000"/>
                </a:solidFill>
              </a:rPr>
              <a:t> across populations of examinees. </a:t>
            </a:r>
            <a:endParaRPr lang="en-US" sz="2600" dirty="0">
              <a:solidFill>
                <a:srgbClr val="000000"/>
              </a:solidFill>
            </a:endParaRPr>
          </a:p>
        </p:txBody>
      </p:sp>
    </p:spTree>
    <p:extLst>
      <p:ext uri="{BB962C8B-B14F-4D97-AF65-F5344CB8AC3E}">
        <p14:creationId xmlns:p14="http://schemas.microsoft.com/office/powerpoint/2010/main" val="28343187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How IRT and CTT Differs</a:t>
            </a:r>
            <a:endParaRPr lang="en-US" dirty="0">
              <a:solidFill>
                <a:srgbClr val="000000"/>
              </a:solidFill>
            </a:endParaRPr>
          </a:p>
        </p:txBody>
      </p:sp>
      <p:sp>
        <p:nvSpPr>
          <p:cNvPr id="5" name="Content Placeholder 4"/>
          <p:cNvSpPr>
            <a:spLocks noGrp="1"/>
          </p:cNvSpPr>
          <p:nvPr>
            <p:ph idx="1"/>
          </p:nvPr>
        </p:nvSpPr>
        <p:spPr/>
        <p:txBody>
          <a:bodyPr>
            <a:normAutofit lnSpcReduction="10000"/>
          </a:bodyPr>
          <a:lstStyle/>
          <a:p>
            <a:r>
              <a:rPr lang="en-US" sz="2800" dirty="0">
                <a:solidFill>
                  <a:srgbClr val="000000"/>
                </a:solidFill>
              </a:rPr>
              <a:t>Item response theory is a probabilistic, model-based test theory that originates from the</a:t>
            </a:r>
            <a:r>
              <a:rPr lang="en-US" sz="2800" dirty="0"/>
              <a:t> </a:t>
            </a:r>
            <a:r>
              <a:rPr lang="en-US" sz="2800" i="1" dirty="0"/>
              <a:t>pattern of examinees’ responses</a:t>
            </a:r>
            <a:r>
              <a:rPr lang="en-US" sz="2800" dirty="0"/>
              <a:t> </a:t>
            </a:r>
            <a:r>
              <a:rPr lang="en-US" sz="2800" dirty="0">
                <a:solidFill>
                  <a:srgbClr val="000000"/>
                </a:solidFill>
              </a:rPr>
              <a:t>to a set of test items</a:t>
            </a:r>
            <a:r>
              <a:rPr lang="en-US" sz="2800" dirty="0" smtClean="0">
                <a:solidFill>
                  <a:srgbClr val="000000"/>
                </a:solidFill>
              </a:rPr>
              <a:t>.</a:t>
            </a:r>
          </a:p>
          <a:p>
            <a:r>
              <a:rPr lang="en-US" sz="2800" dirty="0">
                <a:solidFill>
                  <a:srgbClr val="000000"/>
                </a:solidFill>
              </a:rPr>
              <a:t>Fundamentally, IRT differs from </a:t>
            </a:r>
            <a:r>
              <a:rPr lang="en-US" sz="2800" dirty="0"/>
              <a:t>CTT </a:t>
            </a:r>
            <a:r>
              <a:rPr lang="en-US" sz="2800" dirty="0">
                <a:solidFill>
                  <a:srgbClr val="000000"/>
                </a:solidFill>
              </a:rPr>
              <a:t>because in </a:t>
            </a:r>
            <a:r>
              <a:rPr lang="en-US" sz="2800" dirty="0"/>
              <a:t>CTT </a:t>
            </a:r>
            <a:r>
              <a:rPr lang="en-US" sz="2800" i="1" dirty="0"/>
              <a:t>total test scores </a:t>
            </a:r>
            <a:r>
              <a:rPr lang="en-US" sz="2800" dirty="0">
                <a:solidFill>
                  <a:srgbClr val="000000"/>
                </a:solidFill>
              </a:rPr>
              <a:t>for examinees are based on the </a:t>
            </a:r>
            <a:r>
              <a:rPr lang="en-US" sz="2800" i="1" dirty="0"/>
              <a:t>sum of the responses</a:t>
            </a:r>
            <a:r>
              <a:rPr lang="en-US" sz="2800" dirty="0"/>
              <a:t> </a:t>
            </a:r>
            <a:r>
              <a:rPr lang="en-US" sz="2800" dirty="0" smtClean="0"/>
              <a:t>to </a:t>
            </a:r>
            <a:r>
              <a:rPr lang="en-US" sz="2800" dirty="0"/>
              <a:t>individual items</a:t>
            </a:r>
            <a:r>
              <a:rPr lang="en-US" sz="2800" dirty="0" smtClean="0"/>
              <a:t>.</a:t>
            </a:r>
          </a:p>
          <a:p>
            <a:r>
              <a:rPr lang="en-US" sz="2800" dirty="0">
                <a:solidFill>
                  <a:srgbClr val="000000"/>
                </a:solidFill>
              </a:rPr>
              <a:t>One shortcoming of the CTT approach is that the statistics used in evaluating the performance of persons are </a:t>
            </a:r>
            <a:r>
              <a:rPr lang="en-US" sz="2800" i="1" dirty="0"/>
              <a:t>sample dependent </a:t>
            </a:r>
            <a:r>
              <a:rPr lang="en-US" sz="2800" dirty="0">
                <a:solidFill>
                  <a:srgbClr val="000000"/>
                </a:solidFill>
              </a:rPr>
              <a:t>(i.e., are deterministic compared to probabilistic). </a:t>
            </a:r>
          </a:p>
        </p:txBody>
      </p:sp>
    </p:spTree>
    <p:extLst>
      <p:ext uri="{BB962C8B-B14F-4D97-AF65-F5344CB8AC3E}">
        <p14:creationId xmlns:p14="http://schemas.microsoft.com/office/powerpoint/2010/main" val="15054628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8991600" cy="1143000"/>
          </a:xfrm>
        </p:spPr>
        <p:txBody>
          <a:bodyPr>
            <a:noAutofit/>
          </a:bodyPr>
          <a:lstStyle/>
          <a:p>
            <a:r>
              <a:rPr lang="en-US" sz="4000" dirty="0" smtClean="0">
                <a:solidFill>
                  <a:schemeClr val="bg2">
                    <a:lumMod val="10000"/>
                  </a:schemeClr>
                </a:solidFill>
              </a:rPr>
              <a:t>IRT Invariance Property</a:t>
            </a:r>
            <a:endParaRPr lang="en-US" sz="4000" dirty="0">
              <a:solidFill>
                <a:schemeClr val="bg2">
                  <a:lumMod val="10000"/>
                </a:schemeClr>
              </a:solidFill>
            </a:endParaRPr>
          </a:p>
        </p:txBody>
      </p:sp>
      <p:sp>
        <p:nvSpPr>
          <p:cNvPr id="2" name="Content Placeholder 1"/>
          <p:cNvSpPr>
            <a:spLocks noGrp="1"/>
          </p:cNvSpPr>
          <p:nvPr>
            <p:ph idx="1"/>
          </p:nvPr>
        </p:nvSpPr>
        <p:spPr/>
        <p:txBody>
          <a:bodyPr>
            <a:normAutofit/>
          </a:bodyPr>
          <a:lstStyle/>
          <a:p>
            <a:pPr marL="0" indent="0">
              <a:buNone/>
            </a:pPr>
            <a:endParaRPr lang="en-US" sz="2600" dirty="0">
              <a:solidFill>
                <a:srgbClr val="000000"/>
              </a:solidFill>
            </a:endParaRPr>
          </a:p>
        </p:txBody>
      </p:sp>
      <p:sp>
        <p:nvSpPr>
          <p:cNvPr id="3" name="Rectangle 2"/>
          <p:cNvSpPr>
            <a:spLocks noChangeArrowheads="1"/>
          </p:cNvSpPr>
          <p:nvPr/>
        </p:nvSpPr>
        <p:spPr bwMode="auto">
          <a:xfrm flipV="1">
            <a:off x="2514773" y="450490"/>
            <a:ext cx="815322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826811164"/>
              </p:ext>
            </p:extLst>
          </p:nvPr>
        </p:nvGraphicFramePr>
        <p:xfrm>
          <a:off x="2209800" y="1601821"/>
          <a:ext cx="6378708" cy="6661548"/>
        </p:xfrm>
        <a:graphic>
          <a:graphicData uri="http://schemas.openxmlformats.org/presentationml/2006/ole">
            <mc:AlternateContent xmlns:mc="http://schemas.openxmlformats.org/markup-compatibility/2006">
              <mc:Choice xmlns:v="urn:schemas-microsoft-com:vml" Requires="v">
                <p:oleObj spid="_x0000_s29720" r:id="rId4" imgW="6660000" imgH="7416000" progId="ConceptDraw.Document">
                  <p:embed/>
                </p:oleObj>
              </mc:Choice>
              <mc:Fallback>
                <p:oleObj r:id="rId4" imgW="6660000" imgH="7416000" progId="ConceptDraw.Document">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1601821"/>
                        <a:ext cx="6378708" cy="6661548"/>
                      </a:xfrm>
                      <a:prstGeom prst="rect">
                        <a:avLst/>
                      </a:prstGeom>
                      <a:noFill/>
                    </p:spPr>
                  </p:pic>
                </p:oleObj>
              </mc:Fallback>
            </mc:AlternateContent>
          </a:graphicData>
        </a:graphic>
      </p:graphicFrame>
    </p:spTree>
    <p:extLst>
      <p:ext uri="{BB962C8B-B14F-4D97-AF65-F5344CB8AC3E}">
        <p14:creationId xmlns:p14="http://schemas.microsoft.com/office/powerpoint/2010/main" val="27661030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Example of Invariance</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a:lnSpc>
                <a:spcPct val="90000"/>
              </a:lnSpc>
              <a:defRPr/>
            </a:pPr>
            <a:r>
              <a:rPr lang="en-US" sz="2400" dirty="0">
                <a:solidFill>
                  <a:srgbClr val="000000"/>
                </a:solidFill>
              </a:rPr>
              <a:t>To illustrate the property of invariance and how the assumption can be evaluated, we return to the crystallized intelligence test 2 data, comprised of 25 dichotomously scored items, and focus on </a:t>
            </a:r>
            <a:r>
              <a:rPr lang="en-US" sz="2400" i="1" dirty="0"/>
              <a:t>item number 11</a:t>
            </a:r>
            <a:r>
              <a:rPr lang="en-US" sz="2400" dirty="0" smtClean="0">
                <a:solidFill>
                  <a:srgbClr val="000000"/>
                </a:solidFill>
              </a:rPr>
              <a:t>.</a:t>
            </a:r>
          </a:p>
          <a:p>
            <a:pPr>
              <a:lnSpc>
                <a:spcPct val="90000"/>
              </a:lnSpc>
              <a:defRPr/>
            </a:pPr>
            <a:r>
              <a:rPr lang="en-US" sz="2400" dirty="0">
                <a:solidFill>
                  <a:srgbClr val="000000"/>
                </a:solidFill>
              </a:rPr>
              <a:t>First, I </a:t>
            </a:r>
            <a:r>
              <a:rPr lang="en-US" sz="2400" i="1" dirty="0"/>
              <a:t>create two random subsamples of size 500 </a:t>
            </a:r>
            <a:r>
              <a:rPr lang="en-US" sz="2400" dirty="0">
                <a:solidFill>
                  <a:srgbClr val="000000"/>
                </a:solidFill>
              </a:rPr>
              <a:t>from the total sample of 1,000 examinees</a:t>
            </a:r>
            <a:r>
              <a:rPr lang="en-US" sz="2400" dirty="0" smtClean="0">
                <a:solidFill>
                  <a:srgbClr val="000000"/>
                </a:solidFill>
              </a:rPr>
              <a:t>.</a:t>
            </a:r>
          </a:p>
          <a:p>
            <a:pPr>
              <a:lnSpc>
                <a:spcPct val="90000"/>
              </a:lnSpc>
              <a:defRPr/>
            </a:pPr>
            <a:r>
              <a:rPr lang="en-US" sz="2400" dirty="0">
                <a:solidFill>
                  <a:srgbClr val="000000"/>
                </a:solidFill>
              </a:rPr>
              <a:t>Next, the classical item statistics </a:t>
            </a:r>
            <a:r>
              <a:rPr lang="en-US" sz="2400" i="1" dirty="0"/>
              <a:t>proportion-correct</a:t>
            </a:r>
            <a:r>
              <a:rPr lang="en-US" sz="2400" dirty="0">
                <a:solidFill>
                  <a:srgbClr val="000000"/>
                </a:solidFill>
              </a:rPr>
              <a:t> and </a:t>
            </a:r>
            <a:r>
              <a:rPr lang="en-US" sz="2400" i="1" dirty="0"/>
              <a:t>point-biserial </a:t>
            </a:r>
            <a:r>
              <a:rPr lang="en-US" sz="2400" dirty="0">
                <a:solidFill>
                  <a:srgbClr val="000000"/>
                </a:solidFill>
              </a:rPr>
              <a:t>are calculated for each sample. </a:t>
            </a:r>
            <a:endParaRPr lang="en-US" sz="2400" dirty="0" smtClean="0">
              <a:solidFill>
                <a:srgbClr val="000000"/>
              </a:solidFill>
            </a:endParaRPr>
          </a:p>
          <a:p>
            <a:pPr>
              <a:lnSpc>
                <a:spcPct val="90000"/>
              </a:lnSpc>
              <a:defRPr/>
            </a:pPr>
            <a:r>
              <a:rPr lang="en-US" sz="2400" dirty="0" smtClean="0">
                <a:solidFill>
                  <a:srgbClr val="000000"/>
                </a:solidFill>
              </a:rPr>
              <a:t>To </a:t>
            </a:r>
            <a:r>
              <a:rPr lang="en-US" sz="2400" dirty="0">
                <a:solidFill>
                  <a:srgbClr val="000000"/>
                </a:solidFill>
              </a:rPr>
              <a:t>compare our random subsamples derived </a:t>
            </a:r>
            <a:r>
              <a:rPr lang="en-US" sz="2400" i="1" dirty="0"/>
              <a:t>CTT item statistics</a:t>
            </a:r>
            <a:r>
              <a:rPr lang="en-US" sz="2400" dirty="0">
                <a:solidFill>
                  <a:srgbClr val="000000"/>
                </a:solidFill>
              </a:rPr>
              <a:t> with the results produced by IRT, a </a:t>
            </a:r>
            <a:r>
              <a:rPr lang="en-US" sz="2400" i="1" dirty="0"/>
              <a:t>2-parameter IRT model</a:t>
            </a:r>
            <a:r>
              <a:rPr lang="en-US" sz="2400" dirty="0">
                <a:solidFill>
                  <a:srgbClr val="000000"/>
                </a:solidFill>
              </a:rPr>
              <a:t> is fit to </a:t>
            </a:r>
            <a:r>
              <a:rPr lang="en-US" sz="2400" i="1" dirty="0"/>
              <a:t>each subsample </a:t>
            </a:r>
            <a:r>
              <a:rPr lang="en-US" sz="2400" dirty="0">
                <a:solidFill>
                  <a:srgbClr val="000000"/>
                </a:solidFill>
              </a:rPr>
              <a:t>(each with N=500) and the total sample (N=1,000). </a:t>
            </a:r>
            <a:endParaRPr lang="en-US" sz="2400" dirty="0">
              <a:solidFill>
                <a:srgbClr val="000000"/>
              </a:solidFill>
              <a:latin typeface="+mj-lt"/>
              <a:cs typeface="Arial" pitchFamily="34" charset="0"/>
            </a:endParaRPr>
          </a:p>
        </p:txBody>
      </p:sp>
    </p:spTree>
    <p:extLst>
      <p:ext uri="{BB962C8B-B14F-4D97-AF65-F5344CB8AC3E}">
        <p14:creationId xmlns:p14="http://schemas.microsoft.com/office/powerpoint/2010/main" val="27587256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Summary Statistics</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a:lnSpc>
                <a:spcPct val="90000"/>
              </a:lnSpc>
              <a:defRPr/>
            </a:pPr>
            <a:endParaRPr lang="en-US" sz="2400" dirty="0">
              <a:solidFill>
                <a:srgbClr val="000000"/>
              </a:solidFill>
              <a:latin typeface="+mj-lt"/>
              <a:cs typeface="Arial"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219178693"/>
              </p:ext>
            </p:extLst>
          </p:nvPr>
        </p:nvGraphicFramePr>
        <p:xfrm>
          <a:off x="1981200" y="1905000"/>
          <a:ext cx="6138862" cy="2106613"/>
        </p:xfrm>
        <a:graphic>
          <a:graphicData uri="http://schemas.openxmlformats.org/presentationml/2006/ole">
            <mc:AlternateContent xmlns:mc="http://schemas.openxmlformats.org/markup-compatibility/2006">
              <mc:Choice xmlns:v="urn:schemas-microsoft-com:vml" Requires="v">
                <p:oleObj spid="_x0000_s35862" name="Document" r:id="rId4" imgW="6139305" imgH="2106922" progId="Word.Document.12">
                  <p:embed/>
                </p:oleObj>
              </mc:Choice>
              <mc:Fallback>
                <p:oleObj name="Document" r:id="rId4" imgW="6139305" imgH="2106922" progId="Word.Document.12">
                  <p:embed/>
                  <p:pic>
                    <p:nvPicPr>
                      <p:cNvPr id="0" name=""/>
                      <p:cNvPicPr/>
                      <p:nvPr/>
                    </p:nvPicPr>
                    <p:blipFill>
                      <a:blip r:embed="rId5"/>
                      <a:stretch>
                        <a:fillRect/>
                      </a:stretch>
                    </p:blipFill>
                    <p:spPr>
                      <a:xfrm>
                        <a:off x="1981200" y="1905000"/>
                        <a:ext cx="6138862" cy="2106613"/>
                      </a:xfrm>
                      <a:prstGeom prst="rect">
                        <a:avLst/>
                      </a:prstGeom>
                    </p:spPr>
                  </p:pic>
                </p:oleObj>
              </mc:Fallback>
            </mc:AlternateContent>
          </a:graphicData>
        </a:graphic>
      </p:graphicFrame>
      <p:pic>
        <p:nvPicPr>
          <p:cNvPr id="6" name="Picture 5"/>
          <p:cNvPicPr>
            <a:picLocks noChangeAspect="1"/>
          </p:cNvPicPr>
          <p:nvPr/>
        </p:nvPicPr>
        <p:blipFill>
          <a:blip r:embed="rId6"/>
          <a:stretch>
            <a:fillRect/>
          </a:stretch>
        </p:blipFill>
        <p:spPr>
          <a:xfrm>
            <a:off x="1066800" y="4114800"/>
            <a:ext cx="6127370" cy="1669191"/>
          </a:xfrm>
          <a:prstGeom prst="rect">
            <a:avLst/>
          </a:prstGeom>
        </p:spPr>
      </p:pic>
    </p:spTree>
    <p:extLst>
      <p:ext uri="{BB962C8B-B14F-4D97-AF65-F5344CB8AC3E}">
        <p14:creationId xmlns:p14="http://schemas.microsoft.com/office/powerpoint/2010/main" val="6995593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ICCs – Samples 1 &amp; 2 (item 11)</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a:lnSpc>
                <a:spcPct val="90000"/>
              </a:lnSpc>
              <a:defRPr/>
            </a:pPr>
            <a:r>
              <a:rPr lang="en-US" sz="2400" dirty="0">
                <a:solidFill>
                  <a:srgbClr val="000000"/>
                </a:solidFill>
              </a:rPr>
              <a:t>To illustrate the property of invariance and how the assumption can be evaluated, we return to the crystallized intelligence test 2 data, comprised of 25 dichotomously scored items, and focus on </a:t>
            </a:r>
            <a:r>
              <a:rPr lang="en-US" sz="2400" i="1" dirty="0"/>
              <a:t>item number 11</a:t>
            </a:r>
            <a:r>
              <a:rPr lang="en-US" sz="2400" dirty="0" smtClean="0">
                <a:solidFill>
                  <a:srgbClr val="000000"/>
                </a:solidFill>
              </a:rPr>
              <a:t>.</a:t>
            </a:r>
          </a:p>
        </p:txBody>
      </p:sp>
      <p:pic>
        <p:nvPicPr>
          <p:cNvPr id="2" name="Picture 1"/>
          <p:cNvPicPr>
            <a:picLocks noChangeAspect="1"/>
          </p:cNvPicPr>
          <p:nvPr/>
        </p:nvPicPr>
        <p:blipFill>
          <a:blip r:embed="rId3"/>
          <a:stretch>
            <a:fillRect/>
          </a:stretch>
        </p:blipFill>
        <p:spPr>
          <a:xfrm>
            <a:off x="696296" y="4027658"/>
            <a:ext cx="3853006" cy="2127688"/>
          </a:xfrm>
          <a:prstGeom prst="rect">
            <a:avLst/>
          </a:prstGeom>
        </p:spPr>
      </p:pic>
      <p:pic>
        <p:nvPicPr>
          <p:cNvPr id="3" name="Picture 2"/>
          <p:cNvPicPr>
            <a:picLocks noChangeAspect="1"/>
          </p:cNvPicPr>
          <p:nvPr/>
        </p:nvPicPr>
        <p:blipFill>
          <a:blip r:embed="rId4"/>
          <a:stretch>
            <a:fillRect/>
          </a:stretch>
        </p:blipFill>
        <p:spPr>
          <a:xfrm>
            <a:off x="4781913" y="4027658"/>
            <a:ext cx="3810330" cy="2005758"/>
          </a:xfrm>
          <a:prstGeom prst="rect">
            <a:avLst/>
          </a:prstGeom>
        </p:spPr>
      </p:pic>
      <p:sp>
        <p:nvSpPr>
          <p:cNvPr id="6" name="Rectangle 5"/>
          <p:cNvSpPr/>
          <p:nvPr/>
        </p:nvSpPr>
        <p:spPr>
          <a:xfrm>
            <a:off x="2133600" y="3382379"/>
            <a:ext cx="1045479" cy="369332"/>
          </a:xfrm>
          <a:prstGeom prst="rect">
            <a:avLst/>
          </a:prstGeom>
        </p:spPr>
        <p:txBody>
          <a:bodyPr wrap="none">
            <a:spAutoFit/>
          </a:bodyPr>
          <a:lstStyle/>
          <a:p>
            <a:r>
              <a:rPr lang="en-US" dirty="0"/>
              <a:t>Sample 1</a:t>
            </a:r>
          </a:p>
        </p:txBody>
      </p:sp>
      <p:sp>
        <p:nvSpPr>
          <p:cNvPr id="8" name="Rectangle 7"/>
          <p:cNvSpPr/>
          <p:nvPr/>
        </p:nvSpPr>
        <p:spPr>
          <a:xfrm>
            <a:off x="6096000" y="3475764"/>
            <a:ext cx="1295400" cy="369332"/>
          </a:xfrm>
          <a:prstGeom prst="rect">
            <a:avLst/>
          </a:prstGeom>
        </p:spPr>
        <p:txBody>
          <a:bodyPr wrap="square">
            <a:spAutoFit/>
          </a:bodyPr>
          <a:lstStyle/>
          <a:p>
            <a:r>
              <a:rPr lang="en-US" dirty="0">
                <a:latin typeface="+mj-lt"/>
                <a:ea typeface="Times New Roman" panose="02020603050405020304" pitchFamily="18" charset="0"/>
              </a:rPr>
              <a:t>Sample 2</a:t>
            </a:r>
            <a:endParaRPr lang="en-US" dirty="0">
              <a:latin typeface="+mj-lt"/>
            </a:endParaRPr>
          </a:p>
        </p:txBody>
      </p:sp>
    </p:spTree>
    <p:extLst>
      <p:ext uri="{BB962C8B-B14F-4D97-AF65-F5344CB8AC3E}">
        <p14:creationId xmlns:p14="http://schemas.microsoft.com/office/powerpoint/2010/main" val="39560369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Invariance Example Results</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62500" lnSpcReduction="20000"/>
          </a:bodyPr>
          <a:lstStyle/>
          <a:p>
            <a:r>
              <a:rPr lang="en-US" dirty="0">
                <a:solidFill>
                  <a:srgbClr val="000000"/>
                </a:solidFill>
              </a:rPr>
              <a:t>Inspection of the classical item statistics (CTT) in </a:t>
            </a:r>
            <a:r>
              <a:rPr lang="en-US" dirty="0" smtClean="0">
                <a:solidFill>
                  <a:srgbClr val="000000"/>
                </a:solidFill>
              </a:rPr>
              <a:t>top </a:t>
            </a:r>
            <a:r>
              <a:rPr lang="en-US" dirty="0">
                <a:solidFill>
                  <a:srgbClr val="000000"/>
                </a:solidFill>
              </a:rPr>
              <a:t>half of the </a:t>
            </a:r>
            <a:r>
              <a:rPr lang="en-US" dirty="0" smtClean="0">
                <a:solidFill>
                  <a:srgbClr val="000000"/>
                </a:solidFill>
              </a:rPr>
              <a:t>table </a:t>
            </a:r>
            <a:r>
              <a:rPr lang="en-US" dirty="0">
                <a:solidFill>
                  <a:srgbClr val="000000"/>
                </a:solidFill>
              </a:rPr>
              <a:t>for item 11 reveals that the two samples are </a:t>
            </a:r>
            <a:r>
              <a:rPr lang="en-US" i="1" dirty="0"/>
              <a:t>not invariant</a:t>
            </a:r>
            <a:r>
              <a:rPr lang="en-US" dirty="0"/>
              <a:t> </a:t>
            </a:r>
            <a:r>
              <a:rPr lang="en-US" dirty="0">
                <a:solidFill>
                  <a:srgbClr val="000000"/>
                </a:solidFill>
              </a:rPr>
              <a:t>with respect to the ability of the two groups (i.e., the proportion-correct and point-biserial coefficients are unequal). </a:t>
            </a:r>
            <a:endParaRPr lang="en-US" dirty="0" smtClean="0">
              <a:solidFill>
                <a:srgbClr val="000000"/>
              </a:solidFill>
            </a:endParaRPr>
          </a:p>
          <a:p>
            <a:r>
              <a:rPr lang="en-US" dirty="0" smtClean="0">
                <a:solidFill>
                  <a:srgbClr val="000000"/>
                </a:solidFill>
              </a:rPr>
              <a:t>Next</a:t>
            </a:r>
            <a:r>
              <a:rPr lang="en-US" dirty="0">
                <a:solidFill>
                  <a:srgbClr val="000000"/>
                </a:solidFill>
              </a:rPr>
              <a:t>, comparing the parameters estimated for item 11 using the 2-parameter IRT model, in </a:t>
            </a:r>
            <a:r>
              <a:rPr lang="en-US" dirty="0" smtClean="0">
                <a:solidFill>
                  <a:srgbClr val="000000"/>
                </a:solidFill>
              </a:rPr>
              <a:t>table we </a:t>
            </a:r>
            <a:r>
              <a:rPr lang="en-US" dirty="0">
                <a:solidFill>
                  <a:srgbClr val="000000"/>
                </a:solidFill>
              </a:rPr>
              <a:t>see that the </a:t>
            </a:r>
            <a:r>
              <a:rPr lang="en-US" i="1" dirty="0"/>
              <a:t>item difficulty </a:t>
            </a:r>
            <a:r>
              <a:rPr lang="en-US" dirty="0">
                <a:solidFill>
                  <a:srgbClr val="000000"/>
                </a:solidFill>
              </a:rPr>
              <a:t>or location estimates for the samples are </a:t>
            </a:r>
            <a:r>
              <a:rPr lang="en-US" i="1" dirty="0"/>
              <a:t>very close </a:t>
            </a:r>
            <a:r>
              <a:rPr lang="en-US" dirty="0">
                <a:solidFill>
                  <a:srgbClr val="000000"/>
                </a:solidFill>
              </a:rPr>
              <a:t>(.04 vs. -.07) and the </a:t>
            </a:r>
            <a:r>
              <a:rPr lang="en-US" i="1" dirty="0"/>
              <a:t>discrimination parameters </a:t>
            </a:r>
            <a:r>
              <a:rPr lang="en-US" dirty="0">
                <a:solidFill>
                  <a:srgbClr val="000000"/>
                </a:solidFill>
              </a:rPr>
              <a:t>(labeled as “slope”) are </a:t>
            </a:r>
            <a:r>
              <a:rPr lang="en-US" i="1" dirty="0"/>
              <a:t>the same </a:t>
            </a:r>
            <a:r>
              <a:rPr lang="en-US" dirty="0">
                <a:solidFill>
                  <a:srgbClr val="000000"/>
                </a:solidFill>
              </a:rPr>
              <a:t>(.92 vs. .92). </a:t>
            </a:r>
            <a:endParaRPr lang="en-US" dirty="0" smtClean="0">
              <a:solidFill>
                <a:srgbClr val="000000"/>
              </a:solidFill>
            </a:endParaRPr>
          </a:p>
          <a:p>
            <a:r>
              <a:rPr lang="en-US" dirty="0" smtClean="0">
                <a:solidFill>
                  <a:srgbClr val="000000"/>
                </a:solidFill>
              </a:rPr>
              <a:t>Finally</a:t>
            </a:r>
            <a:r>
              <a:rPr lang="en-US" dirty="0">
                <a:solidFill>
                  <a:srgbClr val="000000"/>
                </a:solidFill>
              </a:rPr>
              <a:t>, conducting a chi-square difference test between the groups on item 11 yields no statistical difference indicating that the item locations and discrimination parameters are </a:t>
            </a:r>
            <a:r>
              <a:rPr lang="en-US" i="1" dirty="0"/>
              <a:t>approximately equal</a:t>
            </a:r>
            <a:r>
              <a:rPr lang="en-US" dirty="0"/>
              <a:t>. </a:t>
            </a:r>
            <a:endParaRPr lang="en-US" dirty="0" smtClean="0"/>
          </a:p>
          <a:p>
            <a:r>
              <a:rPr lang="en-US" dirty="0" smtClean="0">
                <a:solidFill>
                  <a:srgbClr val="000000"/>
                </a:solidFill>
              </a:rPr>
              <a:t>To </a:t>
            </a:r>
            <a:r>
              <a:rPr lang="en-US" dirty="0">
                <a:solidFill>
                  <a:srgbClr val="000000"/>
                </a:solidFill>
              </a:rPr>
              <a:t>summarize, I have demonstrated that </a:t>
            </a:r>
            <a:endParaRPr lang="en-US" dirty="0" smtClean="0">
              <a:solidFill>
                <a:srgbClr val="000000"/>
              </a:solidFill>
            </a:endParaRPr>
          </a:p>
          <a:p>
            <a:pPr lvl="1"/>
            <a:r>
              <a:rPr lang="en-US" dirty="0" smtClean="0"/>
              <a:t>invariance </a:t>
            </a:r>
            <a:r>
              <a:rPr lang="en-US" dirty="0"/>
              <a:t>holds regardless of differences in person or examinee ability in the IRT </a:t>
            </a:r>
            <a:r>
              <a:rPr lang="en-US" dirty="0" smtClean="0"/>
              <a:t>model.</a:t>
            </a:r>
          </a:p>
          <a:p>
            <a:pPr lvl="1"/>
            <a:r>
              <a:rPr lang="en-US" dirty="0" smtClean="0"/>
              <a:t>invariance </a:t>
            </a:r>
            <a:r>
              <a:rPr lang="en-US" dirty="0"/>
              <a:t>does not hold for the two random subsamples when using the CTT model (i.e., the proportion-correct and point-biserial correlations are unequal).</a:t>
            </a:r>
            <a:endParaRPr lang="en-US" dirty="0" smtClean="0">
              <a:solidFill>
                <a:schemeClr val="bg2">
                  <a:lumMod val="10000"/>
                </a:schemeClr>
              </a:solidFill>
            </a:endParaRPr>
          </a:p>
        </p:txBody>
      </p:sp>
    </p:spTree>
    <p:extLst>
      <p:ext uri="{BB962C8B-B14F-4D97-AF65-F5344CB8AC3E}">
        <p14:creationId xmlns:p14="http://schemas.microsoft.com/office/powerpoint/2010/main" val="233019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bg2">
                    <a:lumMod val="10000"/>
                  </a:schemeClr>
                </a:solidFill>
              </a:rPr>
              <a:t>Item Parameter and Ability Estimation</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85000" lnSpcReduction="20000"/>
          </a:bodyPr>
          <a:lstStyle/>
          <a:p>
            <a:pPr lvl="1">
              <a:buFont typeface="Arial" panose="020B0604020202020204" pitchFamily="34" charset="0"/>
              <a:buChar char="•"/>
              <a:defRPr/>
            </a:pPr>
            <a:r>
              <a:rPr lang="en-US" dirty="0">
                <a:solidFill>
                  <a:srgbClr val="000000"/>
                </a:solidFill>
              </a:rPr>
              <a:t>At the outset of an IRT analysis, both </a:t>
            </a:r>
            <a:r>
              <a:rPr lang="en-US" i="1" dirty="0"/>
              <a:t>item parameters </a:t>
            </a:r>
            <a:r>
              <a:rPr lang="en-US" dirty="0"/>
              <a:t>and </a:t>
            </a:r>
            <a:r>
              <a:rPr lang="en-US" i="1" dirty="0"/>
              <a:t>examinee ability </a:t>
            </a:r>
            <a:r>
              <a:rPr lang="en-US" dirty="0">
                <a:solidFill>
                  <a:srgbClr val="000000"/>
                </a:solidFill>
              </a:rPr>
              <a:t>are unknown quantities and must be estimated. </a:t>
            </a:r>
            <a:endParaRPr lang="en-US" dirty="0" smtClean="0">
              <a:solidFill>
                <a:srgbClr val="000000"/>
              </a:solidFill>
            </a:endParaRPr>
          </a:p>
          <a:p>
            <a:pPr lvl="1">
              <a:buFont typeface="Arial" panose="020B0604020202020204" pitchFamily="34" charset="0"/>
              <a:buChar char="•"/>
              <a:defRPr/>
            </a:pPr>
            <a:r>
              <a:rPr lang="en-US" dirty="0">
                <a:solidFill>
                  <a:srgbClr val="000000"/>
                </a:solidFill>
              </a:rPr>
              <a:t>The estimation challenge is to find the ability of each examinee and the item parameters using the responses to items on the test. </a:t>
            </a:r>
            <a:endParaRPr lang="en-US" dirty="0" smtClean="0">
              <a:solidFill>
                <a:srgbClr val="000000"/>
              </a:solidFill>
            </a:endParaRPr>
          </a:p>
          <a:p>
            <a:pPr lvl="1">
              <a:buFont typeface="Arial" panose="020B0604020202020204" pitchFamily="34" charset="0"/>
              <a:buChar char="•"/>
              <a:defRPr/>
            </a:pPr>
            <a:r>
              <a:rPr lang="en-US" i="1" dirty="0" smtClean="0"/>
              <a:t>Marginal </a:t>
            </a:r>
            <a:r>
              <a:rPr lang="en-US" i="1" dirty="0"/>
              <a:t>maximum likelihood estimation </a:t>
            </a:r>
            <a:r>
              <a:rPr lang="en-US" dirty="0"/>
              <a:t>(MMLE) </a:t>
            </a:r>
            <a:r>
              <a:rPr lang="en-US" dirty="0">
                <a:solidFill>
                  <a:srgbClr val="000000"/>
                </a:solidFill>
              </a:rPr>
              <a:t>approach (Bock and Aitkin, 1982) is the technique of choice and is incorporated into most of if not all IRT programs (e.g., IRTPRO, BILOG-MG, PARSCALE, MULTILOG, and CONQUEST). </a:t>
            </a:r>
            <a:endParaRPr lang="en-US" dirty="0" smtClean="0">
              <a:solidFill>
                <a:srgbClr val="000000"/>
              </a:solidFill>
            </a:endParaRPr>
          </a:p>
          <a:p>
            <a:pPr lvl="1">
              <a:buFont typeface="Arial" panose="020B0604020202020204" pitchFamily="34" charset="0"/>
              <a:buChar char="•"/>
              <a:defRPr/>
            </a:pPr>
            <a:r>
              <a:rPr lang="en-US" dirty="0" smtClean="0">
                <a:solidFill>
                  <a:srgbClr val="000000"/>
                </a:solidFill>
              </a:rPr>
              <a:t>In </a:t>
            </a:r>
            <a:r>
              <a:rPr lang="en-US" dirty="0">
                <a:solidFill>
                  <a:srgbClr val="000000"/>
                </a:solidFill>
              </a:rPr>
              <a:t>the MMLE technique, the test </a:t>
            </a:r>
            <a:r>
              <a:rPr lang="en-US" i="1" dirty="0"/>
              <a:t>items are estimated first </a:t>
            </a:r>
            <a:r>
              <a:rPr lang="en-US" dirty="0">
                <a:solidFill>
                  <a:srgbClr val="000000"/>
                </a:solidFill>
              </a:rPr>
              <a:t>and subsequently considered </a:t>
            </a:r>
            <a:r>
              <a:rPr lang="en-US" i="1" dirty="0"/>
              <a:t>fixed</a:t>
            </a:r>
            <a:r>
              <a:rPr lang="en-US" dirty="0"/>
              <a:t> </a:t>
            </a:r>
            <a:r>
              <a:rPr lang="en-US" dirty="0">
                <a:solidFill>
                  <a:srgbClr val="000000"/>
                </a:solidFill>
              </a:rPr>
              <a:t>(i.e. non-random).</a:t>
            </a:r>
            <a:r>
              <a:rPr lang="en-US" dirty="0" smtClean="0">
                <a:solidFill>
                  <a:srgbClr val="000000"/>
                </a:solidFill>
              </a:rPr>
              <a:t> </a:t>
            </a:r>
            <a:endParaRPr lang="en-US" dirty="0">
              <a:solidFill>
                <a:srgbClr val="000000"/>
              </a:solidFill>
              <a:cs typeface="Arial" pitchFamily="34" charset="0"/>
            </a:endParaRPr>
          </a:p>
        </p:txBody>
      </p:sp>
    </p:spTree>
    <p:extLst>
      <p:ext uri="{BB962C8B-B14F-4D97-AF65-F5344CB8AC3E}">
        <p14:creationId xmlns:p14="http://schemas.microsoft.com/office/powerpoint/2010/main" val="25684906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bg2">
                    <a:lumMod val="10000"/>
                  </a:schemeClr>
                </a:solidFill>
              </a:rPr>
              <a:t>Item Parameter and Ability Estimation</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lvl="1">
              <a:buFont typeface="Arial" panose="020B0604020202020204" pitchFamily="34" charset="0"/>
              <a:buChar char="•"/>
              <a:defRPr/>
            </a:pPr>
            <a:r>
              <a:rPr lang="en-US" dirty="0">
                <a:solidFill>
                  <a:srgbClr val="000000"/>
                </a:solidFill>
              </a:rPr>
              <a:t>Next, the person </a:t>
            </a:r>
            <a:r>
              <a:rPr lang="en-US" i="1" dirty="0"/>
              <a:t>abilities</a:t>
            </a:r>
            <a:r>
              <a:rPr lang="en-US" dirty="0">
                <a:solidFill>
                  <a:srgbClr val="000000"/>
                </a:solidFill>
              </a:rPr>
              <a:t> are estimated and are viewed as a </a:t>
            </a:r>
            <a:r>
              <a:rPr lang="en-US" i="1" dirty="0"/>
              <a:t>random component </a:t>
            </a:r>
            <a:r>
              <a:rPr lang="en-US" dirty="0">
                <a:solidFill>
                  <a:srgbClr val="000000"/>
                </a:solidFill>
              </a:rPr>
              <a:t>sampled from a population. </a:t>
            </a:r>
            <a:endParaRPr lang="en-US" dirty="0" smtClean="0">
              <a:solidFill>
                <a:srgbClr val="000000"/>
              </a:solidFill>
            </a:endParaRPr>
          </a:p>
          <a:p>
            <a:pPr lvl="1">
              <a:buFont typeface="Arial" panose="020B0604020202020204" pitchFamily="34" charset="0"/>
              <a:buChar char="•"/>
              <a:defRPr/>
            </a:pPr>
            <a:r>
              <a:rPr lang="en-US" dirty="0" smtClean="0">
                <a:solidFill>
                  <a:srgbClr val="000000"/>
                </a:solidFill>
              </a:rPr>
              <a:t>The </a:t>
            </a:r>
            <a:r>
              <a:rPr lang="en-US" dirty="0">
                <a:solidFill>
                  <a:srgbClr val="000000"/>
                </a:solidFill>
              </a:rPr>
              <a:t>person ability being a </a:t>
            </a:r>
            <a:r>
              <a:rPr lang="en-US" i="1" dirty="0"/>
              <a:t>random component </a:t>
            </a:r>
            <a:r>
              <a:rPr lang="en-US" dirty="0">
                <a:solidFill>
                  <a:srgbClr val="000000"/>
                </a:solidFill>
              </a:rPr>
              <a:t>within the population provides a way to introduce population information without directly and </a:t>
            </a:r>
            <a:r>
              <a:rPr lang="en-US" i="1" dirty="0"/>
              <a:t>simultaneously estimating the item parameters</a:t>
            </a:r>
            <a:r>
              <a:rPr lang="en-US" dirty="0">
                <a:solidFill>
                  <a:srgbClr val="000000"/>
                </a:solidFill>
              </a:rPr>
              <a:t>.</a:t>
            </a:r>
            <a:endParaRPr lang="en-US" dirty="0">
              <a:solidFill>
                <a:srgbClr val="000000"/>
              </a:solidFill>
              <a:cs typeface="Arial" pitchFamily="34" charset="0"/>
            </a:endParaRPr>
          </a:p>
        </p:txBody>
      </p:sp>
    </p:spTree>
    <p:extLst>
      <p:ext uri="{BB962C8B-B14F-4D97-AF65-F5344CB8AC3E}">
        <p14:creationId xmlns:p14="http://schemas.microsoft.com/office/powerpoint/2010/main" val="19584586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bg2">
                    <a:lumMod val="10000"/>
                  </a:schemeClr>
                </a:solidFill>
              </a:rPr>
              <a:t>Item Parameter and Ability Estimation</a:t>
            </a:r>
            <a:endParaRPr lang="en-US" dirty="0">
              <a:solidFill>
                <a:schemeClr val="bg2">
                  <a:lumMod val="10000"/>
                </a:schemeClr>
              </a:solidFill>
            </a:endParaRPr>
          </a:p>
        </p:txBody>
      </p:sp>
      <p:sp>
        <p:nvSpPr>
          <p:cNvPr id="5" name="Content Placeholder 4"/>
          <p:cNvSpPr>
            <a:spLocks noGrp="1"/>
          </p:cNvSpPr>
          <p:nvPr>
            <p:ph idx="1"/>
          </p:nvPr>
        </p:nvSpPr>
        <p:spPr/>
        <p:txBody>
          <a:bodyPr>
            <a:normAutofit lnSpcReduction="10000"/>
          </a:bodyPr>
          <a:lstStyle/>
          <a:p>
            <a:pPr lvl="1">
              <a:buFont typeface="Arial" panose="020B0604020202020204" pitchFamily="34" charset="0"/>
              <a:buChar char="•"/>
              <a:defRPr/>
            </a:pPr>
            <a:r>
              <a:rPr lang="en-US" dirty="0">
                <a:solidFill>
                  <a:srgbClr val="000000"/>
                </a:solidFill>
              </a:rPr>
              <a:t>In practice, the item parameters are estimated first using MMLE. </a:t>
            </a:r>
            <a:endParaRPr lang="en-US" dirty="0" smtClean="0">
              <a:solidFill>
                <a:srgbClr val="000000"/>
              </a:solidFill>
            </a:endParaRPr>
          </a:p>
          <a:p>
            <a:pPr lvl="1">
              <a:buFont typeface="Arial" panose="020B0604020202020204" pitchFamily="34" charset="0"/>
              <a:buChar char="•"/>
              <a:defRPr/>
            </a:pPr>
            <a:r>
              <a:rPr lang="en-US" dirty="0" smtClean="0">
                <a:solidFill>
                  <a:srgbClr val="000000"/>
                </a:solidFill>
              </a:rPr>
              <a:t>This </a:t>
            </a:r>
            <a:r>
              <a:rPr lang="en-US" dirty="0">
                <a:solidFill>
                  <a:srgbClr val="000000"/>
                </a:solidFill>
              </a:rPr>
              <a:t>step occurs by first integrating out the ability parameters based on their known approximation to the normal distribution. </a:t>
            </a:r>
            <a:endParaRPr lang="en-US" dirty="0" smtClean="0">
              <a:solidFill>
                <a:srgbClr val="000000"/>
              </a:solidFill>
            </a:endParaRPr>
          </a:p>
          <a:p>
            <a:pPr lvl="1">
              <a:buFont typeface="Arial" panose="020B0604020202020204" pitchFamily="34" charset="0"/>
              <a:buChar char="•"/>
              <a:defRPr/>
            </a:pPr>
            <a:r>
              <a:rPr lang="en-US" dirty="0" smtClean="0">
                <a:solidFill>
                  <a:srgbClr val="000000"/>
                </a:solidFill>
              </a:rPr>
              <a:t>Specifically</a:t>
            </a:r>
            <a:r>
              <a:rPr lang="en-US" dirty="0">
                <a:solidFill>
                  <a:srgbClr val="000000"/>
                </a:solidFill>
              </a:rPr>
              <a:t>, in MMLE it is </a:t>
            </a:r>
            <a:r>
              <a:rPr lang="en-US" i="1" dirty="0"/>
              <a:t>the unconditional (marginalized) probability of a randomly selected person from a population with a continuous latent distribution that is linked to the observed item response vector</a:t>
            </a:r>
            <a:r>
              <a:rPr lang="en-US" dirty="0"/>
              <a:t> </a:t>
            </a:r>
            <a:r>
              <a:rPr lang="en-US" dirty="0">
                <a:solidFill>
                  <a:srgbClr val="000000"/>
                </a:solidFill>
              </a:rPr>
              <a:t>(de Ayala, 2009; Baker &amp; Kim, 2004; Bock and Aitkin, 1982).</a:t>
            </a:r>
            <a:endParaRPr lang="en-US" dirty="0">
              <a:solidFill>
                <a:srgbClr val="000000"/>
              </a:solidFill>
              <a:cs typeface="Arial" pitchFamily="34" charset="0"/>
            </a:endParaRPr>
          </a:p>
        </p:txBody>
      </p:sp>
    </p:spTree>
    <p:extLst>
      <p:ext uri="{BB962C8B-B14F-4D97-AF65-F5344CB8AC3E}">
        <p14:creationId xmlns:p14="http://schemas.microsoft.com/office/powerpoint/2010/main" val="18577047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bg2">
                    <a:lumMod val="10000"/>
                  </a:schemeClr>
                </a:solidFill>
              </a:rPr>
              <a:t>Item Parameter and Ability Estimation</a:t>
            </a:r>
            <a:endParaRPr lang="en-US" dirty="0">
              <a:solidFill>
                <a:schemeClr val="bg2">
                  <a:lumMod val="10000"/>
                </a:schemeClr>
              </a:solidFill>
            </a:endParaRPr>
          </a:p>
        </p:txBody>
      </p:sp>
      <p:sp>
        <p:nvSpPr>
          <p:cNvPr id="5" name="Content Placeholder 4"/>
          <p:cNvSpPr>
            <a:spLocks noGrp="1"/>
          </p:cNvSpPr>
          <p:nvPr>
            <p:ph idx="1"/>
          </p:nvPr>
        </p:nvSpPr>
        <p:spPr/>
        <p:txBody>
          <a:bodyPr>
            <a:normAutofit fontScale="92500" lnSpcReduction="20000"/>
          </a:bodyPr>
          <a:lstStyle/>
          <a:p>
            <a:pPr lvl="1">
              <a:buFont typeface="Arial" panose="020B0604020202020204" pitchFamily="34" charset="0"/>
              <a:buChar char="•"/>
              <a:defRPr/>
            </a:pPr>
            <a:r>
              <a:rPr lang="en-US" dirty="0">
                <a:solidFill>
                  <a:srgbClr val="000000"/>
                </a:solidFill>
              </a:rPr>
              <a:t>With person </a:t>
            </a:r>
            <a:r>
              <a:rPr lang="en-US" i="1" dirty="0"/>
              <a:t>ability eliminated from the estimation process through integration</a:t>
            </a:r>
            <a:r>
              <a:rPr lang="en-US" dirty="0">
                <a:solidFill>
                  <a:srgbClr val="000000"/>
                </a:solidFill>
              </a:rPr>
              <a:t>, the unconditional or marginal likelihood for item parameter estimation becomes possible in light of the large number of unique person ability parameters. </a:t>
            </a:r>
            <a:endParaRPr lang="en-US" dirty="0" smtClean="0">
              <a:solidFill>
                <a:srgbClr val="000000"/>
              </a:solidFill>
            </a:endParaRPr>
          </a:p>
          <a:p>
            <a:pPr lvl="1">
              <a:buFont typeface="Arial" panose="020B0604020202020204" pitchFamily="34" charset="0"/>
              <a:buChar char="•"/>
              <a:defRPr/>
            </a:pPr>
            <a:r>
              <a:rPr lang="en-US" dirty="0" smtClean="0">
                <a:solidFill>
                  <a:srgbClr val="000000"/>
                </a:solidFill>
              </a:rPr>
              <a:t>Once </a:t>
            </a:r>
            <a:r>
              <a:rPr lang="en-US" dirty="0">
                <a:solidFill>
                  <a:srgbClr val="000000"/>
                </a:solidFill>
              </a:rPr>
              <a:t>the item parameters are estimated and model-data fit is acceptable, the estimation of person ability is performed. </a:t>
            </a:r>
            <a:endParaRPr lang="en-US" dirty="0" smtClean="0">
              <a:solidFill>
                <a:srgbClr val="000000"/>
              </a:solidFill>
            </a:endParaRPr>
          </a:p>
          <a:p>
            <a:pPr lvl="1">
              <a:buFont typeface="Arial" panose="020B0604020202020204" pitchFamily="34" charset="0"/>
              <a:buChar char="•"/>
              <a:defRPr/>
            </a:pPr>
            <a:r>
              <a:rPr lang="en-US" dirty="0" smtClean="0">
                <a:solidFill>
                  <a:srgbClr val="000000"/>
                </a:solidFill>
              </a:rPr>
              <a:t>The </a:t>
            </a:r>
            <a:r>
              <a:rPr lang="en-US" dirty="0">
                <a:solidFill>
                  <a:srgbClr val="000000"/>
                </a:solidFill>
              </a:rPr>
              <a:t>result of this estimation process is a set of person abilities and item parameter estimates that have </a:t>
            </a:r>
            <a:r>
              <a:rPr lang="en-US" i="1" dirty="0"/>
              <a:t>asymptotic properties</a:t>
            </a:r>
            <a:r>
              <a:rPr lang="en-US" dirty="0"/>
              <a:t> </a:t>
            </a:r>
            <a:r>
              <a:rPr lang="en-US" dirty="0">
                <a:solidFill>
                  <a:srgbClr val="000000"/>
                </a:solidFill>
              </a:rPr>
              <a:t>(i.e., item parameter estimates are consistent as the number of examinees increases).</a:t>
            </a:r>
            <a:endParaRPr lang="en-US" dirty="0">
              <a:solidFill>
                <a:srgbClr val="000000"/>
              </a:solidFill>
              <a:cs typeface="Arial" pitchFamily="34" charset="0"/>
            </a:endParaRPr>
          </a:p>
        </p:txBody>
      </p:sp>
    </p:spTree>
    <p:extLst>
      <p:ext uri="{BB962C8B-B14F-4D97-AF65-F5344CB8AC3E}">
        <p14:creationId xmlns:p14="http://schemas.microsoft.com/office/powerpoint/2010/main" val="42108633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bg2">
                    <a:lumMod val="10000"/>
                  </a:schemeClr>
                </a:solidFill>
              </a:rPr>
              <a:t>Item Parameter and Ability Estimation</a:t>
            </a:r>
            <a:endParaRPr lang="en-US" dirty="0">
              <a:solidFill>
                <a:schemeClr val="bg2">
                  <a:lumMod val="10000"/>
                </a:schemeClr>
              </a:solidFill>
            </a:endParaRPr>
          </a:p>
        </p:txBody>
      </p:sp>
      <p:sp>
        <p:nvSpPr>
          <p:cNvPr id="5" name="Content Placeholder 4"/>
          <p:cNvSpPr>
            <a:spLocks noGrp="1"/>
          </p:cNvSpPr>
          <p:nvPr>
            <p:ph idx="1"/>
          </p:nvPr>
        </p:nvSpPr>
        <p:spPr/>
        <p:txBody>
          <a:bodyPr>
            <a:normAutofit lnSpcReduction="10000"/>
          </a:bodyPr>
          <a:lstStyle/>
          <a:p>
            <a:pPr lvl="1">
              <a:buFont typeface="Arial" panose="020B0604020202020204" pitchFamily="34" charset="0"/>
              <a:buChar char="•"/>
              <a:defRPr/>
            </a:pPr>
            <a:r>
              <a:rPr lang="en-US" dirty="0">
                <a:solidFill>
                  <a:srgbClr val="000000"/>
                </a:solidFill>
              </a:rPr>
              <a:t>Two Bayesian approaches are used to estimate person ability, </a:t>
            </a:r>
            <a:r>
              <a:rPr lang="en-US" i="1" dirty="0"/>
              <a:t>Expected A Posteriori</a:t>
            </a:r>
            <a:r>
              <a:rPr lang="en-US" dirty="0"/>
              <a:t> (EAP) </a:t>
            </a:r>
            <a:r>
              <a:rPr lang="en-US" dirty="0">
                <a:solidFill>
                  <a:srgbClr val="000000"/>
                </a:solidFill>
              </a:rPr>
              <a:t>and the </a:t>
            </a:r>
            <a:r>
              <a:rPr lang="en-US" i="1" dirty="0"/>
              <a:t>Maximum A Posteriori</a:t>
            </a:r>
            <a:r>
              <a:rPr lang="en-US" dirty="0"/>
              <a:t> (MAP). </a:t>
            </a:r>
            <a:endParaRPr lang="en-US" dirty="0" smtClean="0"/>
          </a:p>
          <a:p>
            <a:pPr lvl="1">
              <a:buFont typeface="Arial" panose="020B0604020202020204" pitchFamily="34" charset="0"/>
              <a:buChar char="•"/>
              <a:defRPr/>
            </a:pPr>
            <a:r>
              <a:rPr lang="en-US" dirty="0" smtClean="0">
                <a:solidFill>
                  <a:srgbClr val="000000"/>
                </a:solidFill>
              </a:rPr>
              <a:t>One </a:t>
            </a:r>
            <a:r>
              <a:rPr lang="en-US" dirty="0">
                <a:solidFill>
                  <a:srgbClr val="000000"/>
                </a:solidFill>
              </a:rPr>
              <a:t>of the two is selected based on the requirements of the analysis at hand</a:t>
            </a:r>
            <a:r>
              <a:rPr lang="en-US" dirty="0" smtClean="0">
                <a:solidFill>
                  <a:srgbClr val="000000"/>
                </a:solidFill>
              </a:rPr>
              <a:t>.</a:t>
            </a:r>
          </a:p>
          <a:p>
            <a:pPr lvl="1">
              <a:buFont typeface="Arial" panose="020B0604020202020204" pitchFamily="34" charset="0"/>
              <a:buChar char="•"/>
              <a:defRPr/>
            </a:pPr>
            <a:r>
              <a:rPr lang="en-US" dirty="0">
                <a:solidFill>
                  <a:srgbClr val="000000"/>
                </a:solidFill>
              </a:rPr>
              <a:t>Knowing the statistical characteristics of the population, the mechanics of ability estimation employs an empirical Bayesian statistical approach to estimating all of the parameters of person ability within a range (usually under a standard score range of -3.0 to +3.0).</a:t>
            </a:r>
            <a:endParaRPr lang="en-US" dirty="0">
              <a:solidFill>
                <a:srgbClr val="000000"/>
              </a:solidFill>
              <a:cs typeface="Arial" pitchFamily="34" charset="0"/>
            </a:endParaRPr>
          </a:p>
        </p:txBody>
      </p:sp>
    </p:spTree>
    <p:extLst>
      <p:ext uri="{BB962C8B-B14F-4D97-AF65-F5344CB8AC3E}">
        <p14:creationId xmlns:p14="http://schemas.microsoft.com/office/powerpoint/2010/main" val="14192622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How IRT and CTT Differs</a:t>
            </a:r>
            <a:endParaRPr lang="en-US" dirty="0">
              <a:solidFill>
                <a:srgbClr val="000000"/>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The impact a particular sample has on item statistics and total test score can be restrictive during the process of test development. </a:t>
            </a:r>
            <a:endParaRPr lang="en-US" sz="2800" dirty="0" smtClean="0">
              <a:solidFill>
                <a:srgbClr val="000000"/>
              </a:solidFill>
            </a:endParaRPr>
          </a:p>
          <a:p>
            <a:r>
              <a:rPr lang="en-US" sz="2800" dirty="0">
                <a:solidFill>
                  <a:srgbClr val="000000"/>
                </a:solidFill>
              </a:rPr>
              <a:t>Another restriction when using CTT is adherence to the </a:t>
            </a:r>
            <a:r>
              <a:rPr lang="en-US" sz="2800" i="1" dirty="0"/>
              <a:t>assumption of parallel test forms</a:t>
            </a:r>
            <a:r>
              <a:rPr lang="en-US" sz="2800" dirty="0" smtClean="0">
                <a:solidFill>
                  <a:srgbClr val="000000"/>
                </a:solidFill>
              </a:rPr>
              <a:t>.</a:t>
            </a:r>
          </a:p>
          <a:p>
            <a:r>
              <a:rPr lang="en-US" sz="2800" dirty="0">
                <a:solidFill>
                  <a:srgbClr val="000000"/>
                </a:solidFill>
              </a:rPr>
              <a:t>Furthermore, because CTT incorporates </a:t>
            </a:r>
            <a:r>
              <a:rPr lang="en-US" sz="2800" i="1" dirty="0"/>
              <a:t>group-based</a:t>
            </a:r>
            <a:r>
              <a:rPr lang="en-US" sz="2800" dirty="0">
                <a:solidFill>
                  <a:srgbClr val="000000"/>
                </a:solidFill>
              </a:rPr>
              <a:t> information to derive </a:t>
            </a:r>
            <a:r>
              <a:rPr lang="en-US" sz="2800" i="1" dirty="0"/>
              <a:t>estimates of reliability</a:t>
            </a:r>
            <a:r>
              <a:rPr lang="en-US" sz="2800" dirty="0">
                <a:solidFill>
                  <a:srgbClr val="000000"/>
                </a:solidFill>
              </a:rPr>
              <a:t>, person or </a:t>
            </a:r>
            <a:r>
              <a:rPr lang="en-US" sz="2800" i="1" dirty="0"/>
              <a:t>examinee-specific score precision </a:t>
            </a:r>
            <a:r>
              <a:rPr lang="en-US" sz="2800" dirty="0">
                <a:solidFill>
                  <a:srgbClr val="000000"/>
                </a:solidFill>
              </a:rPr>
              <a:t>(i.e., error of measurement) is lacking across the score continuum. </a:t>
            </a:r>
          </a:p>
        </p:txBody>
      </p:sp>
    </p:spTree>
    <p:extLst>
      <p:ext uri="{BB962C8B-B14F-4D97-AF65-F5344CB8AC3E}">
        <p14:creationId xmlns:p14="http://schemas.microsoft.com/office/powerpoint/2010/main" val="10409855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Rasch Model Example</a:t>
            </a:r>
            <a:endParaRPr lang="en-US" dirty="0">
              <a:solidFill>
                <a:schemeClr val="bg2">
                  <a:lumMod val="10000"/>
                </a:schemeClr>
              </a:solidFill>
            </a:endParaRPr>
          </a:p>
        </p:txBody>
      </p:sp>
      <p:pic>
        <p:nvPicPr>
          <p:cNvPr id="3" name="Content Placeholder 2"/>
          <p:cNvPicPr>
            <a:picLocks noGrp="1" noChangeAspect="1"/>
          </p:cNvPicPr>
          <p:nvPr>
            <p:ph idx="1"/>
          </p:nvPr>
        </p:nvPicPr>
        <p:blipFill>
          <a:blip r:embed="rId3"/>
          <a:stretch>
            <a:fillRect/>
          </a:stretch>
        </p:blipFill>
        <p:spPr>
          <a:xfrm>
            <a:off x="483140" y="5416694"/>
            <a:ext cx="6127370" cy="1004563"/>
          </a:xfrm>
          <a:prstGeom prst="rect">
            <a:avLst/>
          </a:prstGeom>
        </p:spPr>
      </p:pic>
      <p:pic>
        <p:nvPicPr>
          <p:cNvPr id="2" name="Picture 1"/>
          <p:cNvPicPr>
            <a:picLocks noChangeAspect="1"/>
          </p:cNvPicPr>
          <p:nvPr/>
        </p:nvPicPr>
        <p:blipFill>
          <a:blip r:embed="rId4"/>
          <a:stretch>
            <a:fillRect/>
          </a:stretch>
        </p:blipFill>
        <p:spPr>
          <a:xfrm>
            <a:off x="483140" y="2209800"/>
            <a:ext cx="3814483" cy="2743200"/>
          </a:xfrm>
          <a:prstGeom prst="rect">
            <a:avLst/>
          </a:prstGeom>
        </p:spPr>
      </p:pic>
      <p:pic>
        <p:nvPicPr>
          <p:cNvPr id="6" name="Picture 5"/>
          <p:cNvPicPr>
            <a:picLocks noChangeAspect="1"/>
          </p:cNvPicPr>
          <p:nvPr/>
        </p:nvPicPr>
        <p:blipFill>
          <a:blip r:embed="rId5"/>
          <a:stretch>
            <a:fillRect/>
          </a:stretch>
        </p:blipFill>
        <p:spPr>
          <a:xfrm>
            <a:off x="4495800" y="2209800"/>
            <a:ext cx="4648200" cy="1821628"/>
          </a:xfrm>
          <a:prstGeom prst="rect">
            <a:avLst/>
          </a:prstGeom>
        </p:spPr>
      </p:pic>
    </p:spTree>
    <p:extLst>
      <p:ext uri="{BB962C8B-B14F-4D97-AF65-F5344CB8AC3E}">
        <p14:creationId xmlns:p14="http://schemas.microsoft.com/office/powerpoint/2010/main" val="32537451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Item-Ability Graph (item 11)</a:t>
            </a:r>
            <a:endParaRPr lang="en-US" dirty="0">
              <a:solidFill>
                <a:schemeClr val="bg2">
                  <a:lumMod val="10000"/>
                </a:schemeClr>
              </a:solidFill>
            </a:endParaRPr>
          </a:p>
        </p:txBody>
      </p:sp>
      <p:sp>
        <p:nvSpPr>
          <p:cNvPr id="5" name="Content Placeholder 4"/>
          <p:cNvSpPr>
            <a:spLocks noGrp="1"/>
          </p:cNvSpPr>
          <p:nvPr>
            <p:ph idx="1"/>
          </p:nvPr>
        </p:nvSpPr>
        <p:spPr/>
        <p:txBody>
          <a:bodyPr/>
          <a:lstStyle/>
          <a:p>
            <a:endParaRPr lang="en-US" dirty="0"/>
          </a:p>
        </p:txBody>
      </p:sp>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3952837421"/>
              </p:ext>
            </p:extLst>
          </p:nvPr>
        </p:nvGraphicFramePr>
        <p:xfrm>
          <a:off x="1219200" y="2819399"/>
          <a:ext cx="7086600" cy="3623917"/>
        </p:xfrm>
        <a:graphic>
          <a:graphicData uri="http://schemas.openxmlformats.org/presentationml/2006/ole">
            <mc:AlternateContent xmlns:mc="http://schemas.openxmlformats.org/markup-compatibility/2006">
              <mc:Choice xmlns:v="urn:schemas-microsoft-com:vml" Requires="v">
                <p:oleObj spid="_x0000_s36879" name="Visio" r:id="rId4" imgW="9426019" imgH="3807478" progId="Visio.Drawing.11">
                  <p:embed/>
                </p:oleObj>
              </mc:Choice>
              <mc:Fallback>
                <p:oleObj name="Visio" r:id="rId4" imgW="9426019" imgH="3807478"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819399"/>
                        <a:ext cx="7086600" cy="3623917"/>
                      </a:xfrm>
                      <a:prstGeom prst="rect">
                        <a:avLst/>
                      </a:prstGeom>
                      <a:noFill/>
                    </p:spPr>
                  </p:pic>
                </p:oleObj>
              </mc:Fallback>
            </mc:AlternateContent>
          </a:graphicData>
        </a:graphic>
      </p:graphicFrame>
    </p:spTree>
    <p:extLst>
      <p:ext uri="{BB962C8B-B14F-4D97-AF65-F5344CB8AC3E}">
        <p14:creationId xmlns:p14="http://schemas.microsoft.com/office/powerpoint/2010/main" val="13035154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Rasch Item Parameter Estimates </a:t>
            </a:r>
            <a:endParaRPr lang="en-US" dirty="0">
              <a:solidFill>
                <a:schemeClr val="bg2">
                  <a:lumMod val="10000"/>
                </a:schemeClr>
              </a:solidFill>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420935038"/>
              </p:ext>
            </p:extLst>
          </p:nvPr>
        </p:nvGraphicFramePr>
        <p:xfrm>
          <a:off x="3200400" y="1371578"/>
          <a:ext cx="2743200" cy="5029212"/>
        </p:xfrm>
        <a:graphic>
          <a:graphicData uri="http://schemas.openxmlformats.org/drawingml/2006/table">
            <a:tbl>
              <a:tblPr firstRow="1" firstCol="1" bandRow="1"/>
              <a:tblGrid>
                <a:gridCol w="526943"/>
                <a:gridCol w="559875"/>
                <a:gridCol w="592812"/>
                <a:gridCol w="559875"/>
                <a:gridCol w="503695"/>
              </a:tblGrid>
              <a:tr h="197224">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a:t>
                      </a: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-parameter</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t>
                      </a: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-parameter</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a:t>
                      </a: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-parameter</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Chi-Square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(PROB)</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-5.357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w="12700" cap="flat" cmpd="sng" algn="ctr">
                      <a:solidFill>
                        <a:srgbClr val="000000"/>
                      </a:solidFill>
                      <a:prstDash val="solid"/>
                      <a:round/>
                      <a:headEnd type="none" w="med" len="med"/>
                      <a:tailEnd type="none" w="med" len="med"/>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0.271*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-5.441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0.176*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-0.8223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-2.654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-2.039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15.2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-0.0336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-1.338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-0.1813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-1.294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-2.169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35.3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-0.927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28.6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ITEM0011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-0.358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6.2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-0.6214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-0.0657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0.011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27.3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0.259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42.6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0.495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1.251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-0.0971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1.722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-0.2263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1.876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-0.0725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2.112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2.278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-0.0228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2.552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3.013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a:lnSpc>
                          <a:spcPct val="115000"/>
                        </a:lnSpc>
                      </a:pPr>
                      <a:endParaRPr lang="en-US" sz="500" dirty="0">
                        <a:effectLst/>
                        <a:latin typeface="Calibri" panose="020F0502020204030204" pitchFamily="34"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-0.8867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3.889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a:noFill/>
                    </a:lnB>
                  </a:tcPr>
                </a:tc>
              </a:tr>
              <a:tr h="98612">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-0.034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569" marR="31569"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21195185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Ability &amp; Standard Error of Ability</a:t>
            </a:r>
            <a:endParaRPr lang="en-US" dirty="0">
              <a:solidFill>
                <a:schemeClr val="bg2">
                  <a:lumMod val="10000"/>
                </a:schemeClr>
              </a:solidFill>
            </a:endParaRPr>
          </a:p>
        </p:txBody>
      </p:sp>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pic>
        <p:nvPicPr>
          <p:cNvPr id="6" name="Content Placeholder 5"/>
          <p:cNvPicPr>
            <a:picLocks noGrp="1" noChangeAspect="1"/>
          </p:cNvPicPr>
          <p:nvPr>
            <p:ph idx="1"/>
          </p:nvPr>
        </p:nvPicPr>
        <p:blipFill>
          <a:blip r:embed="rId4"/>
          <a:stretch>
            <a:fillRect/>
          </a:stretch>
        </p:blipFill>
        <p:spPr>
          <a:xfrm>
            <a:off x="2738336" y="6019800"/>
            <a:ext cx="6127370" cy="439020"/>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520831856"/>
              </p:ext>
            </p:extLst>
          </p:nvPr>
        </p:nvGraphicFramePr>
        <p:xfrm>
          <a:off x="2743200" y="1600200"/>
          <a:ext cx="5638800" cy="4559743"/>
        </p:xfrm>
        <a:graphic>
          <a:graphicData uri="http://schemas.openxmlformats.org/presentationml/2006/ole">
            <mc:AlternateContent xmlns:mc="http://schemas.openxmlformats.org/markup-compatibility/2006">
              <mc:Choice xmlns:v="urn:schemas-microsoft-com:vml" Requires="v">
                <p:oleObj spid="_x0000_s39950" name="Document" r:id="rId5" imgW="6139305" imgH="4963899" progId="Word.Document.12">
                  <p:embed/>
                </p:oleObj>
              </mc:Choice>
              <mc:Fallback>
                <p:oleObj name="Document" r:id="rId5" imgW="6139305" imgH="4963899" progId="Word.Document.12">
                  <p:embed/>
                  <p:pic>
                    <p:nvPicPr>
                      <p:cNvPr id="0" name=""/>
                      <p:cNvPicPr/>
                      <p:nvPr/>
                    </p:nvPicPr>
                    <p:blipFill>
                      <a:blip r:embed="rId6"/>
                      <a:stretch>
                        <a:fillRect/>
                      </a:stretch>
                    </p:blipFill>
                    <p:spPr>
                      <a:xfrm>
                        <a:off x="2743200" y="1600200"/>
                        <a:ext cx="5638800" cy="4559743"/>
                      </a:xfrm>
                      <a:prstGeom prst="rect">
                        <a:avLst/>
                      </a:prstGeom>
                    </p:spPr>
                  </p:pic>
                </p:oleObj>
              </mc:Fallback>
            </mc:AlternateContent>
          </a:graphicData>
        </a:graphic>
      </p:graphicFrame>
    </p:spTree>
    <p:extLst>
      <p:ext uri="{BB962C8B-B14F-4D97-AF65-F5344CB8AC3E}">
        <p14:creationId xmlns:p14="http://schemas.microsoft.com/office/powerpoint/2010/main" val="26667741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1-Parameter IRT Model</a:t>
            </a:r>
            <a:endParaRPr lang="en-US" dirty="0">
              <a:solidFill>
                <a:schemeClr val="bg2">
                  <a:lumMod val="10000"/>
                </a:schemeClr>
              </a:solidFill>
            </a:endParaRPr>
          </a:p>
        </p:txBody>
      </p:sp>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2" name="Content Placeholder 1"/>
          <p:cNvSpPr>
            <a:spLocks noGrp="1"/>
          </p:cNvSpPr>
          <p:nvPr>
            <p:ph idx="1"/>
          </p:nvPr>
        </p:nvSpPr>
        <p:spPr/>
        <p:txBody>
          <a:bodyPr>
            <a:noAutofit/>
          </a:bodyPr>
          <a:lstStyle/>
          <a:p>
            <a:r>
              <a:rPr lang="en-US" sz="2800" dirty="0">
                <a:solidFill>
                  <a:srgbClr val="000000"/>
                </a:solidFill>
              </a:rPr>
              <a:t>The </a:t>
            </a:r>
            <a:r>
              <a:rPr lang="en-US" sz="2800" i="1" dirty="0"/>
              <a:t>one-parameter</a:t>
            </a:r>
            <a:r>
              <a:rPr lang="en-US" sz="2800" dirty="0">
                <a:solidFill>
                  <a:srgbClr val="000000"/>
                </a:solidFill>
              </a:rPr>
              <a:t> (1-PL) </a:t>
            </a:r>
            <a:r>
              <a:rPr lang="en-US" sz="2800" i="1" dirty="0"/>
              <a:t>logistic IRT </a:t>
            </a:r>
            <a:r>
              <a:rPr lang="en-US" sz="2800" dirty="0">
                <a:solidFill>
                  <a:srgbClr val="000000"/>
                </a:solidFill>
              </a:rPr>
              <a:t>model extends the Rasch model by including a variable </a:t>
            </a:r>
            <a:r>
              <a:rPr lang="en-US" sz="2800" i="1" dirty="0"/>
              <a:t>scaling parameter </a:t>
            </a:r>
            <a:r>
              <a:rPr lang="en-US" sz="2800" dirty="0"/>
              <a:t>α</a:t>
            </a:r>
            <a:r>
              <a:rPr lang="en-US" sz="2800" dirty="0">
                <a:solidFill>
                  <a:srgbClr val="000000"/>
                </a:solidFill>
              </a:rPr>
              <a:t> (signified as </a:t>
            </a:r>
            <a:r>
              <a:rPr lang="en-US" sz="2800" i="1" dirty="0"/>
              <a:t>a</a:t>
            </a:r>
            <a:r>
              <a:rPr lang="en-US" sz="2800" dirty="0">
                <a:solidFill>
                  <a:srgbClr val="000000"/>
                </a:solidFill>
              </a:rPr>
              <a:t> in IRT</a:t>
            </a:r>
            <a:r>
              <a:rPr lang="en-US" sz="2800" dirty="0" smtClean="0">
                <a:solidFill>
                  <a:srgbClr val="000000"/>
                </a:solidFill>
              </a:rPr>
              <a:t>).</a:t>
            </a:r>
          </a:p>
          <a:p>
            <a:r>
              <a:rPr lang="en-US" sz="2800" dirty="0" smtClean="0">
                <a:solidFill>
                  <a:srgbClr val="000000"/>
                </a:solidFill>
              </a:rPr>
              <a:t>Understanding </a:t>
            </a:r>
            <a:r>
              <a:rPr lang="en-US" sz="2800" dirty="0">
                <a:solidFill>
                  <a:srgbClr val="000000"/>
                </a:solidFill>
              </a:rPr>
              <a:t>the role of α in relation to the Rasch model is perhaps best explained by thinking of it as a scaling factor in the </a:t>
            </a:r>
            <a:r>
              <a:rPr lang="en-US" sz="2800" i="1" dirty="0"/>
              <a:t>regression of observed score on true score</a:t>
            </a:r>
            <a:r>
              <a:rPr lang="en-US" sz="2800" dirty="0">
                <a:solidFill>
                  <a:srgbClr val="000000"/>
                </a:solidFill>
              </a:rPr>
              <a:t>. </a:t>
            </a:r>
            <a:endParaRPr lang="en-US" sz="2800" dirty="0" smtClean="0">
              <a:solidFill>
                <a:srgbClr val="000000"/>
              </a:solidFill>
            </a:endParaRPr>
          </a:p>
          <a:p>
            <a:r>
              <a:rPr lang="en-US" sz="2800" dirty="0" smtClean="0">
                <a:solidFill>
                  <a:srgbClr val="000000"/>
                </a:solidFill>
              </a:rPr>
              <a:t>For </a:t>
            </a:r>
            <a:r>
              <a:rPr lang="en-US" sz="2800" dirty="0">
                <a:solidFill>
                  <a:srgbClr val="000000"/>
                </a:solidFill>
              </a:rPr>
              <a:t>example, the </a:t>
            </a:r>
            <a:r>
              <a:rPr lang="en-US" sz="2800" dirty="0"/>
              <a:t>α- parameter </a:t>
            </a:r>
            <a:r>
              <a:rPr lang="en-US" sz="2800" dirty="0">
                <a:solidFill>
                  <a:srgbClr val="000000"/>
                </a:solidFill>
              </a:rPr>
              <a:t>(</a:t>
            </a:r>
            <a:r>
              <a:rPr lang="en-US" sz="2800" i="1" dirty="0">
                <a:solidFill>
                  <a:srgbClr val="000000"/>
                </a:solidFill>
              </a:rPr>
              <a:t>a</a:t>
            </a:r>
            <a:r>
              <a:rPr lang="en-US" sz="2800" dirty="0">
                <a:solidFill>
                  <a:srgbClr val="000000"/>
                </a:solidFill>
              </a:rPr>
              <a:t>-parameter in IRT language) </a:t>
            </a:r>
            <a:r>
              <a:rPr lang="en-US" sz="2800" i="1" dirty="0"/>
              <a:t>scales or adjusts the slope of the IRF</a:t>
            </a:r>
            <a:r>
              <a:rPr lang="en-US" sz="2800" dirty="0"/>
              <a:t> </a:t>
            </a:r>
            <a:r>
              <a:rPr lang="en-US" sz="2800" i="1" dirty="0"/>
              <a:t>in relation to how examinees of different ability respond to an item or items</a:t>
            </a:r>
            <a:r>
              <a:rPr lang="en-US" sz="2800" dirty="0">
                <a:solidFill>
                  <a:srgbClr val="000000"/>
                </a:solidFill>
              </a:rPr>
              <a:t>. </a:t>
            </a:r>
            <a:endParaRPr lang="en-US" sz="2800" dirty="0">
              <a:solidFill>
                <a:srgbClr val="000000"/>
              </a:solidFill>
            </a:endParaRPr>
          </a:p>
        </p:txBody>
      </p:sp>
    </p:spTree>
    <p:extLst>
      <p:ext uri="{BB962C8B-B14F-4D97-AF65-F5344CB8AC3E}">
        <p14:creationId xmlns:p14="http://schemas.microsoft.com/office/powerpoint/2010/main" val="28907221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1-Parameter IRT Model</a:t>
            </a:r>
            <a:endParaRPr lang="en-US" dirty="0">
              <a:solidFill>
                <a:schemeClr val="bg2">
                  <a:lumMod val="10000"/>
                </a:schemeClr>
              </a:solidFill>
            </a:endParaRPr>
          </a:p>
        </p:txBody>
      </p:sp>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2" name="Content Placeholder 1"/>
          <p:cNvSpPr>
            <a:spLocks noGrp="1"/>
          </p:cNvSpPr>
          <p:nvPr>
            <p:ph idx="1"/>
          </p:nvPr>
        </p:nvSpPr>
        <p:spPr>
          <a:xfrm>
            <a:off x="304800" y="1404938"/>
            <a:ext cx="8229600" cy="4525963"/>
          </a:xfrm>
        </p:spPr>
        <p:txBody>
          <a:bodyPr>
            <a:normAutofit/>
          </a:bodyPr>
          <a:lstStyle/>
          <a:p>
            <a:r>
              <a:rPr lang="en-US" dirty="0" smtClean="0">
                <a:solidFill>
                  <a:srgbClr val="000000"/>
                </a:solidFill>
              </a:rPr>
              <a:t>Rasch model as a 1-parameter logistic IRT model</a:t>
            </a:r>
            <a:endParaRPr lang="en-US" dirty="0">
              <a:solidFill>
                <a:srgbClr val="000000"/>
              </a:solidFill>
            </a:endParaRPr>
          </a:p>
        </p:txBody>
      </p:sp>
      <p:sp>
        <p:nvSpPr>
          <p:cNvPr id="3" name="Rectangle 2"/>
          <p:cNvSpPr>
            <a:spLocks noChangeArrowheads="1"/>
          </p:cNvSpPr>
          <p:nvPr/>
        </p:nvSpPr>
        <p:spPr bwMode="auto">
          <a:xfrm>
            <a:off x="-152400" y="-19526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06304715"/>
              </p:ext>
            </p:extLst>
          </p:nvPr>
        </p:nvGraphicFramePr>
        <p:xfrm>
          <a:off x="2057400" y="2422187"/>
          <a:ext cx="3806057" cy="850901"/>
        </p:xfrm>
        <a:graphic>
          <a:graphicData uri="http://schemas.openxmlformats.org/presentationml/2006/ole">
            <mc:AlternateContent xmlns:mc="http://schemas.openxmlformats.org/markup-compatibility/2006">
              <mc:Choice xmlns:v="urn:schemas-microsoft-com:vml" Requires="v">
                <p:oleObj spid="_x0000_s44042" name="Equation" r:id="rId4" imgW="1892300" imgH="419100" progId="Equation.DSMT4">
                  <p:embed/>
                </p:oleObj>
              </mc:Choice>
              <mc:Fallback>
                <p:oleObj name="Equation" r:id="rId4" imgW="1892300" imgH="4191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2422187"/>
                        <a:ext cx="3806057" cy="850901"/>
                      </a:xfrm>
                      <a:prstGeom prst="rect">
                        <a:avLst/>
                      </a:prstGeom>
                      <a:noFill/>
                    </p:spPr>
                  </p:pic>
                </p:oleObj>
              </mc:Fallback>
            </mc:AlternateContent>
          </a:graphicData>
        </a:graphic>
      </p:graphicFrame>
      <p:pic>
        <p:nvPicPr>
          <p:cNvPr id="10" name="Picture 9"/>
          <p:cNvPicPr>
            <a:picLocks noChangeAspect="1"/>
          </p:cNvPicPr>
          <p:nvPr/>
        </p:nvPicPr>
        <p:blipFill>
          <a:blip r:embed="rId6"/>
          <a:stretch>
            <a:fillRect/>
          </a:stretch>
        </p:blipFill>
        <p:spPr>
          <a:xfrm>
            <a:off x="1828800" y="3429000"/>
            <a:ext cx="6357013" cy="1541143"/>
          </a:xfrm>
          <a:prstGeom prst="rect">
            <a:avLst/>
          </a:prstGeom>
        </p:spPr>
      </p:pic>
    </p:spTree>
    <p:extLst>
      <p:ext uri="{BB962C8B-B14F-4D97-AF65-F5344CB8AC3E}">
        <p14:creationId xmlns:p14="http://schemas.microsoft.com/office/powerpoint/2010/main" val="30202115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Slope-intercept Equation</a:t>
            </a:r>
            <a:endParaRPr lang="en-US" dirty="0">
              <a:solidFill>
                <a:schemeClr val="bg2">
                  <a:lumMod val="10000"/>
                </a:schemeClr>
              </a:solidFill>
            </a:endParaRPr>
          </a:p>
        </p:txBody>
      </p:sp>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2" name="Content Placeholder 1"/>
          <p:cNvSpPr>
            <a:spLocks noGrp="1"/>
          </p:cNvSpPr>
          <p:nvPr>
            <p:ph idx="1"/>
          </p:nvPr>
        </p:nvSpPr>
        <p:spPr>
          <a:xfrm>
            <a:off x="304800" y="1404938"/>
            <a:ext cx="8229600" cy="4525963"/>
          </a:xfrm>
        </p:spPr>
        <p:txBody>
          <a:bodyPr>
            <a:normAutofit/>
          </a:bodyPr>
          <a:lstStyle/>
          <a:p>
            <a:r>
              <a:rPr lang="en-US" sz="2800" dirty="0">
                <a:solidFill>
                  <a:srgbClr val="000000"/>
                </a:solidFill>
              </a:rPr>
              <a:t>Introducing the scaling factor α allows us to conceptualize the IRT model in slope-intercept form (as in standard linear regression modeling). </a:t>
            </a:r>
            <a:endParaRPr lang="en-US" sz="2800" dirty="0" smtClean="0">
              <a:solidFill>
                <a:srgbClr val="000000"/>
              </a:solidFill>
            </a:endParaRPr>
          </a:p>
          <a:p>
            <a:endParaRPr lang="en-US" sz="2800" dirty="0">
              <a:solidFill>
                <a:srgbClr val="000000"/>
              </a:solidFill>
            </a:endParaRPr>
          </a:p>
          <a:p>
            <a:endParaRPr lang="en-US" sz="2800" dirty="0">
              <a:solidFill>
                <a:srgbClr val="000000"/>
              </a:solidFill>
            </a:endParaRPr>
          </a:p>
        </p:txBody>
      </p:sp>
      <p:sp>
        <p:nvSpPr>
          <p:cNvPr id="3" name="Rectangle 2"/>
          <p:cNvSpPr>
            <a:spLocks noChangeArrowheads="1"/>
          </p:cNvSpPr>
          <p:nvPr/>
        </p:nvSpPr>
        <p:spPr bwMode="auto">
          <a:xfrm>
            <a:off x="-152400" y="-19526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7" name="Picture 16"/>
          <p:cNvPicPr>
            <a:picLocks noChangeAspect="1"/>
          </p:cNvPicPr>
          <p:nvPr/>
        </p:nvPicPr>
        <p:blipFill>
          <a:blip r:embed="rId4"/>
          <a:stretch>
            <a:fillRect/>
          </a:stretch>
        </p:blipFill>
        <p:spPr>
          <a:xfrm>
            <a:off x="1600200" y="4239317"/>
            <a:ext cx="6127370" cy="958832"/>
          </a:xfrm>
          <a:prstGeom prst="rect">
            <a:avLst/>
          </a:prstGeom>
        </p:spPr>
      </p:pic>
      <p:sp>
        <p:nvSpPr>
          <p:cNvPr id="18" name="Rectangle 11"/>
          <p:cNvSpPr>
            <a:spLocks noChangeArrowheads="1"/>
          </p:cNvSpPr>
          <p:nvPr/>
        </p:nvSpPr>
        <p:spPr bwMode="auto">
          <a:xfrm>
            <a:off x="4194399" y="3338972"/>
            <a:ext cx="8650335" cy="53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graphicFrame>
        <p:nvGraphicFramePr>
          <p:cNvPr id="19" name="Object 18"/>
          <p:cNvGraphicFramePr>
            <a:graphicFrameLocks noChangeAspect="1"/>
          </p:cNvGraphicFramePr>
          <p:nvPr>
            <p:extLst>
              <p:ext uri="{D42A27DB-BD31-4B8C-83A1-F6EECF244321}">
                <p14:modId xmlns:p14="http://schemas.microsoft.com/office/powerpoint/2010/main" val="2613245897"/>
              </p:ext>
            </p:extLst>
          </p:nvPr>
        </p:nvGraphicFramePr>
        <p:xfrm>
          <a:off x="2044708" y="3338972"/>
          <a:ext cx="3623127" cy="394828"/>
        </p:xfrm>
        <a:graphic>
          <a:graphicData uri="http://schemas.openxmlformats.org/presentationml/2006/ole">
            <mc:AlternateContent xmlns:mc="http://schemas.openxmlformats.org/markup-compatibility/2006">
              <mc:Choice xmlns:v="urn:schemas-microsoft-com:vml" Requires="v">
                <p:oleObj spid="_x0000_s47121" name="Equation" r:id="rId5" imgW="1777229" imgH="203112" progId="Equation.DSMT4">
                  <p:embed/>
                </p:oleObj>
              </mc:Choice>
              <mc:Fallback>
                <p:oleObj name="Equation" r:id="rId5" imgW="1777229" imgH="203112"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44708" y="3338972"/>
                        <a:ext cx="3623127" cy="394828"/>
                      </a:xfrm>
                      <a:prstGeom prst="rect">
                        <a:avLst/>
                      </a:prstGeom>
                      <a:noFill/>
                    </p:spPr>
                  </p:pic>
                </p:oleObj>
              </mc:Fallback>
            </mc:AlternateContent>
          </a:graphicData>
        </a:graphic>
      </p:graphicFrame>
      <p:sp>
        <p:nvSpPr>
          <p:cNvPr id="20" name="Rectangle 19"/>
          <p:cNvSpPr/>
          <p:nvPr/>
        </p:nvSpPr>
        <p:spPr>
          <a:xfrm>
            <a:off x="1828800" y="5536808"/>
            <a:ext cx="4572000" cy="1015663"/>
          </a:xfrm>
          <a:prstGeom prst="rect">
            <a:avLst/>
          </a:prstGeom>
        </p:spPr>
        <p:txBody>
          <a:bodyPr>
            <a:spAutoFit/>
          </a:bodyPr>
          <a:lstStyle/>
          <a:p>
            <a:r>
              <a:rPr lang="en-US" sz="1200" dirty="0">
                <a:latin typeface="Arial" panose="020B0604020202020204" pitchFamily="34" charset="0"/>
                <a:ea typeface="Times New Roman" panose="02020603050405020304" pitchFamily="18" charset="0"/>
              </a:rPr>
              <a:t>The inclusion of the scaling parameter provides a way to express the Rasch or 1-parameter model in terms of a linear equation. Remember that IRT models are regression models, so taking the approach of a linear equation allow us to think about IRT as a linear regression model.</a:t>
            </a:r>
            <a:endParaRPr lang="en-US" dirty="0"/>
          </a:p>
        </p:txBody>
      </p:sp>
    </p:spTree>
    <p:extLst>
      <p:ext uri="{BB962C8B-B14F-4D97-AF65-F5344CB8AC3E}">
        <p14:creationId xmlns:p14="http://schemas.microsoft.com/office/powerpoint/2010/main" val="7536901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25608"/>
            <a:ext cx="8229600" cy="1143000"/>
          </a:xfrm>
        </p:spPr>
        <p:txBody>
          <a:bodyPr>
            <a:normAutofit/>
          </a:bodyPr>
          <a:lstStyle/>
          <a:p>
            <a:r>
              <a:rPr lang="en-US" dirty="0" smtClean="0">
                <a:solidFill>
                  <a:schemeClr val="bg2">
                    <a:lumMod val="10000"/>
                  </a:schemeClr>
                </a:solidFill>
              </a:rPr>
              <a:t>Linearity in the Logit</a:t>
            </a:r>
            <a:endParaRPr lang="en-US" dirty="0">
              <a:solidFill>
                <a:schemeClr val="bg2">
                  <a:lumMod val="10000"/>
                </a:schemeClr>
              </a:solidFill>
            </a:endParaRPr>
          </a:p>
        </p:txBody>
      </p:sp>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2" name="Content Placeholder 1"/>
          <p:cNvSpPr>
            <a:spLocks noGrp="1"/>
          </p:cNvSpPr>
          <p:nvPr>
            <p:ph idx="1"/>
          </p:nvPr>
        </p:nvSpPr>
        <p:spPr>
          <a:xfrm>
            <a:off x="289966" y="1129844"/>
            <a:ext cx="8229600" cy="4525963"/>
          </a:xfrm>
        </p:spPr>
        <p:txBody>
          <a:bodyPr>
            <a:normAutofit/>
          </a:bodyPr>
          <a:lstStyle/>
          <a:p>
            <a:r>
              <a:rPr lang="en-US" sz="2400" dirty="0">
                <a:solidFill>
                  <a:srgbClr val="000000"/>
                </a:solidFill>
              </a:rPr>
              <a:t>Obtaining the item location or difficulty using the elements from </a:t>
            </a:r>
            <a:r>
              <a:rPr lang="en-US" sz="2400" dirty="0" smtClean="0">
                <a:solidFill>
                  <a:srgbClr val="000000"/>
                </a:solidFill>
              </a:rPr>
              <a:t>the previous equation involves </a:t>
            </a:r>
            <a:r>
              <a:rPr lang="en-US" sz="2400" dirty="0">
                <a:solidFill>
                  <a:srgbClr val="000000"/>
                </a:solidFill>
              </a:rPr>
              <a:t>rearranging and solving for the intercept </a:t>
            </a:r>
            <a:r>
              <a:rPr lang="en-US" sz="2400" dirty="0" smtClean="0">
                <a:solidFill>
                  <a:srgbClr val="000000"/>
                </a:solidFill>
              </a:rPr>
              <a:t>term </a:t>
            </a:r>
            <a:r>
              <a:rPr lang="en-US" sz="2400" dirty="0">
                <a:solidFill>
                  <a:srgbClr val="000000"/>
                </a:solidFill>
              </a:rPr>
              <a:t>thereby </a:t>
            </a:r>
            <a:r>
              <a:rPr lang="en-US" sz="2400" dirty="0" smtClean="0">
                <a:solidFill>
                  <a:srgbClr val="000000"/>
                </a:solidFill>
              </a:rPr>
              <a:t>yielding the </a:t>
            </a:r>
            <a:r>
              <a:rPr lang="en-US" sz="2400" dirty="0">
                <a:solidFill>
                  <a:srgbClr val="000000"/>
                </a:solidFill>
              </a:rPr>
              <a:t>logit</a:t>
            </a:r>
            <a:r>
              <a:rPr lang="en-US" sz="2400" dirty="0" smtClean="0">
                <a:solidFill>
                  <a:srgbClr val="000000"/>
                </a:solidFill>
              </a:rPr>
              <a:t>. </a:t>
            </a:r>
          </a:p>
          <a:p>
            <a:r>
              <a:rPr lang="en-US" sz="2400" dirty="0">
                <a:solidFill>
                  <a:srgbClr val="000000"/>
                </a:solidFill>
              </a:rPr>
              <a:t>Graphically, the slope-intercept equation (expressed in logits) is depicted </a:t>
            </a:r>
            <a:r>
              <a:rPr lang="en-US" sz="2400" dirty="0" smtClean="0">
                <a:solidFill>
                  <a:srgbClr val="000000"/>
                </a:solidFill>
              </a:rPr>
              <a:t>as:</a:t>
            </a:r>
            <a:endParaRPr lang="en-US" sz="2400" dirty="0">
              <a:solidFill>
                <a:srgbClr val="000000"/>
              </a:solidFill>
            </a:endParaRPr>
          </a:p>
        </p:txBody>
      </p:sp>
      <p:sp>
        <p:nvSpPr>
          <p:cNvPr id="3" name="Rectangle 2"/>
          <p:cNvSpPr>
            <a:spLocks noChangeArrowheads="1"/>
          </p:cNvSpPr>
          <p:nvPr/>
        </p:nvSpPr>
        <p:spPr bwMode="auto">
          <a:xfrm>
            <a:off x="-152400" y="-19526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8" name="Rectangle 11"/>
          <p:cNvSpPr>
            <a:spLocks noChangeArrowheads="1"/>
          </p:cNvSpPr>
          <p:nvPr/>
        </p:nvSpPr>
        <p:spPr bwMode="auto">
          <a:xfrm>
            <a:off x="4194399" y="3338972"/>
            <a:ext cx="8650335" cy="53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11" name="Rectangle 7"/>
          <p:cNvSpPr>
            <a:spLocks noChangeArrowheads="1"/>
          </p:cNvSpPr>
          <p:nvPr/>
        </p:nvSpPr>
        <p:spPr bwMode="auto">
          <a:xfrm flipV="1">
            <a:off x="3939168" y="2054475"/>
            <a:ext cx="698578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graphicFrame>
        <p:nvGraphicFramePr>
          <p:cNvPr id="12" name="Object 11"/>
          <p:cNvGraphicFramePr>
            <a:graphicFrameLocks noChangeAspect="1"/>
          </p:cNvGraphicFramePr>
          <p:nvPr>
            <p:extLst>
              <p:ext uri="{D42A27DB-BD31-4B8C-83A1-F6EECF244321}">
                <p14:modId xmlns:p14="http://schemas.microsoft.com/office/powerpoint/2010/main" val="1173178777"/>
              </p:ext>
            </p:extLst>
          </p:nvPr>
        </p:nvGraphicFramePr>
        <p:xfrm>
          <a:off x="3200400" y="2842258"/>
          <a:ext cx="4724400" cy="3387248"/>
        </p:xfrm>
        <a:graphic>
          <a:graphicData uri="http://schemas.openxmlformats.org/presentationml/2006/ole">
            <mc:AlternateContent xmlns:mc="http://schemas.openxmlformats.org/markup-compatibility/2006">
              <mc:Choice xmlns:v="urn:schemas-microsoft-com:vml" Requires="v">
                <p:oleObj spid="_x0000_s48139" name="Visio" r:id="rId4" imgW="8394651" imgH="6345496" progId="Visio.Drawing.11">
                  <p:embed/>
                </p:oleObj>
              </mc:Choice>
              <mc:Fallback>
                <p:oleObj name="Visio" r:id="rId4" imgW="8394651" imgH="6345496" progId="Visio.Drawing.11">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842258"/>
                        <a:ext cx="4724400" cy="3387248"/>
                      </a:xfrm>
                      <a:prstGeom prst="rect">
                        <a:avLst/>
                      </a:prstGeom>
                      <a:noFill/>
                    </p:spPr>
                  </p:pic>
                </p:oleObj>
              </mc:Fallback>
            </mc:AlternateContent>
          </a:graphicData>
        </a:graphic>
      </p:graphicFrame>
      <p:pic>
        <p:nvPicPr>
          <p:cNvPr id="14" name="Picture 13"/>
          <p:cNvPicPr>
            <a:picLocks noChangeAspect="1"/>
          </p:cNvPicPr>
          <p:nvPr/>
        </p:nvPicPr>
        <p:blipFill>
          <a:blip r:embed="rId6"/>
          <a:stretch>
            <a:fillRect/>
          </a:stretch>
        </p:blipFill>
        <p:spPr>
          <a:xfrm>
            <a:off x="619837" y="6313929"/>
            <a:ext cx="6127370" cy="507617"/>
          </a:xfrm>
          <a:prstGeom prst="rect">
            <a:avLst/>
          </a:prstGeom>
        </p:spPr>
      </p:pic>
    </p:spTree>
    <p:extLst>
      <p:ext uri="{BB962C8B-B14F-4D97-AF65-F5344CB8AC3E}">
        <p14:creationId xmlns:p14="http://schemas.microsoft.com/office/powerpoint/2010/main" val="28321574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2">
                    <a:lumMod val="10000"/>
                  </a:schemeClr>
                </a:solidFill>
              </a:rPr>
              <a:t>1-Parameter IRT Model (item 11)</a:t>
            </a:r>
            <a:endParaRPr lang="en-US" dirty="0">
              <a:solidFill>
                <a:schemeClr val="bg2">
                  <a:lumMod val="10000"/>
                </a:schemeClr>
              </a:solidFill>
            </a:endParaRPr>
          </a:p>
        </p:txBody>
      </p:sp>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pic>
        <p:nvPicPr>
          <p:cNvPr id="9" name="Content Placeholder 8"/>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3400" y="1752600"/>
            <a:ext cx="3886200" cy="2743200"/>
          </a:xfrm>
          <a:prstGeom prst="rect">
            <a:avLst/>
          </a:prstGeom>
          <a:noFill/>
          <a:ln>
            <a:noFill/>
          </a:ln>
        </p:spPr>
      </p:pic>
      <p:pic>
        <p:nvPicPr>
          <p:cNvPr id="3" name="Picture 2"/>
          <p:cNvPicPr>
            <a:picLocks noChangeAspect="1"/>
          </p:cNvPicPr>
          <p:nvPr/>
        </p:nvPicPr>
        <p:blipFill>
          <a:blip r:embed="rId4"/>
          <a:stretch>
            <a:fillRect/>
          </a:stretch>
        </p:blipFill>
        <p:spPr>
          <a:xfrm>
            <a:off x="585790" y="5176305"/>
            <a:ext cx="6127370" cy="1150903"/>
          </a:xfrm>
          <a:prstGeom prst="rect">
            <a:avLst/>
          </a:prstGeom>
        </p:spPr>
      </p:pic>
      <p:pic>
        <p:nvPicPr>
          <p:cNvPr id="6" name="Picture 5"/>
          <p:cNvPicPr>
            <a:picLocks noChangeAspect="1"/>
          </p:cNvPicPr>
          <p:nvPr/>
        </p:nvPicPr>
        <p:blipFill>
          <a:blip r:embed="rId5"/>
          <a:stretch>
            <a:fillRect/>
          </a:stretch>
        </p:blipFill>
        <p:spPr>
          <a:xfrm>
            <a:off x="4534711" y="1752600"/>
            <a:ext cx="4563893" cy="1781824"/>
          </a:xfrm>
          <a:prstGeom prst="rect">
            <a:avLst/>
          </a:prstGeom>
        </p:spPr>
      </p:pic>
      <p:pic>
        <p:nvPicPr>
          <p:cNvPr id="10" name="Picture 9"/>
          <p:cNvPicPr>
            <a:picLocks noChangeAspect="1"/>
          </p:cNvPicPr>
          <p:nvPr/>
        </p:nvPicPr>
        <p:blipFill>
          <a:blip r:embed="rId6"/>
          <a:stretch>
            <a:fillRect/>
          </a:stretch>
        </p:blipFill>
        <p:spPr>
          <a:xfrm>
            <a:off x="4601183" y="3921661"/>
            <a:ext cx="4648200" cy="946637"/>
          </a:xfrm>
          <a:prstGeom prst="rect">
            <a:avLst/>
          </a:prstGeom>
        </p:spPr>
      </p:pic>
    </p:spTree>
    <p:extLst>
      <p:ext uri="{BB962C8B-B14F-4D97-AF65-F5344CB8AC3E}">
        <p14:creationId xmlns:p14="http://schemas.microsoft.com/office/powerpoint/2010/main" val="26220230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10600" cy="1143000"/>
          </a:xfrm>
        </p:spPr>
        <p:txBody>
          <a:bodyPr>
            <a:normAutofit/>
          </a:bodyPr>
          <a:lstStyle/>
          <a:p>
            <a:r>
              <a:rPr lang="en-US" sz="3600" dirty="0">
                <a:solidFill>
                  <a:schemeClr val="bg2">
                    <a:lumMod val="10000"/>
                  </a:schemeClr>
                </a:solidFill>
              </a:rPr>
              <a:t>1-Parameter IRT Model (item 11)</a:t>
            </a:r>
            <a:endParaRPr lang="en-US" sz="3600" dirty="0">
              <a:solidFill>
                <a:schemeClr val="bg2">
                  <a:lumMod val="10000"/>
                </a:schemeClr>
              </a:solidFill>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65304281"/>
              </p:ext>
            </p:extLst>
          </p:nvPr>
        </p:nvGraphicFramePr>
        <p:xfrm>
          <a:off x="2895600" y="1295400"/>
          <a:ext cx="3613525" cy="5334003"/>
        </p:xfrm>
        <a:graphic>
          <a:graphicData uri="http://schemas.openxmlformats.org/drawingml/2006/table">
            <a:tbl>
              <a:tblPr firstRow="1" firstCol="1" bandRow="1"/>
              <a:tblGrid>
                <a:gridCol w="461868"/>
                <a:gridCol w="697867"/>
                <a:gridCol w="697867"/>
                <a:gridCol w="697867"/>
                <a:gridCol w="585308"/>
                <a:gridCol w="472748"/>
              </a:tblGrid>
              <a:tr h="223303">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intercept                       (</a:t>
                      </a:r>
                      <a:r>
                        <a:rPr lang="en-US" sz="5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ϒ</a:t>
                      </a: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parameter)</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a-parameter (α)</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b-parameter (δ)</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c-parameter</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Chi-Square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(PROB)</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6.613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-3.975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w="12700" cap="flat" cmpd="sng" algn="ctr">
                      <a:solidFill>
                        <a:srgbClr val="000000"/>
                      </a:solidFill>
                      <a:prstDash val="solid"/>
                      <a:round/>
                      <a:headEnd type="none" w="med" len="med"/>
                      <a:tailEnd type="none" w="med" len="med"/>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0.450*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0.271*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5.692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-3.422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0.294*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0.176*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-0.8223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-1.683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2.185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-1.313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15.2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-0.0336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1.484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-0.892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-0.1813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-0.866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2.315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-1.392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35.3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ITEM0009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1.073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-0.645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0.696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-0.418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28.6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ITEM0011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0.504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highlight>
                            <a:srgbClr val="D3D3D3"/>
                          </a:highlight>
                          <a:latin typeface="Arial" panose="020B0604020202020204" pitchFamily="34" charset="0"/>
                          <a:ea typeface="Times New Roman" panose="02020603050405020304" pitchFamily="18" charset="0"/>
                          <a:cs typeface="Times New Roman" panose="02020603050405020304" pitchFamily="18" charset="0"/>
                        </a:rPr>
                        <a:t>-0.303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0.079*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-0.6214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-0.0657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0.135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27.3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0.079*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-0.113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42.6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-0.349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-0.0971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ITEM0019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-1.576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0.947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-0.2263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-0.0725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-1.966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1.182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-2.132</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1.281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0.059*</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-0.0228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-2.405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1.446</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0.104*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-0.0018</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-2.867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1.723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a:lnSpc>
                          <a:spcPct val="115000"/>
                        </a:lnSpc>
                      </a:pPr>
                      <a:endParaRPr lang="en-US" sz="500" dirty="0">
                        <a:effectLst/>
                        <a:latin typeface="Calibri" panose="020F0502020204030204" pitchFamily="34"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0.111*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0.067*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-0.8867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ITEM0025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-3.743</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2.25</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8.7</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a:noFill/>
                    </a:lnB>
                  </a:tcPr>
                </a:tc>
              </a:tr>
              <a:tr h="104300">
                <a:tc>
                  <a:txBody>
                    <a:bodyPr/>
                    <a:lstStyle/>
                    <a:p>
                      <a:pPr marL="0" marR="0">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0.151*</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0.090*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-0.034</a:t>
                      </a:r>
                      <a:endParaRPr lang="en-US" sz="5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1482" marR="31482"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1425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How IRT and CTT Differs</a:t>
            </a:r>
            <a:endParaRPr lang="en-US" dirty="0">
              <a:solidFill>
                <a:srgbClr val="000000"/>
              </a:solidFill>
            </a:endParaRPr>
          </a:p>
        </p:txBody>
      </p:sp>
      <p:sp>
        <p:nvSpPr>
          <p:cNvPr id="5" name="Content Placeholder 4"/>
          <p:cNvSpPr>
            <a:spLocks noGrp="1"/>
          </p:cNvSpPr>
          <p:nvPr>
            <p:ph idx="1"/>
          </p:nvPr>
        </p:nvSpPr>
        <p:spPr/>
        <p:txBody>
          <a:bodyPr>
            <a:normAutofit fontScale="92500" lnSpcReduction="20000"/>
          </a:bodyPr>
          <a:lstStyle/>
          <a:p>
            <a:r>
              <a:rPr lang="en-US" sz="2800" dirty="0">
                <a:solidFill>
                  <a:srgbClr val="000000"/>
                </a:solidFill>
              </a:rPr>
              <a:t>A third restriction in CTT is that it includes </a:t>
            </a:r>
            <a:r>
              <a:rPr lang="en-US" sz="2800" i="1" dirty="0"/>
              <a:t>no probabilistic mechanism</a:t>
            </a:r>
            <a:r>
              <a:rPr lang="en-US" sz="2800" dirty="0"/>
              <a:t> </a:t>
            </a:r>
            <a:r>
              <a:rPr lang="en-US" sz="2800" dirty="0">
                <a:solidFill>
                  <a:srgbClr val="000000"/>
                </a:solidFill>
              </a:rPr>
              <a:t>for estimating how an examinee</a:t>
            </a:r>
            <a:r>
              <a:rPr lang="en-US" sz="2800" dirty="0"/>
              <a:t> </a:t>
            </a:r>
            <a:r>
              <a:rPr lang="en-US" sz="2800" i="1" dirty="0"/>
              <a:t>might</a:t>
            </a:r>
            <a:r>
              <a:rPr lang="en-US" sz="2800" dirty="0"/>
              <a:t> perform </a:t>
            </a:r>
            <a:r>
              <a:rPr lang="en-US" sz="2800" dirty="0">
                <a:solidFill>
                  <a:srgbClr val="000000"/>
                </a:solidFill>
              </a:rPr>
              <a:t>on a given test </a:t>
            </a:r>
            <a:r>
              <a:rPr lang="en-US" sz="2800" dirty="0" smtClean="0">
                <a:solidFill>
                  <a:srgbClr val="000000"/>
                </a:solidFill>
              </a:rPr>
              <a:t>item.</a:t>
            </a:r>
          </a:p>
          <a:p>
            <a:r>
              <a:rPr lang="en-US" sz="2800" dirty="0">
                <a:solidFill>
                  <a:srgbClr val="000000"/>
                </a:solidFill>
              </a:rPr>
              <a:t>For example, a probabilistic framework for use in test development is highly desirable if the goals are to </a:t>
            </a:r>
            <a:endParaRPr lang="en-US" sz="2800" dirty="0" smtClean="0">
              <a:solidFill>
                <a:srgbClr val="000000"/>
              </a:solidFill>
            </a:endParaRPr>
          </a:p>
          <a:p>
            <a:pPr lvl="1"/>
            <a:r>
              <a:rPr lang="en-US" sz="2400" dirty="0" smtClean="0"/>
              <a:t>predict </a:t>
            </a:r>
            <a:r>
              <a:rPr lang="en-US" sz="2400" dirty="0"/>
              <a:t>test score characteristics in one or more </a:t>
            </a:r>
            <a:r>
              <a:rPr lang="en-US" sz="2400" dirty="0" smtClean="0"/>
              <a:t>populations.</a:t>
            </a:r>
          </a:p>
          <a:p>
            <a:pPr lvl="1"/>
            <a:r>
              <a:rPr lang="en-US" sz="2400" dirty="0" smtClean="0"/>
              <a:t>to </a:t>
            </a:r>
            <a:r>
              <a:rPr lang="en-US" sz="2400" dirty="0"/>
              <a:t>design a test specifically tailored to a certain population. </a:t>
            </a:r>
            <a:endParaRPr lang="en-US" sz="2400" dirty="0" smtClean="0"/>
          </a:p>
          <a:p>
            <a:r>
              <a:rPr lang="en-US" sz="2800" dirty="0" smtClean="0">
                <a:solidFill>
                  <a:srgbClr val="000000"/>
                </a:solidFill>
              </a:rPr>
              <a:t>Other </a:t>
            </a:r>
            <a:r>
              <a:rPr lang="en-US" sz="2800" dirty="0">
                <a:solidFill>
                  <a:srgbClr val="000000"/>
                </a:solidFill>
              </a:rPr>
              <a:t>limitations of CTT include the inability to develop examinee-tailored tests through a computer environment </a:t>
            </a:r>
            <a:r>
              <a:rPr lang="en-US" sz="2800" dirty="0"/>
              <a:t>(e.g., </a:t>
            </a:r>
            <a:r>
              <a:rPr lang="en-US" sz="2800" dirty="0" smtClean="0"/>
              <a:t>in </a:t>
            </a:r>
            <a:r>
              <a:rPr lang="en-US" sz="2800" i="1" dirty="0" smtClean="0"/>
              <a:t>computer adaptive testing</a:t>
            </a:r>
            <a:r>
              <a:rPr lang="en-US" sz="2800" dirty="0" smtClean="0"/>
              <a:t>; CAT</a:t>
            </a:r>
            <a:r>
              <a:rPr lang="en-US" sz="2800" dirty="0"/>
              <a:t>), </a:t>
            </a:r>
            <a:r>
              <a:rPr lang="en-US" sz="2800" dirty="0">
                <a:solidFill>
                  <a:srgbClr val="000000"/>
                </a:solidFill>
              </a:rPr>
              <a:t>less than desirable frameworks for identification of </a:t>
            </a:r>
            <a:r>
              <a:rPr lang="en-US" sz="2800" i="1" dirty="0"/>
              <a:t>differential item functioning </a:t>
            </a:r>
            <a:r>
              <a:rPr lang="en-US" sz="2800" dirty="0"/>
              <a:t>(DIF), </a:t>
            </a:r>
            <a:r>
              <a:rPr lang="en-US" sz="2800" dirty="0">
                <a:solidFill>
                  <a:srgbClr val="000000"/>
                </a:solidFill>
              </a:rPr>
              <a:t>and </a:t>
            </a:r>
            <a:r>
              <a:rPr lang="en-US" sz="2800" i="1" dirty="0"/>
              <a:t>equating </a:t>
            </a:r>
            <a:r>
              <a:rPr lang="en-US" sz="2800" dirty="0">
                <a:solidFill>
                  <a:srgbClr val="000000"/>
                </a:solidFill>
              </a:rPr>
              <a:t>test scores across different test </a:t>
            </a:r>
            <a:r>
              <a:rPr lang="en-US" sz="2800" dirty="0" smtClean="0">
                <a:solidFill>
                  <a:srgbClr val="000000"/>
                </a:solidFill>
              </a:rPr>
              <a:t>forms. </a:t>
            </a:r>
            <a:endParaRPr lang="en-US" sz="2800" dirty="0">
              <a:solidFill>
                <a:srgbClr val="000000"/>
              </a:solidFill>
            </a:endParaRPr>
          </a:p>
        </p:txBody>
      </p:sp>
    </p:spTree>
    <p:extLst>
      <p:ext uri="{BB962C8B-B14F-4D97-AF65-F5344CB8AC3E}">
        <p14:creationId xmlns:p14="http://schemas.microsoft.com/office/powerpoint/2010/main" val="23944376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solidFill>
                  <a:schemeClr val="bg2">
                    <a:lumMod val="10000"/>
                  </a:schemeClr>
                </a:solidFill>
              </a:rPr>
              <a:t>2</a:t>
            </a:r>
            <a:r>
              <a:rPr lang="en-US" dirty="0" smtClean="0">
                <a:solidFill>
                  <a:schemeClr val="bg2">
                    <a:lumMod val="10000"/>
                  </a:schemeClr>
                </a:solidFill>
              </a:rPr>
              <a:t>-Parameter IRT Model (item 11)</a:t>
            </a:r>
            <a:endParaRPr lang="en-US" dirty="0">
              <a:solidFill>
                <a:schemeClr val="bg2">
                  <a:lumMod val="10000"/>
                </a:schemeClr>
              </a:solidFill>
            </a:endParaRPr>
          </a:p>
        </p:txBody>
      </p:sp>
      <p:sp>
        <p:nvSpPr>
          <p:cNvPr id="7" name="Rectangle 2"/>
          <p:cNvSpPr>
            <a:spLocks noChangeArrowheads="1"/>
          </p:cNvSpPr>
          <p:nvPr/>
        </p:nvSpPr>
        <p:spPr bwMode="auto">
          <a:xfrm>
            <a:off x="1219199" y="2819399"/>
            <a:ext cx="1105601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2" name="Content Placeholder 1"/>
          <p:cNvSpPr>
            <a:spLocks noGrp="1"/>
          </p:cNvSpPr>
          <p:nvPr>
            <p:ph idx="1"/>
          </p:nvPr>
        </p:nvSpPr>
        <p:spPr>
          <a:xfrm>
            <a:off x="457200" y="1524000"/>
            <a:ext cx="8229600" cy="4525963"/>
          </a:xfrm>
        </p:spPr>
        <p:txBody>
          <a:bodyPr>
            <a:normAutofit/>
          </a:bodyPr>
          <a:lstStyle/>
          <a:p>
            <a:r>
              <a:rPr lang="en-US" sz="2000" dirty="0">
                <a:solidFill>
                  <a:srgbClr val="000000"/>
                </a:solidFill>
              </a:rPr>
              <a:t>We see that item 11 fits the 2-PL model well as evidenced by (a) a non-significant chi-square statistic (i.e., p = .395), and (b) the solid dots representing different levels of ability falling within the 95% level of confidence (i.e., within the confidence level error bars). </a:t>
            </a:r>
            <a:endParaRPr lang="en-US" sz="2000" dirty="0">
              <a:solidFill>
                <a:srgbClr val="000000"/>
              </a:solidFill>
            </a:endParaRPr>
          </a:p>
        </p:txBody>
      </p:sp>
      <p:pic>
        <p:nvPicPr>
          <p:cNvPr id="5" name="Picture 4"/>
          <p:cNvPicPr>
            <a:picLocks noChangeAspect="1"/>
          </p:cNvPicPr>
          <p:nvPr/>
        </p:nvPicPr>
        <p:blipFill>
          <a:blip r:embed="rId3"/>
          <a:stretch>
            <a:fillRect/>
          </a:stretch>
        </p:blipFill>
        <p:spPr>
          <a:xfrm>
            <a:off x="4509319" y="2971480"/>
            <a:ext cx="4177481" cy="2114933"/>
          </a:xfrm>
          <a:prstGeom prst="rect">
            <a:avLst/>
          </a:prstGeom>
        </p:spPr>
      </p:pic>
      <p:pic>
        <p:nvPicPr>
          <p:cNvPr id="10" name="Picture 9"/>
          <p:cNvPicPr/>
          <p:nvPr/>
        </p:nvPicPr>
        <p:blipFill>
          <a:blip r:embed="rId4">
            <a:extLst>
              <a:ext uri="{28A0092B-C50C-407E-A947-70E740481C1C}">
                <a14:useLocalDpi xmlns:a14="http://schemas.microsoft.com/office/drawing/2010/main" val="0"/>
              </a:ext>
            </a:extLst>
          </a:blip>
          <a:srcRect/>
          <a:stretch>
            <a:fillRect/>
          </a:stretch>
        </p:blipFill>
        <p:spPr bwMode="auto">
          <a:xfrm>
            <a:off x="457199" y="2976344"/>
            <a:ext cx="3810000" cy="2209946"/>
          </a:xfrm>
          <a:prstGeom prst="rect">
            <a:avLst/>
          </a:prstGeom>
          <a:noFill/>
          <a:ln>
            <a:noFill/>
          </a:ln>
        </p:spPr>
      </p:pic>
    </p:spTree>
    <p:extLst>
      <p:ext uri="{BB962C8B-B14F-4D97-AF65-F5344CB8AC3E}">
        <p14:creationId xmlns:p14="http://schemas.microsoft.com/office/powerpoint/2010/main" val="37622047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10600" cy="1143000"/>
          </a:xfrm>
        </p:spPr>
        <p:txBody>
          <a:bodyPr>
            <a:normAutofit/>
          </a:bodyPr>
          <a:lstStyle/>
          <a:p>
            <a:r>
              <a:rPr lang="en-US" sz="3600" dirty="0" smtClean="0">
                <a:solidFill>
                  <a:schemeClr val="bg2">
                    <a:lumMod val="10000"/>
                  </a:schemeClr>
                </a:solidFill>
              </a:rPr>
              <a:t>2-Parameter </a:t>
            </a:r>
            <a:r>
              <a:rPr lang="en-US" sz="3600" dirty="0">
                <a:solidFill>
                  <a:schemeClr val="bg2">
                    <a:lumMod val="10000"/>
                  </a:schemeClr>
                </a:solidFill>
              </a:rPr>
              <a:t>IRT Model </a:t>
            </a:r>
            <a:r>
              <a:rPr lang="en-US" sz="3600" dirty="0" smtClean="0">
                <a:solidFill>
                  <a:schemeClr val="bg2">
                    <a:lumMod val="10000"/>
                  </a:schemeClr>
                </a:solidFill>
              </a:rPr>
              <a:t>(ability estimates)</a:t>
            </a:r>
            <a:endParaRPr lang="en-US" sz="3600" dirty="0">
              <a:solidFill>
                <a:schemeClr val="bg2">
                  <a:lumMod val="10000"/>
                </a:schemeClr>
              </a:solidFill>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390883642"/>
              </p:ext>
            </p:extLst>
          </p:nvPr>
        </p:nvGraphicFramePr>
        <p:xfrm>
          <a:off x="762000" y="1524000"/>
          <a:ext cx="3615106" cy="4525952"/>
        </p:xfrm>
        <a:graphic>
          <a:graphicData uri="http://schemas.openxmlformats.org/drawingml/2006/table">
            <a:tbl>
              <a:tblPr firstRow="1" firstCol="1" bandRow="1"/>
              <a:tblGrid>
                <a:gridCol w="484499"/>
                <a:gridCol w="484499"/>
                <a:gridCol w="670844"/>
                <a:gridCol w="484499"/>
                <a:gridCol w="484499"/>
                <a:gridCol w="1006266"/>
              </a:tblGrid>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TRIED</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RIGHT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PERCENT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ABILITY</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MARGINAL PROB</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-2.2906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w="12700" cap="flat" cmpd="sng" algn="ctr">
                      <a:solidFill>
                        <a:srgbClr val="000000"/>
                      </a:solidFill>
                      <a:prstDash val="solid"/>
                      <a:round/>
                      <a:headEnd type="none" w="med" len="med"/>
                      <a:tailEnd type="none" w="med" len="med"/>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-2.2906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-2.2906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-2.2898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0.5647</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-2.2906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-2.2906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-2.2906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-2.2906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-2.2906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0.5648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-1.9726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0.5364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0.0057</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-1.9478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0.5336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-1.7086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0.4837</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-1.7583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0.4983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-1.9431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0.533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0.0029</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-1.9431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0.533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0.0029</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-0.2461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0.3813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-0.3461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0.2961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-0.3033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0.3384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2.2445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0.3206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0.0032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2.3032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0.3251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2.3032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0.3251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2.3358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0.3382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2.3172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0.33</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2.3032</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0.3251</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0.0018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a:noFill/>
                    </a:lnB>
                  </a:tcPr>
                </a:tc>
              </a:tr>
              <a:tr h="141436">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2.6537</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0.4968</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0.0046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313" marR="50313" marT="0"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pic>
        <p:nvPicPr>
          <p:cNvPr id="11" name="Picture 10"/>
          <p:cNvPicPr>
            <a:picLocks noChangeAspect="1"/>
          </p:cNvPicPr>
          <p:nvPr/>
        </p:nvPicPr>
        <p:blipFill>
          <a:blip r:embed="rId3"/>
          <a:stretch>
            <a:fillRect/>
          </a:stretch>
        </p:blipFill>
        <p:spPr>
          <a:xfrm>
            <a:off x="4876800" y="2362200"/>
            <a:ext cx="3691334" cy="3137032"/>
          </a:xfrm>
          <a:prstGeom prst="rect">
            <a:avLst/>
          </a:prstGeom>
        </p:spPr>
      </p:pic>
    </p:spTree>
    <p:extLst>
      <p:ext uri="{BB962C8B-B14F-4D97-AF65-F5344CB8AC3E}">
        <p14:creationId xmlns:p14="http://schemas.microsoft.com/office/powerpoint/2010/main" val="3045657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IRT and Latent Traits</a:t>
            </a:r>
            <a:endParaRPr lang="en-US" dirty="0">
              <a:solidFill>
                <a:srgbClr val="000000"/>
              </a:solidFill>
            </a:endParaRPr>
          </a:p>
        </p:txBody>
      </p:sp>
      <p:sp>
        <p:nvSpPr>
          <p:cNvPr id="5" name="Content Placeholder 4"/>
          <p:cNvSpPr>
            <a:spLocks noGrp="1"/>
          </p:cNvSpPr>
          <p:nvPr>
            <p:ph idx="1"/>
          </p:nvPr>
        </p:nvSpPr>
        <p:spPr/>
        <p:txBody>
          <a:bodyPr>
            <a:normAutofit fontScale="92500" lnSpcReduction="20000"/>
          </a:bodyPr>
          <a:lstStyle/>
          <a:p>
            <a:r>
              <a:rPr lang="en-US" sz="2800" dirty="0">
                <a:solidFill>
                  <a:srgbClr val="000000"/>
                </a:solidFill>
              </a:rPr>
              <a:t>Item response theory posits that an underlying </a:t>
            </a:r>
            <a:r>
              <a:rPr lang="en-US" sz="2800" i="1" dirty="0"/>
              <a:t>latent trait </a:t>
            </a:r>
            <a:r>
              <a:rPr lang="en-US" sz="2800" dirty="0">
                <a:solidFill>
                  <a:srgbClr val="000000"/>
                </a:solidFill>
              </a:rPr>
              <a:t>(e.g., a proxy for a person’s </a:t>
            </a:r>
            <a:r>
              <a:rPr lang="en-US" sz="2800" i="1" dirty="0"/>
              <a:t>ability</a:t>
            </a:r>
            <a:r>
              <a:rPr lang="en-US" sz="2800" dirty="0">
                <a:solidFill>
                  <a:srgbClr val="000000"/>
                </a:solidFill>
              </a:rPr>
              <a:t>) can be explained by the </a:t>
            </a:r>
            <a:r>
              <a:rPr lang="en-US" sz="2800" i="1" dirty="0"/>
              <a:t>responses to a set of test items </a:t>
            </a:r>
            <a:r>
              <a:rPr lang="en-US" sz="2800" dirty="0">
                <a:solidFill>
                  <a:srgbClr val="000000"/>
                </a:solidFill>
              </a:rPr>
              <a:t>designed to capture measurements on some social, behavioral, or psychological </a:t>
            </a:r>
            <a:r>
              <a:rPr lang="en-US" sz="2800" dirty="0" smtClean="0">
                <a:solidFill>
                  <a:srgbClr val="000000"/>
                </a:solidFill>
              </a:rPr>
              <a:t>attribute</a:t>
            </a:r>
            <a:r>
              <a:rPr lang="en-US" sz="2800" dirty="0">
                <a:solidFill>
                  <a:srgbClr val="000000"/>
                </a:solidFill>
              </a:rPr>
              <a:t>. </a:t>
            </a:r>
            <a:r>
              <a:rPr lang="en-US" sz="2800" dirty="0" smtClean="0">
                <a:solidFill>
                  <a:srgbClr val="000000"/>
                </a:solidFill>
              </a:rPr>
              <a:t> </a:t>
            </a:r>
          </a:p>
          <a:p>
            <a:r>
              <a:rPr lang="en-US" sz="2800" dirty="0">
                <a:solidFill>
                  <a:srgbClr val="000000"/>
                </a:solidFill>
              </a:rPr>
              <a:t>The latent trait is represented as a continuum (i.e., a continuous distribution) along a measurement scale</a:t>
            </a:r>
            <a:r>
              <a:rPr lang="en-US" sz="2800" dirty="0" smtClean="0">
                <a:solidFill>
                  <a:srgbClr val="000000"/>
                </a:solidFill>
              </a:rPr>
              <a:t>.</a:t>
            </a:r>
          </a:p>
          <a:p>
            <a:r>
              <a:rPr lang="en-US" sz="2800" dirty="0">
                <a:solidFill>
                  <a:srgbClr val="000000"/>
                </a:solidFill>
              </a:rPr>
              <a:t>This idea closely parallels the factor analysis model </a:t>
            </a:r>
            <a:r>
              <a:rPr lang="en-US" sz="2800" dirty="0" smtClean="0">
                <a:solidFill>
                  <a:srgbClr val="000000"/>
                </a:solidFill>
              </a:rPr>
              <a:t>where </a:t>
            </a:r>
            <a:r>
              <a:rPr lang="en-US" sz="2800" dirty="0">
                <a:solidFill>
                  <a:srgbClr val="000000"/>
                </a:solidFill>
              </a:rPr>
              <a:t>an </a:t>
            </a:r>
            <a:r>
              <a:rPr lang="en-US" sz="2800" i="1" dirty="0"/>
              <a:t>underlying unobservable dimension </a:t>
            </a:r>
            <a:r>
              <a:rPr lang="en-US" sz="2800" dirty="0">
                <a:solidFill>
                  <a:srgbClr val="000000"/>
                </a:solidFill>
              </a:rPr>
              <a:t>or dimensions (e.g., construct(s)) are able to be </a:t>
            </a:r>
            <a:r>
              <a:rPr lang="en-US" sz="2800" i="1" dirty="0"/>
              <a:t>explained by a set of variables</a:t>
            </a:r>
            <a:r>
              <a:rPr lang="en-US" sz="2800" dirty="0">
                <a:solidFill>
                  <a:srgbClr val="000000"/>
                </a:solidFill>
              </a:rPr>
              <a:t> (e.g., test or survey items/questions) through an optimum mathematical function.</a:t>
            </a:r>
          </a:p>
        </p:txBody>
      </p:sp>
    </p:spTree>
    <p:extLst>
      <p:ext uri="{BB962C8B-B14F-4D97-AF65-F5344CB8AC3E}">
        <p14:creationId xmlns:p14="http://schemas.microsoft.com/office/powerpoint/2010/main" val="2276493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Assumptions of IRT</a:t>
            </a:r>
            <a:endParaRPr lang="en-US" dirty="0">
              <a:solidFill>
                <a:srgbClr val="000000"/>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Unidimensional IRT models incorporate the working assumption of </a:t>
            </a:r>
            <a:r>
              <a:rPr lang="en-US" sz="2800" i="1" dirty="0"/>
              <a:t>unidimensionality, </a:t>
            </a:r>
            <a:r>
              <a:rPr lang="en-US" sz="2800" dirty="0">
                <a:solidFill>
                  <a:srgbClr val="000000"/>
                </a:solidFill>
              </a:rPr>
              <a:t>meaning that responses to a set of items are represented by a single underlying latent trait or </a:t>
            </a:r>
            <a:r>
              <a:rPr lang="en-US" sz="2800" dirty="0" smtClean="0">
                <a:solidFill>
                  <a:srgbClr val="000000"/>
                </a:solidFill>
              </a:rPr>
              <a:t>dimension.  </a:t>
            </a:r>
          </a:p>
          <a:p>
            <a:r>
              <a:rPr lang="en-US" sz="2800" dirty="0">
                <a:solidFill>
                  <a:srgbClr val="000000"/>
                </a:solidFill>
              </a:rPr>
              <a:t>A second assumption of standard IRT models is </a:t>
            </a:r>
            <a:r>
              <a:rPr lang="en-US" sz="2800" i="1" dirty="0"/>
              <a:t>local independence,</a:t>
            </a:r>
            <a:r>
              <a:rPr lang="en-US" sz="2800" dirty="0"/>
              <a:t> </a:t>
            </a:r>
            <a:r>
              <a:rPr lang="en-US" sz="2800" dirty="0">
                <a:solidFill>
                  <a:srgbClr val="000000"/>
                </a:solidFill>
              </a:rPr>
              <a:t>meaning that there is no statistical relationship (i.e., no correlation) between persons’ or examinees’ responses to pairs of items on a test once the </a:t>
            </a:r>
            <a:r>
              <a:rPr lang="en-US" sz="2800" i="1" dirty="0"/>
              <a:t>primary trait or attribute being measured is held constant</a:t>
            </a:r>
            <a:r>
              <a:rPr lang="en-US" sz="2800" dirty="0">
                <a:solidFill>
                  <a:srgbClr val="000000"/>
                </a:solidFill>
              </a:rPr>
              <a:t> (or accounted for). </a:t>
            </a:r>
          </a:p>
        </p:txBody>
      </p:sp>
    </p:spTree>
    <p:extLst>
      <p:ext uri="{BB962C8B-B14F-4D97-AF65-F5344CB8AC3E}">
        <p14:creationId xmlns:p14="http://schemas.microsoft.com/office/powerpoint/2010/main" val="39614174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000000"/>
                </a:solidFill>
              </a:rPr>
              <a:t>Advantages of IRT</a:t>
            </a:r>
            <a:endParaRPr lang="en-US" dirty="0">
              <a:solidFill>
                <a:srgbClr val="000000"/>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W</a:t>
            </a:r>
            <a:r>
              <a:rPr lang="en-US" sz="2800" dirty="0" smtClean="0">
                <a:solidFill>
                  <a:srgbClr val="000000"/>
                </a:solidFill>
              </a:rPr>
              <a:t>hen </a:t>
            </a:r>
            <a:r>
              <a:rPr lang="en-US" sz="2800" dirty="0">
                <a:solidFill>
                  <a:srgbClr val="000000"/>
                </a:solidFill>
              </a:rPr>
              <a:t>there is an </a:t>
            </a:r>
            <a:r>
              <a:rPr lang="en-US" sz="2800" i="1" dirty="0"/>
              <a:t>accurate fit </a:t>
            </a:r>
            <a:r>
              <a:rPr lang="en-US" sz="2800" dirty="0">
                <a:solidFill>
                  <a:srgbClr val="000000"/>
                </a:solidFill>
              </a:rPr>
              <a:t>between an </a:t>
            </a:r>
            <a:r>
              <a:rPr lang="en-US" sz="2800" i="1" dirty="0"/>
              <a:t>item response model </a:t>
            </a:r>
            <a:r>
              <a:rPr lang="en-US" sz="2800" dirty="0">
                <a:solidFill>
                  <a:srgbClr val="000000"/>
                </a:solidFill>
              </a:rPr>
              <a:t>and an acquired </a:t>
            </a:r>
            <a:r>
              <a:rPr lang="en-US" sz="2800" i="1" dirty="0"/>
              <a:t>set of data </a:t>
            </a:r>
            <a:endParaRPr lang="en-US" sz="2800" i="1" dirty="0" smtClean="0"/>
          </a:p>
          <a:p>
            <a:pPr lvl="1"/>
            <a:r>
              <a:rPr lang="en-US" sz="2400" i="1" dirty="0" smtClean="0"/>
              <a:t>item </a:t>
            </a:r>
            <a:r>
              <a:rPr lang="en-US" sz="2400" i="1" dirty="0"/>
              <a:t>parameter estimates </a:t>
            </a:r>
            <a:r>
              <a:rPr lang="en-US" sz="2400" dirty="0">
                <a:solidFill>
                  <a:srgbClr val="000000"/>
                </a:solidFill>
              </a:rPr>
              <a:t>acquired from different groups of examinees will be the same (except for sampling errors</a:t>
            </a:r>
            <a:r>
              <a:rPr lang="en-US" sz="2400" dirty="0" smtClean="0">
                <a:solidFill>
                  <a:srgbClr val="000000"/>
                </a:solidFill>
              </a:rPr>
              <a:t>).</a:t>
            </a:r>
          </a:p>
          <a:p>
            <a:pPr lvl="1"/>
            <a:r>
              <a:rPr lang="en-US" sz="2400" i="1" dirty="0" smtClean="0"/>
              <a:t>examinee </a:t>
            </a:r>
            <a:r>
              <a:rPr lang="en-US" sz="2400" i="1" dirty="0"/>
              <a:t>ability </a:t>
            </a:r>
            <a:r>
              <a:rPr lang="en-US" sz="2400" dirty="0">
                <a:solidFill>
                  <a:srgbClr val="000000"/>
                </a:solidFill>
              </a:rPr>
              <a:t>estimates are not test dependent and item parameters are not group </a:t>
            </a:r>
            <a:r>
              <a:rPr lang="en-US" sz="2400" dirty="0" smtClean="0">
                <a:solidFill>
                  <a:srgbClr val="000000"/>
                </a:solidFill>
              </a:rPr>
              <a:t>dependent. </a:t>
            </a:r>
          </a:p>
          <a:p>
            <a:pPr lvl="1"/>
            <a:r>
              <a:rPr lang="en-US" sz="2400" dirty="0" smtClean="0">
                <a:solidFill>
                  <a:srgbClr val="000000"/>
                </a:solidFill>
              </a:rPr>
              <a:t>the </a:t>
            </a:r>
            <a:r>
              <a:rPr lang="en-US" sz="2400" i="1" dirty="0"/>
              <a:t>precision of ability estimates are known </a:t>
            </a:r>
            <a:r>
              <a:rPr lang="en-US" sz="2400" dirty="0">
                <a:solidFill>
                  <a:srgbClr val="000000"/>
                </a:solidFill>
              </a:rPr>
              <a:t>through the estimated </a:t>
            </a:r>
            <a:r>
              <a:rPr lang="en-US" sz="2400" i="1" dirty="0"/>
              <a:t>standard errors </a:t>
            </a:r>
            <a:r>
              <a:rPr lang="en-US" sz="2400" dirty="0">
                <a:solidFill>
                  <a:srgbClr val="000000"/>
                </a:solidFill>
              </a:rPr>
              <a:t>of individual ability estimates (Hambleton &amp; Swaminathan, </a:t>
            </a:r>
            <a:r>
              <a:rPr lang="en-US" sz="2400" dirty="0" smtClean="0">
                <a:solidFill>
                  <a:srgbClr val="000000"/>
                </a:solidFill>
              </a:rPr>
              <a:t>1985, </a:t>
            </a:r>
            <a:r>
              <a:rPr lang="en-US" sz="2400" dirty="0">
                <a:solidFill>
                  <a:srgbClr val="000000"/>
                </a:solidFill>
              </a:rPr>
              <a:t>1991; Baker &amp; Kim, 2004; de Ayala, 2009).</a:t>
            </a:r>
          </a:p>
        </p:txBody>
      </p:sp>
    </p:spTree>
    <p:extLst>
      <p:ext uri="{BB962C8B-B14F-4D97-AF65-F5344CB8AC3E}">
        <p14:creationId xmlns:p14="http://schemas.microsoft.com/office/powerpoint/2010/main" val="8278143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2">
      <a:dk1>
        <a:srgbClr val="000099"/>
      </a:dk1>
      <a:lt1>
        <a:srgbClr val="FFFFFF"/>
      </a:lt1>
      <a:dk2>
        <a:srgbClr val="000066"/>
      </a:dk2>
      <a:lt2>
        <a:srgbClr val="EAEAEA"/>
      </a:lt2>
      <a:accent1>
        <a:srgbClr val="FFFF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13822</TotalTime>
  <Words>5589</Words>
  <Application>Microsoft Office PowerPoint</Application>
  <PresentationFormat>On-screen Show (4:3)</PresentationFormat>
  <Paragraphs>1156</Paragraphs>
  <Slides>61</Slides>
  <Notes>61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4</vt:i4>
      </vt:variant>
      <vt:variant>
        <vt:lpstr>Slide Titles</vt:lpstr>
      </vt:variant>
      <vt:variant>
        <vt:i4>61</vt:i4>
      </vt:variant>
    </vt:vector>
  </HeadingPairs>
  <TitlesOfParts>
    <vt:vector size="69" baseType="lpstr">
      <vt:lpstr>Arial</vt:lpstr>
      <vt:lpstr>Calibri</vt:lpstr>
      <vt:lpstr>Times New Roman</vt:lpstr>
      <vt:lpstr>Office Theme</vt:lpstr>
      <vt:lpstr>Microsoft Word Document</vt:lpstr>
      <vt:lpstr>ConceptDraw.Document</vt:lpstr>
      <vt:lpstr>Microsoft Visio Drawing</vt:lpstr>
      <vt:lpstr>MathType 6.0 Equation</vt:lpstr>
      <vt:lpstr>Item Response Theory</vt:lpstr>
      <vt:lpstr>Introduction</vt:lpstr>
      <vt:lpstr>Introduction</vt:lpstr>
      <vt:lpstr>How IRT and CTT Differs</vt:lpstr>
      <vt:lpstr>How IRT and CTT Differs</vt:lpstr>
      <vt:lpstr>How IRT and CTT Differs</vt:lpstr>
      <vt:lpstr>IRT and Latent Traits</vt:lpstr>
      <vt:lpstr>Assumptions of IRT</vt:lpstr>
      <vt:lpstr>Advantages of IRT</vt:lpstr>
      <vt:lpstr>Advantages of IRT</vt:lpstr>
      <vt:lpstr>Foundations of IRT</vt:lpstr>
      <vt:lpstr>Foundations of IRT</vt:lpstr>
      <vt:lpstr>Philosophical Views on IRT</vt:lpstr>
      <vt:lpstr>Philosophical Views on IRT</vt:lpstr>
      <vt:lpstr>Philosophical Views on IRT</vt:lpstr>
      <vt:lpstr>Philosophical Views on IRT</vt:lpstr>
      <vt:lpstr>Taxonomy of IRT Models</vt:lpstr>
      <vt:lpstr>How Rasch &amp; IRT Works</vt:lpstr>
      <vt:lpstr>Interpretation</vt:lpstr>
      <vt:lpstr>Interpretation</vt:lpstr>
      <vt:lpstr>Assumptions</vt:lpstr>
      <vt:lpstr>Assumptions</vt:lpstr>
      <vt:lpstr>Assessing Dimensionality</vt:lpstr>
      <vt:lpstr>Assessing Dimensionality</vt:lpstr>
      <vt:lpstr>Assessing Dimensionality</vt:lpstr>
      <vt:lpstr>Assessing Dimensionality/Local Item Independence</vt:lpstr>
      <vt:lpstr>Assessing Dimensionality/Local Item Independence</vt:lpstr>
      <vt:lpstr>Assessing Dimensionality/Local Item Independence</vt:lpstr>
      <vt:lpstr>TESTFACT Program Example</vt:lpstr>
      <vt:lpstr>Local Item Independence</vt:lpstr>
      <vt:lpstr>Local Item Independence</vt:lpstr>
      <vt:lpstr>Local Item Independence</vt:lpstr>
      <vt:lpstr>Local Item Independence</vt:lpstr>
      <vt:lpstr>Local Item Independence</vt:lpstr>
      <vt:lpstr>Local Item Independence</vt:lpstr>
      <vt:lpstr>Local Item Independence</vt:lpstr>
      <vt:lpstr>IRT Invariance Property</vt:lpstr>
      <vt:lpstr>IRT Invariance Property</vt:lpstr>
      <vt:lpstr>IRT Invariance Property</vt:lpstr>
      <vt:lpstr>IRT Invariance Property</vt:lpstr>
      <vt:lpstr>Example of Invariance</vt:lpstr>
      <vt:lpstr>Summary Statistics</vt:lpstr>
      <vt:lpstr>ICCs – Samples 1 &amp; 2 (item 11)</vt:lpstr>
      <vt:lpstr>Invariance Example Results</vt:lpstr>
      <vt:lpstr>Item Parameter and Ability Estimation</vt:lpstr>
      <vt:lpstr>Item Parameter and Ability Estimation</vt:lpstr>
      <vt:lpstr>Item Parameter and Ability Estimation</vt:lpstr>
      <vt:lpstr>Item Parameter and Ability Estimation</vt:lpstr>
      <vt:lpstr>Item Parameter and Ability Estimation</vt:lpstr>
      <vt:lpstr>Rasch Model Example</vt:lpstr>
      <vt:lpstr>Item-Ability Graph (item 11)</vt:lpstr>
      <vt:lpstr>Rasch Item Parameter Estimates </vt:lpstr>
      <vt:lpstr>Ability &amp; Standard Error of Ability</vt:lpstr>
      <vt:lpstr>1-Parameter IRT Model</vt:lpstr>
      <vt:lpstr>1-Parameter IRT Model</vt:lpstr>
      <vt:lpstr>Slope-intercept Equation</vt:lpstr>
      <vt:lpstr>Linearity in the Logit</vt:lpstr>
      <vt:lpstr>1-Parameter IRT Model (item 11)</vt:lpstr>
      <vt:lpstr>1-Parameter IRT Model (item 11)</vt:lpstr>
      <vt:lpstr>2-Parameter IRT Model (item 11)</vt:lpstr>
      <vt:lpstr>2-Parameter IRT Model (ability estimates)</vt:lpstr>
    </vt:vector>
  </TitlesOfParts>
  <Company>Texas State University-San Marcos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Nonrecursive</dc:title>
  <dc:creator>Larry Price</dc:creator>
  <cp:lastModifiedBy>Price, Larry R</cp:lastModifiedBy>
  <cp:revision>271</cp:revision>
  <cp:lastPrinted>2015-04-15T02:06:41Z</cp:lastPrinted>
  <dcterms:created xsi:type="dcterms:W3CDTF">2014-03-24T21:42:48Z</dcterms:created>
  <dcterms:modified xsi:type="dcterms:W3CDTF">2015-05-11T22:17:32Z</dcterms:modified>
</cp:coreProperties>
</file>